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7"/>
  </p:notesMasterIdLst>
  <p:sldIdLst>
    <p:sldId id="256" r:id="rId2"/>
    <p:sldId id="258" r:id="rId3"/>
    <p:sldId id="281" r:id="rId4"/>
    <p:sldId id="282" r:id="rId5"/>
    <p:sldId id="283" r:id="rId6"/>
    <p:sldId id="285" r:id="rId7"/>
    <p:sldId id="284" r:id="rId8"/>
    <p:sldId id="286" r:id="rId9"/>
    <p:sldId id="287" r:id="rId10"/>
    <p:sldId id="288" r:id="rId11"/>
    <p:sldId id="291" r:id="rId12"/>
    <p:sldId id="290" r:id="rId13"/>
    <p:sldId id="293" r:id="rId14"/>
    <p:sldId id="289" r:id="rId15"/>
    <p:sldId id="292" r:id="rId16"/>
    <p:sldId id="294" r:id="rId17"/>
    <p:sldId id="297" r:id="rId18"/>
    <p:sldId id="296" r:id="rId19"/>
    <p:sldId id="295" r:id="rId20"/>
    <p:sldId id="301" r:id="rId21"/>
    <p:sldId id="300" r:id="rId22"/>
    <p:sldId id="299" r:id="rId23"/>
    <p:sldId id="302" r:id="rId24"/>
    <p:sldId id="303" r:id="rId25"/>
    <p:sldId id="298" r:id="rId26"/>
    <p:sldId id="305" r:id="rId27"/>
    <p:sldId id="304" r:id="rId28"/>
    <p:sldId id="310" r:id="rId29"/>
    <p:sldId id="307" r:id="rId30"/>
    <p:sldId id="306" r:id="rId31"/>
    <p:sldId id="311" r:id="rId32"/>
    <p:sldId id="312" r:id="rId33"/>
    <p:sldId id="313" r:id="rId34"/>
    <p:sldId id="314" r:id="rId35"/>
    <p:sldId id="316" r:id="rId36"/>
    <p:sldId id="317" r:id="rId37"/>
    <p:sldId id="318" r:id="rId38"/>
    <p:sldId id="319" r:id="rId39"/>
    <p:sldId id="320" r:id="rId40"/>
    <p:sldId id="321" r:id="rId41"/>
    <p:sldId id="322" r:id="rId42"/>
    <p:sldId id="348" r:id="rId43"/>
    <p:sldId id="347" r:id="rId44"/>
    <p:sldId id="346" r:id="rId45"/>
    <p:sldId id="345" r:id="rId46"/>
    <p:sldId id="344" r:id="rId47"/>
    <p:sldId id="343" r:id="rId48"/>
    <p:sldId id="342" r:id="rId49"/>
    <p:sldId id="341" r:id="rId50"/>
    <p:sldId id="340" r:id="rId51"/>
    <p:sldId id="339" r:id="rId52"/>
    <p:sldId id="338" r:id="rId53"/>
    <p:sldId id="309" r:id="rId54"/>
    <p:sldId id="323" r:id="rId55"/>
    <p:sldId id="308" r:id="rId56"/>
    <p:sldId id="324" r:id="rId57"/>
    <p:sldId id="325" r:id="rId58"/>
    <p:sldId id="354" r:id="rId59"/>
    <p:sldId id="353" r:id="rId60"/>
    <p:sldId id="352" r:id="rId61"/>
    <p:sldId id="351" r:id="rId62"/>
    <p:sldId id="350" r:id="rId63"/>
    <p:sldId id="355" r:id="rId64"/>
    <p:sldId id="356" r:id="rId65"/>
    <p:sldId id="357" r:id="rId66"/>
  </p:sldIdLst>
  <p:sldSz cx="9144000" cy="5143500" type="screen16x9"/>
  <p:notesSz cx="6858000" cy="9144000"/>
  <p:embeddedFontLst>
    <p:embeddedFont>
      <p:font typeface="Calibri" panose="020F0502020204030204" pitchFamily="34" charset="0"/>
      <p:regular r:id="rId68"/>
      <p:bold r:id="rId69"/>
      <p:italic r:id="rId70"/>
      <p:boldItalic r:id="rId71"/>
    </p:embeddedFont>
    <p:embeddedFont>
      <p:font typeface="Gill Sans" panose="020B0604020202020204" charset="0"/>
      <p:regular r:id="rId72"/>
      <p:bold r:id="rId73"/>
    </p:embeddedFont>
    <p:embeddedFont>
      <p:font typeface="Helvetica Neue" panose="020B0604020202020204" charset="0"/>
      <p:regular r:id="rId74"/>
      <p:bold r:id="rId75"/>
      <p:italic r:id="rId76"/>
      <p:boldItalic r:id="rId77"/>
    </p:embeddedFont>
    <p:embeddedFont>
      <p:font typeface="Roboto" panose="02000000000000000000" pitchFamily="2"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4560D-4E59-45CF-BADE-D622D36A664E}" v="888" dt="2022-11-19T18:28:44.760"/>
    <p1510:client id="{081F62AA-B0E5-46F7-9F31-3574A63C857C}" v="951" dt="2022-12-23T14:31:19.580"/>
    <p1510:client id="{15E61D91-E1E2-46B5-94DA-FD7F6E9A05A9}" v="901" dt="2022-12-24T12:10:13.845"/>
    <p1510:client id="{46122698-9762-446A-A02C-7751C164384C}" v="4583" dt="2022-12-20T14:37:44.486"/>
    <p1510:client id="{48E075D9-DF9C-4D9E-8004-B6B92E992C7F}" v="769" dt="2022-12-24T10:48:23.709"/>
    <p1510:client id="{573AF093-54EC-44DC-8C3C-79CEDC172569}" v="820" dt="2022-11-24T12:44:22.494"/>
    <p1510:client id="{5FEC4AA6-16BC-442F-A3C0-6E89D8CB5D43}" v="1547" dt="2022-11-24T10:39:16.989"/>
    <p1510:client id="{686A8F6B-AB52-447E-A9F5-0CFEF99DFC6E}" v="2671" dt="2022-11-30T06:25:25.717"/>
    <p1510:client id="{868D1D2B-6DB0-4157-B642-2B5814223C7E}" v="11" dt="2022-12-20T14:42:21.110"/>
    <p1510:client id="{874BB549-6D23-4E33-AF4B-84446AD8669F}" v="2612" dt="2022-11-24T17:29:42.319"/>
    <p1510:client id="{8984202A-116E-4900-BEA3-88B8D176E7A9}" v="7" dt="2022-11-24T17:44:30.034"/>
    <p1510:client id="{8AE23E88-C8AD-49CE-95D5-BD9F62DB79D8}" v="871" dt="2022-12-24T06:22:45.713"/>
    <p1510:client id="{9201ACD3-90FA-4C11-84AC-E6A67764EA88}" v="2120" dt="2022-11-21T17:44:19.863"/>
    <p1510:client id="{A5C74AC8-5779-4066-B42F-A073B2A56E6F}" v="2" dt="2022-12-20T14:39:17.759"/>
    <p1510:client id="{BE144600-B3A4-42DA-B377-4A0D7A6FD1F9}" v="21" dt="2022-12-21T06:55:18.124"/>
    <p1510:client id="{DCF40590-CB83-4DE5-99FC-A629E7C2DF95}" v="3" dt="2022-11-24T08:22:43.462"/>
    <p1510:client id="{E1A8EA2E-CC1F-4FAF-AF5D-1DF73477BC31}" v="657" dt="2022-12-24T07:23:25.7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6C1D35-8C08-40E1-B948-6DA916739CE2}"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C7426BEB-3D0F-442C-B565-8A41AC81F5EB}">
      <dgm:prSet phldrT="[Text]" phldr="0"/>
      <dgm:spPr/>
      <dgm:t>
        <a:bodyPr/>
        <a:lstStyle/>
        <a:p>
          <a:pPr rtl="0"/>
          <a:r>
            <a:rPr lang="en-US">
              <a:latin typeface="Arial"/>
            </a:rPr>
            <a:t>Process Control</a:t>
          </a:r>
          <a:endParaRPr lang="en-US"/>
        </a:p>
      </dgm:t>
    </dgm:pt>
    <dgm:pt modelId="{CFF8CBDA-3D49-4386-98DE-633D2EDE7C6A}" type="parTrans" cxnId="{70472066-8347-4D6F-9D2A-02641549E37C}">
      <dgm:prSet/>
      <dgm:spPr/>
      <dgm:t>
        <a:bodyPr/>
        <a:lstStyle/>
        <a:p>
          <a:endParaRPr lang="en-US"/>
        </a:p>
      </dgm:t>
    </dgm:pt>
    <dgm:pt modelId="{B087E0CB-F83C-4746-9818-6E4A4FBE15DE}" type="sibTrans" cxnId="{70472066-8347-4D6F-9D2A-02641549E37C}">
      <dgm:prSet/>
      <dgm:spPr/>
      <dgm:t>
        <a:bodyPr/>
        <a:lstStyle/>
        <a:p>
          <a:endParaRPr lang="en-US"/>
        </a:p>
      </dgm:t>
    </dgm:pt>
    <dgm:pt modelId="{2653754E-A6E7-4DB9-BABA-E7325EFFE4EA}">
      <dgm:prSet phldrT="[Text]" phldr="0"/>
      <dgm:spPr/>
      <dgm:t>
        <a:bodyPr/>
        <a:lstStyle/>
        <a:p>
          <a:r>
            <a:rPr lang="en-US">
              <a:latin typeface="Arial"/>
            </a:rPr>
            <a:t>Fork()</a:t>
          </a:r>
          <a:endParaRPr lang="en-US"/>
        </a:p>
      </dgm:t>
    </dgm:pt>
    <dgm:pt modelId="{CFA25A8D-BE58-45A8-9734-4CE498782EAF}" type="parTrans" cxnId="{1BF591AA-827B-49DF-96FE-D92E288CE096}">
      <dgm:prSet/>
      <dgm:spPr/>
      <dgm:t>
        <a:bodyPr/>
        <a:lstStyle/>
        <a:p>
          <a:endParaRPr lang="en-US"/>
        </a:p>
      </dgm:t>
    </dgm:pt>
    <dgm:pt modelId="{F1EEFAA9-5614-45BD-ACD5-B764377DA78F}" type="sibTrans" cxnId="{1BF591AA-827B-49DF-96FE-D92E288CE096}">
      <dgm:prSet/>
      <dgm:spPr/>
      <dgm:t>
        <a:bodyPr/>
        <a:lstStyle/>
        <a:p>
          <a:endParaRPr lang="en-US"/>
        </a:p>
      </dgm:t>
    </dgm:pt>
    <dgm:pt modelId="{77D4BEA5-C8E0-4E4F-843B-7D05B8105C21}">
      <dgm:prSet phldrT="[Text]" phldr="0"/>
      <dgm:spPr/>
      <dgm:t>
        <a:bodyPr/>
        <a:lstStyle/>
        <a:p>
          <a:r>
            <a:rPr lang="en-US">
              <a:latin typeface="Arial"/>
            </a:rPr>
            <a:t>Exit()</a:t>
          </a:r>
          <a:endParaRPr lang="en-US"/>
        </a:p>
      </dgm:t>
    </dgm:pt>
    <dgm:pt modelId="{35C9E9A5-B166-4461-8209-CA731F92D26F}" type="parTrans" cxnId="{18F9AF0A-B36F-49F5-825D-ED737730C6E8}">
      <dgm:prSet/>
      <dgm:spPr/>
      <dgm:t>
        <a:bodyPr/>
        <a:lstStyle/>
        <a:p>
          <a:endParaRPr lang="en-US"/>
        </a:p>
      </dgm:t>
    </dgm:pt>
    <dgm:pt modelId="{A01987ED-8C02-4193-9C17-1F2ADD05A850}" type="sibTrans" cxnId="{18F9AF0A-B36F-49F5-825D-ED737730C6E8}">
      <dgm:prSet/>
      <dgm:spPr/>
      <dgm:t>
        <a:bodyPr/>
        <a:lstStyle/>
        <a:p>
          <a:endParaRPr lang="en-US"/>
        </a:p>
      </dgm:t>
    </dgm:pt>
    <dgm:pt modelId="{94C015E4-D792-4B24-BA62-17EB259690E3}">
      <dgm:prSet phldrT="[Text]" phldr="0"/>
      <dgm:spPr/>
      <dgm:t>
        <a:bodyPr/>
        <a:lstStyle/>
        <a:p>
          <a:pPr rtl="0"/>
          <a:r>
            <a:rPr lang="en-US">
              <a:latin typeface="Arial"/>
            </a:rPr>
            <a:t>File Management</a:t>
          </a:r>
          <a:endParaRPr lang="en-US"/>
        </a:p>
      </dgm:t>
    </dgm:pt>
    <dgm:pt modelId="{DEE65D53-909F-4CA5-B74A-E3E9827B46A8}" type="parTrans" cxnId="{C0A11D86-D640-433B-8B2A-72E2DD822AE0}">
      <dgm:prSet/>
      <dgm:spPr/>
      <dgm:t>
        <a:bodyPr/>
        <a:lstStyle/>
        <a:p>
          <a:endParaRPr lang="en-US"/>
        </a:p>
      </dgm:t>
    </dgm:pt>
    <dgm:pt modelId="{C3FCD851-CD7E-46AE-BE1F-875F8E829933}" type="sibTrans" cxnId="{C0A11D86-D640-433B-8B2A-72E2DD822AE0}">
      <dgm:prSet/>
      <dgm:spPr/>
      <dgm:t>
        <a:bodyPr/>
        <a:lstStyle/>
        <a:p>
          <a:endParaRPr lang="en-US"/>
        </a:p>
      </dgm:t>
    </dgm:pt>
    <dgm:pt modelId="{644DA02A-BCE7-4B3C-B433-3D0FF994D5F1}">
      <dgm:prSet phldrT="[Text]" phldr="0"/>
      <dgm:spPr/>
      <dgm:t>
        <a:bodyPr/>
        <a:lstStyle/>
        <a:p>
          <a:r>
            <a:rPr lang="en-US">
              <a:latin typeface="Arial"/>
            </a:rPr>
            <a:t>Open()</a:t>
          </a:r>
          <a:endParaRPr lang="en-US"/>
        </a:p>
      </dgm:t>
    </dgm:pt>
    <dgm:pt modelId="{76121D7E-AF61-446D-92BD-03E011D2D0C9}" type="parTrans" cxnId="{E4CA7146-2752-40E3-A278-D494509694E8}">
      <dgm:prSet/>
      <dgm:spPr/>
      <dgm:t>
        <a:bodyPr/>
        <a:lstStyle/>
        <a:p>
          <a:endParaRPr lang="en-US"/>
        </a:p>
      </dgm:t>
    </dgm:pt>
    <dgm:pt modelId="{BCE57070-FF3D-418B-B557-2FEBDD11594F}" type="sibTrans" cxnId="{E4CA7146-2752-40E3-A278-D494509694E8}">
      <dgm:prSet/>
      <dgm:spPr/>
      <dgm:t>
        <a:bodyPr/>
        <a:lstStyle/>
        <a:p>
          <a:endParaRPr lang="en-US"/>
        </a:p>
      </dgm:t>
    </dgm:pt>
    <dgm:pt modelId="{1D2A6755-8119-48DA-AEC2-697693DB17B6}">
      <dgm:prSet phldrT="[Text]" phldr="0"/>
      <dgm:spPr/>
      <dgm:t>
        <a:bodyPr/>
        <a:lstStyle/>
        <a:p>
          <a:r>
            <a:rPr lang="en-US">
              <a:latin typeface="Arial"/>
            </a:rPr>
            <a:t>Read()</a:t>
          </a:r>
          <a:endParaRPr lang="en-US"/>
        </a:p>
      </dgm:t>
    </dgm:pt>
    <dgm:pt modelId="{302DA98C-C917-4B43-9AB2-B47748264E6F}" type="parTrans" cxnId="{C9828C6A-D5CF-452B-8D5B-E3952CD34162}">
      <dgm:prSet/>
      <dgm:spPr/>
      <dgm:t>
        <a:bodyPr/>
        <a:lstStyle/>
        <a:p>
          <a:endParaRPr lang="en-US"/>
        </a:p>
      </dgm:t>
    </dgm:pt>
    <dgm:pt modelId="{66051BD2-5306-467F-B8EB-DBAD5ECD1752}" type="sibTrans" cxnId="{C9828C6A-D5CF-452B-8D5B-E3952CD34162}">
      <dgm:prSet/>
      <dgm:spPr/>
      <dgm:t>
        <a:bodyPr/>
        <a:lstStyle/>
        <a:p>
          <a:endParaRPr lang="en-US"/>
        </a:p>
      </dgm:t>
    </dgm:pt>
    <dgm:pt modelId="{E86B64D3-A76B-4A01-B1E9-724B59ABDCBD}">
      <dgm:prSet phldrT="[Text]" phldr="0"/>
      <dgm:spPr/>
      <dgm:t>
        <a:bodyPr/>
        <a:lstStyle/>
        <a:p>
          <a:pPr rtl="0"/>
          <a:r>
            <a:rPr lang="en-US">
              <a:latin typeface="Arial"/>
            </a:rPr>
            <a:t>Device Management</a:t>
          </a:r>
          <a:endParaRPr lang="en-US"/>
        </a:p>
      </dgm:t>
    </dgm:pt>
    <dgm:pt modelId="{0CEF7280-0D57-4DEF-8D36-AC60ADAAB006}" type="parTrans" cxnId="{75FF76E0-2564-4A07-9284-21D097A050E9}">
      <dgm:prSet/>
      <dgm:spPr/>
      <dgm:t>
        <a:bodyPr/>
        <a:lstStyle/>
        <a:p>
          <a:endParaRPr lang="en-US"/>
        </a:p>
      </dgm:t>
    </dgm:pt>
    <dgm:pt modelId="{94A1D53C-CB21-4398-A1AF-85D0992E1538}" type="sibTrans" cxnId="{75FF76E0-2564-4A07-9284-21D097A050E9}">
      <dgm:prSet/>
      <dgm:spPr/>
      <dgm:t>
        <a:bodyPr/>
        <a:lstStyle/>
        <a:p>
          <a:endParaRPr lang="en-US"/>
        </a:p>
      </dgm:t>
    </dgm:pt>
    <dgm:pt modelId="{DE6C3C33-5E2D-4392-ADDF-25655D5F6658}">
      <dgm:prSet phldrT="[Text]" phldr="0"/>
      <dgm:spPr/>
      <dgm:t>
        <a:bodyPr/>
        <a:lstStyle/>
        <a:p>
          <a:r>
            <a:rPr lang="en-US" err="1">
              <a:latin typeface="Arial"/>
            </a:rPr>
            <a:t>Ioctl</a:t>
          </a:r>
          <a:r>
            <a:rPr lang="en-US">
              <a:latin typeface="Arial"/>
            </a:rPr>
            <a:t>()</a:t>
          </a:r>
          <a:endParaRPr lang="en-US"/>
        </a:p>
      </dgm:t>
    </dgm:pt>
    <dgm:pt modelId="{25ADAB73-0783-4591-9A71-5B467AB5DD07}" type="parTrans" cxnId="{2CB971D0-45D2-429B-9DD6-5A91194917A2}">
      <dgm:prSet/>
      <dgm:spPr/>
      <dgm:t>
        <a:bodyPr/>
        <a:lstStyle/>
        <a:p>
          <a:endParaRPr lang="en-US"/>
        </a:p>
      </dgm:t>
    </dgm:pt>
    <dgm:pt modelId="{5744B01F-EA8D-4CE2-B782-37B4F09B2132}" type="sibTrans" cxnId="{2CB971D0-45D2-429B-9DD6-5A91194917A2}">
      <dgm:prSet/>
      <dgm:spPr/>
      <dgm:t>
        <a:bodyPr/>
        <a:lstStyle/>
        <a:p>
          <a:endParaRPr lang="en-US"/>
        </a:p>
      </dgm:t>
    </dgm:pt>
    <dgm:pt modelId="{5D0A37A4-250E-4464-A18B-B3B98D3F1FB7}">
      <dgm:prSet phldrT="[Text]" phldr="0"/>
      <dgm:spPr/>
      <dgm:t>
        <a:bodyPr/>
        <a:lstStyle/>
        <a:p>
          <a:r>
            <a:rPr lang="en-US">
              <a:latin typeface="Arial"/>
            </a:rPr>
            <a:t>Read()</a:t>
          </a:r>
          <a:endParaRPr lang="en-US"/>
        </a:p>
      </dgm:t>
    </dgm:pt>
    <dgm:pt modelId="{AF47CB52-8965-4738-AB78-A11C46071607}" type="parTrans" cxnId="{55623913-2B06-4298-9971-EA5CBEC1663B}">
      <dgm:prSet/>
      <dgm:spPr/>
      <dgm:t>
        <a:bodyPr/>
        <a:lstStyle/>
        <a:p>
          <a:endParaRPr lang="en-US"/>
        </a:p>
      </dgm:t>
    </dgm:pt>
    <dgm:pt modelId="{76BEFC05-962A-4AE6-8FD2-570974904DB3}" type="sibTrans" cxnId="{55623913-2B06-4298-9971-EA5CBEC1663B}">
      <dgm:prSet/>
      <dgm:spPr/>
      <dgm:t>
        <a:bodyPr/>
        <a:lstStyle/>
        <a:p>
          <a:endParaRPr lang="en-US"/>
        </a:p>
      </dgm:t>
    </dgm:pt>
    <dgm:pt modelId="{6D134CDA-CC61-4D32-8CA0-E0EA3585A26B}">
      <dgm:prSet phldr="0"/>
      <dgm:spPr/>
      <dgm:t>
        <a:bodyPr/>
        <a:lstStyle/>
        <a:p>
          <a:pPr rtl="0"/>
          <a:r>
            <a:rPr lang="en-US">
              <a:latin typeface="Arial"/>
            </a:rPr>
            <a:t>Information Maintenance</a:t>
          </a:r>
        </a:p>
      </dgm:t>
    </dgm:pt>
    <dgm:pt modelId="{5BE05EA2-8A8B-4287-8575-D2A1B705BC3C}" type="parTrans" cxnId="{607BDEBE-6712-46B7-97D7-01679691C312}">
      <dgm:prSet/>
      <dgm:spPr/>
    </dgm:pt>
    <dgm:pt modelId="{A3104037-DE27-43EF-A5AF-2F4866DAD766}" type="sibTrans" cxnId="{607BDEBE-6712-46B7-97D7-01679691C312}">
      <dgm:prSet/>
      <dgm:spPr/>
    </dgm:pt>
    <dgm:pt modelId="{6B19947C-CD23-4B06-824E-752328528F7A}">
      <dgm:prSet phldr="0"/>
      <dgm:spPr/>
      <dgm:t>
        <a:bodyPr/>
        <a:lstStyle/>
        <a:p>
          <a:r>
            <a:rPr lang="en-US">
              <a:latin typeface="Arial"/>
            </a:rPr>
            <a:t>Getpid()</a:t>
          </a:r>
        </a:p>
      </dgm:t>
    </dgm:pt>
    <dgm:pt modelId="{1A4526DF-A175-4657-A43C-CB4BE2E739D4}" type="parTrans" cxnId="{CE4DE1F5-3C04-41F2-8552-A0E83CA61B3D}">
      <dgm:prSet/>
      <dgm:spPr/>
    </dgm:pt>
    <dgm:pt modelId="{FD4EB935-8E76-4DF9-9072-5DDEAB48CAF8}" type="sibTrans" cxnId="{CE4DE1F5-3C04-41F2-8552-A0E83CA61B3D}">
      <dgm:prSet/>
      <dgm:spPr/>
    </dgm:pt>
    <dgm:pt modelId="{F021C640-E561-422B-A41E-FFA8A8DFC16D}">
      <dgm:prSet phldr="0"/>
      <dgm:spPr/>
      <dgm:t>
        <a:bodyPr/>
        <a:lstStyle/>
        <a:p>
          <a:r>
            <a:rPr lang="en-US">
              <a:latin typeface="Arial"/>
            </a:rPr>
            <a:t>Alarm()</a:t>
          </a:r>
        </a:p>
      </dgm:t>
    </dgm:pt>
    <dgm:pt modelId="{6096E527-F4CF-4264-91FC-06B136DA462D}" type="parTrans" cxnId="{245C5F7E-D475-46C6-91EE-200C78C33284}">
      <dgm:prSet/>
      <dgm:spPr/>
    </dgm:pt>
    <dgm:pt modelId="{5AE7CE8A-8DC5-4B90-8294-D90DB4DA15B5}" type="sibTrans" cxnId="{245C5F7E-D475-46C6-91EE-200C78C33284}">
      <dgm:prSet/>
      <dgm:spPr/>
    </dgm:pt>
    <dgm:pt modelId="{D038498A-797D-42B6-A2C6-FFBEE7BB41BA}">
      <dgm:prSet phldr="0"/>
      <dgm:spPr/>
      <dgm:t>
        <a:bodyPr/>
        <a:lstStyle/>
        <a:p>
          <a:r>
            <a:rPr lang="en-US">
              <a:latin typeface="Arial"/>
            </a:rPr>
            <a:t>Communication</a:t>
          </a:r>
        </a:p>
      </dgm:t>
    </dgm:pt>
    <dgm:pt modelId="{99E9EA91-7D1D-46BA-A089-6FBED14D497D}" type="parTrans" cxnId="{2A682E01-66A8-4654-9217-6400AD55BB7D}">
      <dgm:prSet/>
      <dgm:spPr/>
    </dgm:pt>
    <dgm:pt modelId="{C8628948-758D-4C9A-BAA9-69CB11C08291}" type="sibTrans" cxnId="{2A682E01-66A8-4654-9217-6400AD55BB7D}">
      <dgm:prSet/>
      <dgm:spPr/>
    </dgm:pt>
    <dgm:pt modelId="{55400B6C-39ED-4477-9DAE-59B752DF936E}">
      <dgm:prSet phldr="0"/>
      <dgm:spPr/>
      <dgm:t>
        <a:bodyPr/>
        <a:lstStyle/>
        <a:p>
          <a:r>
            <a:rPr lang="en-US">
              <a:latin typeface="Arial"/>
            </a:rPr>
            <a:t>Wait()</a:t>
          </a:r>
        </a:p>
      </dgm:t>
    </dgm:pt>
    <dgm:pt modelId="{84EFC0B8-1E12-4134-9020-FDC5F146DDC2}" type="parTrans" cxnId="{A4BCB0DA-EBBE-4E89-9824-737F56F92DFC}">
      <dgm:prSet/>
      <dgm:spPr/>
    </dgm:pt>
    <dgm:pt modelId="{0E2E06B9-B4C0-4B0A-83EC-777592DDADF8}" type="sibTrans" cxnId="{A4BCB0DA-EBBE-4E89-9824-737F56F92DFC}">
      <dgm:prSet/>
      <dgm:spPr/>
    </dgm:pt>
    <dgm:pt modelId="{C048FBE5-B693-4DBB-BA3D-A6834E168D7B}">
      <dgm:prSet phldr="0"/>
      <dgm:spPr/>
      <dgm:t>
        <a:bodyPr/>
        <a:lstStyle/>
        <a:p>
          <a:r>
            <a:rPr lang="en-US">
              <a:latin typeface="Arial"/>
            </a:rPr>
            <a:t>Write()</a:t>
          </a:r>
        </a:p>
      </dgm:t>
    </dgm:pt>
    <dgm:pt modelId="{62290E6D-0E0B-4B54-863F-4E90836A552E}" type="parTrans" cxnId="{8B2C0AFE-1A27-447F-BE64-1C511730B5EA}">
      <dgm:prSet/>
      <dgm:spPr/>
    </dgm:pt>
    <dgm:pt modelId="{08C755F4-FE5F-4D9E-A039-3B729EB25440}" type="sibTrans" cxnId="{8B2C0AFE-1A27-447F-BE64-1C511730B5EA}">
      <dgm:prSet/>
      <dgm:spPr/>
    </dgm:pt>
    <dgm:pt modelId="{EAE85250-E684-4B4A-ABA4-32A46CA66847}">
      <dgm:prSet phldr="0"/>
      <dgm:spPr/>
      <dgm:t>
        <a:bodyPr/>
        <a:lstStyle/>
        <a:p>
          <a:r>
            <a:rPr lang="en-US">
              <a:latin typeface="Arial"/>
            </a:rPr>
            <a:t>Close()</a:t>
          </a:r>
        </a:p>
      </dgm:t>
    </dgm:pt>
    <dgm:pt modelId="{18014F7E-930F-4AA9-91B7-B608ED886004}" type="parTrans" cxnId="{8A4F409B-CF23-41C1-9661-12113583A2F3}">
      <dgm:prSet/>
      <dgm:spPr/>
    </dgm:pt>
    <dgm:pt modelId="{EE966B8F-4635-4031-9518-5235B2AF5EA8}" type="sibTrans" cxnId="{8A4F409B-CF23-41C1-9661-12113583A2F3}">
      <dgm:prSet/>
      <dgm:spPr/>
    </dgm:pt>
    <dgm:pt modelId="{2046FD13-5C26-4B9E-9F55-E5C8B5C11149}">
      <dgm:prSet phldr="0"/>
      <dgm:spPr/>
      <dgm:t>
        <a:bodyPr/>
        <a:lstStyle/>
        <a:p>
          <a:pPr rtl="0"/>
          <a:r>
            <a:rPr lang="en-US">
              <a:latin typeface="Arial"/>
            </a:rPr>
            <a:t>Write()</a:t>
          </a:r>
        </a:p>
      </dgm:t>
    </dgm:pt>
    <dgm:pt modelId="{8307616E-9071-4703-B44C-462DC79AC76C}" type="parTrans" cxnId="{CF248D5A-773B-49D4-AF13-4D2ADF47EE8D}">
      <dgm:prSet/>
      <dgm:spPr/>
    </dgm:pt>
    <dgm:pt modelId="{6A250198-9D2A-41F3-9D5B-06A9DAA31D8F}" type="sibTrans" cxnId="{CF248D5A-773B-49D4-AF13-4D2ADF47EE8D}">
      <dgm:prSet/>
      <dgm:spPr/>
    </dgm:pt>
    <dgm:pt modelId="{C8BDFAA4-4B8F-4A67-A594-7ACA7EDD4F2A}">
      <dgm:prSet phldr="0"/>
      <dgm:spPr/>
      <dgm:t>
        <a:bodyPr/>
        <a:lstStyle/>
        <a:p>
          <a:r>
            <a:rPr lang="en-US">
              <a:latin typeface="Arial"/>
            </a:rPr>
            <a:t>Sleep()</a:t>
          </a:r>
        </a:p>
      </dgm:t>
    </dgm:pt>
    <dgm:pt modelId="{A320FCB7-E8A8-4F76-80E8-CFEA49DB1F4C}" type="parTrans" cxnId="{773761D4-1811-4100-BA1B-4243A2337D75}">
      <dgm:prSet/>
      <dgm:spPr/>
    </dgm:pt>
    <dgm:pt modelId="{07D321BA-E3F3-4018-AF66-7FAAB57E1117}" type="sibTrans" cxnId="{773761D4-1811-4100-BA1B-4243A2337D75}">
      <dgm:prSet/>
      <dgm:spPr/>
    </dgm:pt>
    <dgm:pt modelId="{729C971E-54AC-4914-A040-DE1ED6394D7B}">
      <dgm:prSet phldr="0"/>
      <dgm:spPr/>
      <dgm:t>
        <a:bodyPr/>
        <a:lstStyle/>
        <a:p>
          <a:r>
            <a:rPr lang="en-US">
              <a:latin typeface="Arial"/>
            </a:rPr>
            <a:t>Pipe()</a:t>
          </a:r>
        </a:p>
      </dgm:t>
    </dgm:pt>
    <dgm:pt modelId="{D875B6FB-B48E-4599-BB72-6CC99DA748A0}" type="parTrans" cxnId="{F206941C-F67E-4E4E-9F67-F9CD57201C77}">
      <dgm:prSet/>
      <dgm:spPr/>
    </dgm:pt>
    <dgm:pt modelId="{57E2459F-09A5-404A-853C-2C9E70C6B434}" type="sibTrans" cxnId="{F206941C-F67E-4E4E-9F67-F9CD57201C77}">
      <dgm:prSet/>
      <dgm:spPr/>
    </dgm:pt>
    <dgm:pt modelId="{0598C0EC-A225-4A2D-92C2-C5A023F8E766}">
      <dgm:prSet phldr="0"/>
      <dgm:spPr/>
      <dgm:t>
        <a:bodyPr/>
        <a:lstStyle/>
        <a:p>
          <a:r>
            <a:rPr lang="en-US">
              <a:latin typeface="Arial"/>
            </a:rPr>
            <a:t>Mmap()</a:t>
          </a:r>
        </a:p>
      </dgm:t>
    </dgm:pt>
    <dgm:pt modelId="{741DB4E3-81AA-457F-8819-05D6448C0B90}" type="parTrans" cxnId="{CFA0AF36-1430-45C8-857C-FD4D262AB6D0}">
      <dgm:prSet/>
      <dgm:spPr/>
    </dgm:pt>
    <dgm:pt modelId="{1DAB940C-F030-4C3B-80E5-81B6715F917D}" type="sibTrans" cxnId="{CFA0AF36-1430-45C8-857C-FD4D262AB6D0}">
      <dgm:prSet/>
      <dgm:spPr/>
    </dgm:pt>
    <dgm:pt modelId="{2A21B97B-3DA0-40B3-B33D-C30F2198124B}">
      <dgm:prSet phldr="0"/>
      <dgm:spPr/>
      <dgm:t>
        <a:bodyPr/>
        <a:lstStyle/>
        <a:p>
          <a:r>
            <a:rPr lang="en-US">
              <a:latin typeface="Arial"/>
            </a:rPr>
            <a:t>Shmget()</a:t>
          </a:r>
        </a:p>
      </dgm:t>
    </dgm:pt>
    <dgm:pt modelId="{8185CBD8-826D-4C4F-8BD3-6731675F482D}" type="parTrans" cxnId="{87B2CFAD-6539-47FF-A017-AD8F03643891}">
      <dgm:prSet/>
      <dgm:spPr/>
    </dgm:pt>
    <dgm:pt modelId="{86BA703C-AB20-4C87-AFCC-968649838553}" type="sibTrans" cxnId="{87B2CFAD-6539-47FF-A017-AD8F03643891}">
      <dgm:prSet/>
      <dgm:spPr/>
    </dgm:pt>
    <dgm:pt modelId="{C1858D9E-2582-47DB-B618-5D55BAD26F34}" type="pres">
      <dgm:prSet presAssocID="{0C6C1D35-8C08-40E1-B948-6DA916739CE2}" presName="Name0" presStyleCnt="0">
        <dgm:presLayoutVars>
          <dgm:dir/>
          <dgm:animLvl val="lvl"/>
          <dgm:resizeHandles val="exact"/>
        </dgm:presLayoutVars>
      </dgm:prSet>
      <dgm:spPr/>
    </dgm:pt>
    <dgm:pt modelId="{FFA8B476-A723-4A0E-9F67-A549AF58FF7C}" type="pres">
      <dgm:prSet presAssocID="{C7426BEB-3D0F-442C-B565-8A41AC81F5EB}" presName="composite" presStyleCnt="0"/>
      <dgm:spPr/>
    </dgm:pt>
    <dgm:pt modelId="{980F2661-3FBD-405E-95F4-C3EC7BCC2857}" type="pres">
      <dgm:prSet presAssocID="{C7426BEB-3D0F-442C-B565-8A41AC81F5EB}" presName="parTx" presStyleLbl="alignNode1" presStyleIdx="0" presStyleCnt="5">
        <dgm:presLayoutVars>
          <dgm:chMax val="0"/>
          <dgm:chPref val="0"/>
          <dgm:bulletEnabled val="1"/>
        </dgm:presLayoutVars>
      </dgm:prSet>
      <dgm:spPr/>
    </dgm:pt>
    <dgm:pt modelId="{93182135-F80F-4472-8460-9DFD0A8E952C}" type="pres">
      <dgm:prSet presAssocID="{C7426BEB-3D0F-442C-B565-8A41AC81F5EB}" presName="desTx" presStyleLbl="alignAccFollowNode1" presStyleIdx="0" presStyleCnt="5">
        <dgm:presLayoutVars>
          <dgm:bulletEnabled val="1"/>
        </dgm:presLayoutVars>
      </dgm:prSet>
      <dgm:spPr/>
    </dgm:pt>
    <dgm:pt modelId="{256DBD9B-E9DB-42AE-88DB-E9A95CBE01E0}" type="pres">
      <dgm:prSet presAssocID="{B087E0CB-F83C-4746-9818-6E4A4FBE15DE}" presName="space" presStyleCnt="0"/>
      <dgm:spPr/>
    </dgm:pt>
    <dgm:pt modelId="{04FF8E0A-31EA-4301-8187-F4BF414453B0}" type="pres">
      <dgm:prSet presAssocID="{94C015E4-D792-4B24-BA62-17EB259690E3}" presName="composite" presStyleCnt="0"/>
      <dgm:spPr/>
    </dgm:pt>
    <dgm:pt modelId="{62370729-91D7-4477-BC5B-AD9CDC261C84}" type="pres">
      <dgm:prSet presAssocID="{94C015E4-D792-4B24-BA62-17EB259690E3}" presName="parTx" presStyleLbl="alignNode1" presStyleIdx="1" presStyleCnt="5">
        <dgm:presLayoutVars>
          <dgm:chMax val="0"/>
          <dgm:chPref val="0"/>
          <dgm:bulletEnabled val="1"/>
        </dgm:presLayoutVars>
      </dgm:prSet>
      <dgm:spPr/>
    </dgm:pt>
    <dgm:pt modelId="{1AC573F0-1862-4A4D-B3D6-518462039059}" type="pres">
      <dgm:prSet presAssocID="{94C015E4-D792-4B24-BA62-17EB259690E3}" presName="desTx" presStyleLbl="alignAccFollowNode1" presStyleIdx="1" presStyleCnt="5">
        <dgm:presLayoutVars>
          <dgm:bulletEnabled val="1"/>
        </dgm:presLayoutVars>
      </dgm:prSet>
      <dgm:spPr/>
    </dgm:pt>
    <dgm:pt modelId="{93D596D1-EEDE-426A-BA4E-8058E75FA817}" type="pres">
      <dgm:prSet presAssocID="{C3FCD851-CD7E-46AE-BE1F-875F8E829933}" presName="space" presStyleCnt="0"/>
      <dgm:spPr/>
    </dgm:pt>
    <dgm:pt modelId="{6767823C-5082-47B6-A9E4-FE1C7F15C311}" type="pres">
      <dgm:prSet presAssocID="{E86B64D3-A76B-4A01-B1E9-724B59ABDCBD}" presName="composite" presStyleCnt="0"/>
      <dgm:spPr/>
    </dgm:pt>
    <dgm:pt modelId="{0620DCCE-37F7-41F0-90DE-2F1F4D51353C}" type="pres">
      <dgm:prSet presAssocID="{E86B64D3-A76B-4A01-B1E9-724B59ABDCBD}" presName="parTx" presStyleLbl="alignNode1" presStyleIdx="2" presStyleCnt="5">
        <dgm:presLayoutVars>
          <dgm:chMax val="0"/>
          <dgm:chPref val="0"/>
          <dgm:bulletEnabled val="1"/>
        </dgm:presLayoutVars>
      </dgm:prSet>
      <dgm:spPr/>
    </dgm:pt>
    <dgm:pt modelId="{C40C9767-DFBF-4B1B-9FE2-C7C829D93D58}" type="pres">
      <dgm:prSet presAssocID="{E86B64D3-A76B-4A01-B1E9-724B59ABDCBD}" presName="desTx" presStyleLbl="alignAccFollowNode1" presStyleIdx="2" presStyleCnt="5">
        <dgm:presLayoutVars>
          <dgm:bulletEnabled val="1"/>
        </dgm:presLayoutVars>
      </dgm:prSet>
      <dgm:spPr/>
    </dgm:pt>
    <dgm:pt modelId="{139EFAA4-D130-46FE-AF83-CBB82C0681E9}" type="pres">
      <dgm:prSet presAssocID="{94A1D53C-CB21-4398-A1AF-85D0992E1538}" presName="space" presStyleCnt="0"/>
      <dgm:spPr/>
    </dgm:pt>
    <dgm:pt modelId="{0870D6B9-ED53-47E1-ABCC-04BF47E0E180}" type="pres">
      <dgm:prSet presAssocID="{6D134CDA-CC61-4D32-8CA0-E0EA3585A26B}" presName="composite" presStyleCnt="0"/>
      <dgm:spPr/>
    </dgm:pt>
    <dgm:pt modelId="{27EF556B-B130-4E96-90D4-5375B8F34F73}" type="pres">
      <dgm:prSet presAssocID="{6D134CDA-CC61-4D32-8CA0-E0EA3585A26B}" presName="parTx" presStyleLbl="alignNode1" presStyleIdx="3" presStyleCnt="5">
        <dgm:presLayoutVars>
          <dgm:chMax val="0"/>
          <dgm:chPref val="0"/>
          <dgm:bulletEnabled val="1"/>
        </dgm:presLayoutVars>
      </dgm:prSet>
      <dgm:spPr/>
    </dgm:pt>
    <dgm:pt modelId="{DBFF46AC-B995-433B-84C9-46FB425E15A7}" type="pres">
      <dgm:prSet presAssocID="{6D134CDA-CC61-4D32-8CA0-E0EA3585A26B}" presName="desTx" presStyleLbl="alignAccFollowNode1" presStyleIdx="3" presStyleCnt="5">
        <dgm:presLayoutVars>
          <dgm:bulletEnabled val="1"/>
        </dgm:presLayoutVars>
      </dgm:prSet>
      <dgm:spPr/>
    </dgm:pt>
    <dgm:pt modelId="{B07B2575-A6DC-40EF-B984-D8D14F9C38CA}" type="pres">
      <dgm:prSet presAssocID="{A3104037-DE27-43EF-A5AF-2F4866DAD766}" presName="space" presStyleCnt="0"/>
      <dgm:spPr/>
    </dgm:pt>
    <dgm:pt modelId="{BDC40F14-1204-41DD-BA9D-A65484C35EA5}" type="pres">
      <dgm:prSet presAssocID="{D038498A-797D-42B6-A2C6-FFBEE7BB41BA}" presName="composite" presStyleCnt="0"/>
      <dgm:spPr/>
    </dgm:pt>
    <dgm:pt modelId="{3EB2AA49-7960-4DEA-BA9E-57EE849EA656}" type="pres">
      <dgm:prSet presAssocID="{D038498A-797D-42B6-A2C6-FFBEE7BB41BA}" presName="parTx" presStyleLbl="alignNode1" presStyleIdx="4" presStyleCnt="5">
        <dgm:presLayoutVars>
          <dgm:chMax val="0"/>
          <dgm:chPref val="0"/>
          <dgm:bulletEnabled val="1"/>
        </dgm:presLayoutVars>
      </dgm:prSet>
      <dgm:spPr/>
    </dgm:pt>
    <dgm:pt modelId="{8BCD218E-251E-4AC8-8F7F-F7DD4D5AB4F4}" type="pres">
      <dgm:prSet presAssocID="{D038498A-797D-42B6-A2C6-FFBEE7BB41BA}" presName="desTx" presStyleLbl="alignAccFollowNode1" presStyleIdx="4" presStyleCnt="5">
        <dgm:presLayoutVars>
          <dgm:bulletEnabled val="1"/>
        </dgm:presLayoutVars>
      </dgm:prSet>
      <dgm:spPr/>
    </dgm:pt>
  </dgm:ptLst>
  <dgm:cxnLst>
    <dgm:cxn modelId="{EE3D2500-B014-42CA-9D73-5C6AEE1BB0E6}" type="presOf" srcId="{2046FD13-5C26-4B9E-9F55-E5C8B5C11149}" destId="{C40C9767-DFBF-4B1B-9FE2-C7C829D93D58}" srcOrd="0" destOrd="2" presId="urn:microsoft.com/office/officeart/2005/8/layout/hList1"/>
    <dgm:cxn modelId="{2A682E01-66A8-4654-9217-6400AD55BB7D}" srcId="{0C6C1D35-8C08-40E1-B948-6DA916739CE2}" destId="{D038498A-797D-42B6-A2C6-FFBEE7BB41BA}" srcOrd="4" destOrd="0" parTransId="{99E9EA91-7D1D-46BA-A089-6FBED14D497D}" sibTransId="{C8628948-758D-4C9A-BAA9-69CB11C08291}"/>
    <dgm:cxn modelId="{A0D80707-7E81-4F1F-A16B-1B26612C3FB0}" type="presOf" srcId="{E86B64D3-A76B-4A01-B1E9-724B59ABDCBD}" destId="{0620DCCE-37F7-41F0-90DE-2F1F4D51353C}" srcOrd="0" destOrd="0" presId="urn:microsoft.com/office/officeart/2005/8/layout/hList1"/>
    <dgm:cxn modelId="{18F9AF0A-B36F-49F5-825D-ED737730C6E8}" srcId="{C7426BEB-3D0F-442C-B565-8A41AC81F5EB}" destId="{77D4BEA5-C8E0-4E4F-843B-7D05B8105C21}" srcOrd="1" destOrd="0" parTransId="{35C9E9A5-B166-4461-8209-CA731F92D26F}" sibTransId="{A01987ED-8C02-4193-9C17-1F2ADD05A850}"/>
    <dgm:cxn modelId="{BBA91212-9D04-406F-B165-5AED3C5203F2}" type="presOf" srcId="{729C971E-54AC-4914-A040-DE1ED6394D7B}" destId="{8BCD218E-251E-4AC8-8F7F-F7DD4D5AB4F4}" srcOrd="0" destOrd="0" presId="urn:microsoft.com/office/officeart/2005/8/layout/hList1"/>
    <dgm:cxn modelId="{55623913-2B06-4298-9971-EA5CBEC1663B}" srcId="{E86B64D3-A76B-4A01-B1E9-724B59ABDCBD}" destId="{5D0A37A4-250E-4464-A18B-B3B98D3F1FB7}" srcOrd="1" destOrd="0" parTransId="{AF47CB52-8965-4738-AB78-A11C46071607}" sibTransId="{76BEFC05-962A-4AE6-8FD2-570974904DB3}"/>
    <dgm:cxn modelId="{F206941C-F67E-4E4E-9F67-F9CD57201C77}" srcId="{D038498A-797D-42B6-A2C6-FFBEE7BB41BA}" destId="{729C971E-54AC-4914-A040-DE1ED6394D7B}" srcOrd="0" destOrd="0" parTransId="{D875B6FB-B48E-4599-BB72-6CC99DA748A0}" sibTransId="{57E2459F-09A5-404A-853C-2C9E70C6B434}"/>
    <dgm:cxn modelId="{36B5FF2F-D3E2-4640-8F8C-57AC140BE563}" type="presOf" srcId="{C048FBE5-B693-4DBB-BA3D-A6834E168D7B}" destId="{1AC573F0-1862-4A4D-B3D6-518462039059}" srcOrd="0" destOrd="2" presId="urn:microsoft.com/office/officeart/2005/8/layout/hList1"/>
    <dgm:cxn modelId="{CFA0AF36-1430-45C8-857C-FD4D262AB6D0}" srcId="{D038498A-797D-42B6-A2C6-FFBEE7BB41BA}" destId="{0598C0EC-A225-4A2D-92C2-C5A023F8E766}" srcOrd="1" destOrd="0" parTransId="{741DB4E3-81AA-457F-8819-05D6448C0B90}" sibTransId="{1DAB940C-F030-4C3B-80E5-81B6715F917D}"/>
    <dgm:cxn modelId="{7DDE133C-3D8D-4919-9EA5-DCE0D9D6E97A}" type="presOf" srcId="{94C015E4-D792-4B24-BA62-17EB259690E3}" destId="{62370729-91D7-4477-BC5B-AD9CDC261C84}" srcOrd="0" destOrd="0" presId="urn:microsoft.com/office/officeart/2005/8/layout/hList1"/>
    <dgm:cxn modelId="{F5201942-499C-4445-BF56-28655B5923CE}" type="presOf" srcId="{2A21B97B-3DA0-40B3-B33D-C30F2198124B}" destId="{8BCD218E-251E-4AC8-8F7F-F7DD4D5AB4F4}" srcOrd="0" destOrd="2" presId="urn:microsoft.com/office/officeart/2005/8/layout/hList1"/>
    <dgm:cxn modelId="{70472066-8347-4D6F-9D2A-02641549E37C}" srcId="{0C6C1D35-8C08-40E1-B948-6DA916739CE2}" destId="{C7426BEB-3D0F-442C-B565-8A41AC81F5EB}" srcOrd="0" destOrd="0" parTransId="{CFF8CBDA-3D49-4386-98DE-633D2EDE7C6A}" sibTransId="{B087E0CB-F83C-4746-9818-6E4A4FBE15DE}"/>
    <dgm:cxn modelId="{E4CA7146-2752-40E3-A278-D494509694E8}" srcId="{94C015E4-D792-4B24-BA62-17EB259690E3}" destId="{644DA02A-BCE7-4B3C-B433-3D0FF994D5F1}" srcOrd="0" destOrd="0" parTransId="{76121D7E-AF61-446D-92BD-03E011D2D0C9}" sibTransId="{BCE57070-FF3D-418B-B557-2FEBDD11594F}"/>
    <dgm:cxn modelId="{2186176A-8856-406A-8092-D79D70C7CB6F}" type="presOf" srcId="{C7426BEB-3D0F-442C-B565-8A41AC81F5EB}" destId="{980F2661-3FBD-405E-95F4-C3EC7BCC2857}" srcOrd="0" destOrd="0" presId="urn:microsoft.com/office/officeart/2005/8/layout/hList1"/>
    <dgm:cxn modelId="{C9828C6A-D5CF-452B-8D5B-E3952CD34162}" srcId="{94C015E4-D792-4B24-BA62-17EB259690E3}" destId="{1D2A6755-8119-48DA-AEC2-697693DB17B6}" srcOrd="1" destOrd="0" parTransId="{302DA98C-C917-4B43-9AB2-B47748264E6F}" sibTransId="{66051BD2-5306-467F-B8EB-DBAD5ECD1752}"/>
    <dgm:cxn modelId="{C3F6F758-F131-49B7-8829-7234D6D83E15}" type="presOf" srcId="{DE6C3C33-5E2D-4392-ADDF-25655D5F6658}" destId="{C40C9767-DFBF-4B1B-9FE2-C7C829D93D58}" srcOrd="0" destOrd="0" presId="urn:microsoft.com/office/officeart/2005/8/layout/hList1"/>
    <dgm:cxn modelId="{CF248D5A-773B-49D4-AF13-4D2ADF47EE8D}" srcId="{E86B64D3-A76B-4A01-B1E9-724B59ABDCBD}" destId="{2046FD13-5C26-4B9E-9F55-E5C8B5C11149}" srcOrd="2" destOrd="0" parTransId="{8307616E-9071-4703-B44C-462DC79AC76C}" sibTransId="{6A250198-9D2A-41F3-9D5B-06A9DAA31D8F}"/>
    <dgm:cxn modelId="{C576317E-76D7-4FBB-883D-2B2DD51F87ED}" type="presOf" srcId="{55400B6C-39ED-4477-9DAE-59B752DF936E}" destId="{93182135-F80F-4472-8460-9DFD0A8E952C}" srcOrd="0" destOrd="2" presId="urn:microsoft.com/office/officeart/2005/8/layout/hList1"/>
    <dgm:cxn modelId="{245C5F7E-D475-46C6-91EE-200C78C33284}" srcId="{6D134CDA-CC61-4D32-8CA0-E0EA3585A26B}" destId="{F021C640-E561-422B-A41E-FFA8A8DFC16D}" srcOrd="1" destOrd="0" parTransId="{6096E527-F4CF-4264-91FC-06B136DA462D}" sibTransId="{5AE7CE8A-8DC5-4B90-8294-D90DB4DA15B5}"/>
    <dgm:cxn modelId="{C0A11D86-D640-433B-8B2A-72E2DD822AE0}" srcId="{0C6C1D35-8C08-40E1-B948-6DA916739CE2}" destId="{94C015E4-D792-4B24-BA62-17EB259690E3}" srcOrd="1" destOrd="0" parTransId="{DEE65D53-909F-4CA5-B74A-E3E9827B46A8}" sibTransId="{C3FCD851-CD7E-46AE-BE1F-875F8E829933}"/>
    <dgm:cxn modelId="{8EEA868A-BB77-47BC-8AE6-9B692E34F220}" type="presOf" srcId="{0598C0EC-A225-4A2D-92C2-C5A023F8E766}" destId="{8BCD218E-251E-4AC8-8F7F-F7DD4D5AB4F4}" srcOrd="0" destOrd="1" presId="urn:microsoft.com/office/officeart/2005/8/layout/hList1"/>
    <dgm:cxn modelId="{66A10195-EEE3-4DCF-B94E-132217C691FA}" type="presOf" srcId="{D038498A-797D-42B6-A2C6-FFBEE7BB41BA}" destId="{3EB2AA49-7960-4DEA-BA9E-57EE849EA656}" srcOrd="0" destOrd="0" presId="urn:microsoft.com/office/officeart/2005/8/layout/hList1"/>
    <dgm:cxn modelId="{D4D54896-C1F8-4036-BC34-C89A3500CAB8}" type="presOf" srcId="{5D0A37A4-250E-4464-A18B-B3B98D3F1FB7}" destId="{C40C9767-DFBF-4B1B-9FE2-C7C829D93D58}" srcOrd="0" destOrd="1" presId="urn:microsoft.com/office/officeart/2005/8/layout/hList1"/>
    <dgm:cxn modelId="{8A4F409B-CF23-41C1-9661-12113583A2F3}" srcId="{94C015E4-D792-4B24-BA62-17EB259690E3}" destId="{EAE85250-E684-4B4A-ABA4-32A46CA66847}" srcOrd="3" destOrd="0" parTransId="{18014F7E-930F-4AA9-91B7-B608ED886004}" sibTransId="{EE966B8F-4635-4031-9518-5235B2AF5EA8}"/>
    <dgm:cxn modelId="{DE581AA6-8206-4AE3-A72A-5CFB8ECC89C9}" type="presOf" srcId="{EAE85250-E684-4B4A-ABA4-32A46CA66847}" destId="{1AC573F0-1862-4A4D-B3D6-518462039059}" srcOrd="0" destOrd="3" presId="urn:microsoft.com/office/officeart/2005/8/layout/hList1"/>
    <dgm:cxn modelId="{BE3643A7-2034-4EB6-9FEA-03658BE05EE2}" type="presOf" srcId="{1D2A6755-8119-48DA-AEC2-697693DB17B6}" destId="{1AC573F0-1862-4A4D-B3D6-518462039059}" srcOrd="0" destOrd="1" presId="urn:microsoft.com/office/officeart/2005/8/layout/hList1"/>
    <dgm:cxn modelId="{1BF591AA-827B-49DF-96FE-D92E288CE096}" srcId="{C7426BEB-3D0F-442C-B565-8A41AC81F5EB}" destId="{2653754E-A6E7-4DB9-BABA-E7325EFFE4EA}" srcOrd="0" destOrd="0" parTransId="{CFA25A8D-BE58-45A8-9734-4CE498782EAF}" sibTransId="{F1EEFAA9-5614-45BD-ACD5-B764377DA78F}"/>
    <dgm:cxn modelId="{87B2CFAD-6539-47FF-A017-AD8F03643891}" srcId="{D038498A-797D-42B6-A2C6-FFBEE7BB41BA}" destId="{2A21B97B-3DA0-40B3-B33D-C30F2198124B}" srcOrd="2" destOrd="0" parTransId="{8185CBD8-826D-4C4F-8BD3-6731675F482D}" sibTransId="{86BA703C-AB20-4C87-AFCC-968649838553}"/>
    <dgm:cxn modelId="{75A66BB5-8979-4AB0-8C13-3D08F7B54FAD}" type="presOf" srcId="{F021C640-E561-422B-A41E-FFA8A8DFC16D}" destId="{DBFF46AC-B995-433B-84C9-46FB425E15A7}" srcOrd="0" destOrd="1" presId="urn:microsoft.com/office/officeart/2005/8/layout/hList1"/>
    <dgm:cxn modelId="{607BDEBE-6712-46B7-97D7-01679691C312}" srcId="{0C6C1D35-8C08-40E1-B948-6DA916739CE2}" destId="{6D134CDA-CC61-4D32-8CA0-E0EA3585A26B}" srcOrd="3" destOrd="0" parTransId="{5BE05EA2-8A8B-4287-8575-D2A1B705BC3C}" sibTransId="{A3104037-DE27-43EF-A5AF-2F4866DAD766}"/>
    <dgm:cxn modelId="{774A6EC4-8B7F-40CE-A432-AC1F000190C2}" type="presOf" srcId="{6D134CDA-CC61-4D32-8CA0-E0EA3585A26B}" destId="{27EF556B-B130-4E96-90D4-5375B8F34F73}" srcOrd="0" destOrd="0" presId="urn:microsoft.com/office/officeart/2005/8/layout/hList1"/>
    <dgm:cxn modelId="{2CB971D0-45D2-429B-9DD6-5A91194917A2}" srcId="{E86B64D3-A76B-4A01-B1E9-724B59ABDCBD}" destId="{DE6C3C33-5E2D-4392-ADDF-25655D5F6658}" srcOrd="0" destOrd="0" parTransId="{25ADAB73-0783-4591-9A71-5B467AB5DD07}" sibTransId="{5744B01F-EA8D-4CE2-B782-37B4F09B2132}"/>
    <dgm:cxn modelId="{4BE1F6D0-8230-4A83-9E54-E62FDE64082D}" type="presOf" srcId="{2653754E-A6E7-4DB9-BABA-E7325EFFE4EA}" destId="{93182135-F80F-4472-8460-9DFD0A8E952C}" srcOrd="0" destOrd="0" presId="urn:microsoft.com/office/officeart/2005/8/layout/hList1"/>
    <dgm:cxn modelId="{773761D4-1811-4100-BA1B-4243A2337D75}" srcId="{6D134CDA-CC61-4D32-8CA0-E0EA3585A26B}" destId="{C8BDFAA4-4B8F-4A67-A594-7ACA7EDD4F2A}" srcOrd="2" destOrd="0" parTransId="{A320FCB7-E8A8-4F76-80E8-CFEA49DB1F4C}" sibTransId="{07D321BA-E3F3-4018-AF66-7FAAB57E1117}"/>
    <dgm:cxn modelId="{016516D5-861A-4A1D-8B78-1B07332C53F8}" type="presOf" srcId="{0C6C1D35-8C08-40E1-B948-6DA916739CE2}" destId="{C1858D9E-2582-47DB-B618-5D55BAD26F34}" srcOrd="0" destOrd="0" presId="urn:microsoft.com/office/officeart/2005/8/layout/hList1"/>
    <dgm:cxn modelId="{4A9F21D7-4A92-45A9-99E2-A470779CD8DC}" type="presOf" srcId="{77D4BEA5-C8E0-4E4F-843B-7D05B8105C21}" destId="{93182135-F80F-4472-8460-9DFD0A8E952C}" srcOrd="0" destOrd="1" presId="urn:microsoft.com/office/officeart/2005/8/layout/hList1"/>
    <dgm:cxn modelId="{A4BCB0DA-EBBE-4E89-9824-737F56F92DFC}" srcId="{C7426BEB-3D0F-442C-B565-8A41AC81F5EB}" destId="{55400B6C-39ED-4477-9DAE-59B752DF936E}" srcOrd="2" destOrd="0" parTransId="{84EFC0B8-1E12-4134-9020-FDC5F146DDC2}" sibTransId="{0E2E06B9-B4C0-4B0A-83EC-777592DDADF8}"/>
    <dgm:cxn modelId="{6D6CE0DD-4B1E-41A9-9D3B-DDEDF0AE6A5B}" type="presOf" srcId="{644DA02A-BCE7-4B3C-B433-3D0FF994D5F1}" destId="{1AC573F0-1862-4A4D-B3D6-518462039059}" srcOrd="0" destOrd="0" presId="urn:microsoft.com/office/officeart/2005/8/layout/hList1"/>
    <dgm:cxn modelId="{688909DF-F3CC-470C-AF87-4202012669D8}" type="presOf" srcId="{C8BDFAA4-4B8F-4A67-A594-7ACA7EDD4F2A}" destId="{DBFF46AC-B995-433B-84C9-46FB425E15A7}" srcOrd="0" destOrd="2" presId="urn:microsoft.com/office/officeart/2005/8/layout/hList1"/>
    <dgm:cxn modelId="{75FF76E0-2564-4A07-9284-21D097A050E9}" srcId="{0C6C1D35-8C08-40E1-B948-6DA916739CE2}" destId="{E86B64D3-A76B-4A01-B1E9-724B59ABDCBD}" srcOrd="2" destOrd="0" parTransId="{0CEF7280-0D57-4DEF-8D36-AC60ADAAB006}" sibTransId="{94A1D53C-CB21-4398-A1AF-85D0992E1538}"/>
    <dgm:cxn modelId="{6EFF67EF-C536-4ADA-A117-DA1E029015CF}" type="presOf" srcId="{6B19947C-CD23-4B06-824E-752328528F7A}" destId="{DBFF46AC-B995-433B-84C9-46FB425E15A7}" srcOrd="0" destOrd="0" presId="urn:microsoft.com/office/officeart/2005/8/layout/hList1"/>
    <dgm:cxn modelId="{CE4DE1F5-3C04-41F2-8552-A0E83CA61B3D}" srcId="{6D134CDA-CC61-4D32-8CA0-E0EA3585A26B}" destId="{6B19947C-CD23-4B06-824E-752328528F7A}" srcOrd="0" destOrd="0" parTransId="{1A4526DF-A175-4657-A43C-CB4BE2E739D4}" sibTransId="{FD4EB935-8E76-4DF9-9072-5DDEAB48CAF8}"/>
    <dgm:cxn modelId="{8B2C0AFE-1A27-447F-BE64-1C511730B5EA}" srcId="{94C015E4-D792-4B24-BA62-17EB259690E3}" destId="{C048FBE5-B693-4DBB-BA3D-A6834E168D7B}" srcOrd="2" destOrd="0" parTransId="{62290E6D-0E0B-4B54-863F-4E90836A552E}" sibTransId="{08C755F4-FE5F-4D9E-A039-3B729EB25440}"/>
    <dgm:cxn modelId="{B30D9E77-4D2D-425E-919C-748581194288}" type="presParOf" srcId="{C1858D9E-2582-47DB-B618-5D55BAD26F34}" destId="{FFA8B476-A723-4A0E-9F67-A549AF58FF7C}" srcOrd="0" destOrd="0" presId="urn:microsoft.com/office/officeart/2005/8/layout/hList1"/>
    <dgm:cxn modelId="{A38C03EE-C0FF-48CB-BAC5-81B8292DAB05}" type="presParOf" srcId="{FFA8B476-A723-4A0E-9F67-A549AF58FF7C}" destId="{980F2661-3FBD-405E-95F4-C3EC7BCC2857}" srcOrd="0" destOrd="0" presId="urn:microsoft.com/office/officeart/2005/8/layout/hList1"/>
    <dgm:cxn modelId="{2E41E3C8-9D5F-41BC-8907-2A2C08C4C8FB}" type="presParOf" srcId="{FFA8B476-A723-4A0E-9F67-A549AF58FF7C}" destId="{93182135-F80F-4472-8460-9DFD0A8E952C}" srcOrd="1" destOrd="0" presId="urn:microsoft.com/office/officeart/2005/8/layout/hList1"/>
    <dgm:cxn modelId="{D935145C-6208-4D24-BA27-D5A70883828B}" type="presParOf" srcId="{C1858D9E-2582-47DB-B618-5D55BAD26F34}" destId="{256DBD9B-E9DB-42AE-88DB-E9A95CBE01E0}" srcOrd="1" destOrd="0" presId="urn:microsoft.com/office/officeart/2005/8/layout/hList1"/>
    <dgm:cxn modelId="{3F791854-72FF-43A9-A3C4-DFAE43CE0627}" type="presParOf" srcId="{C1858D9E-2582-47DB-B618-5D55BAD26F34}" destId="{04FF8E0A-31EA-4301-8187-F4BF414453B0}" srcOrd="2" destOrd="0" presId="urn:microsoft.com/office/officeart/2005/8/layout/hList1"/>
    <dgm:cxn modelId="{C53788EC-DDC9-4CFD-A2B2-BDA5F4E1E030}" type="presParOf" srcId="{04FF8E0A-31EA-4301-8187-F4BF414453B0}" destId="{62370729-91D7-4477-BC5B-AD9CDC261C84}" srcOrd="0" destOrd="0" presId="urn:microsoft.com/office/officeart/2005/8/layout/hList1"/>
    <dgm:cxn modelId="{AC1F150E-241A-433E-8A2B-FDF0D2C5B254}" type="presParOf" srcId="{04FF8E0A-31EA-4301-8187-F4BF414453B0}" destId="{1AC573F0-1862-4A4D-B3D6-518462039059}" srcOrd="1" destOrd="0" presId="urn:microsoft.com/office/officeart/2005/8/layout/hList1"/>
    <dgm:cxn modelId="{8B4C2F75-967A-478E-ADBE-0504ED8E97B7}" type="presParOf" srcId="{C1858D9E-2582-47DB-B618-5D55BAD26F34}" destId="{93D596D1-EEDE-426A-BA4E-8058E75FA817}" srcOrd="3" destOrd="0" presId="urn:microsoft.com/office/officeart/2005/8/layout/hList1"/>
    <dgm:cxn modelId="{101AFF6E-E238-4685-BFC9-69DF4EAD6251}" type="presParOf" srcId="{C1858D9E-2582-47DB-B618-5D55BAD26F34}" destId="{6767823C-5082-47B6-A9E4-FE1C7F15C311}" srcOrd="4" destOrd="0" presId="urn:microsoft.com/office/officeart/2005/8/layout/hList1"/>
    <dgm:cxn modelId="{DD8D6E6A-002D-408A-A634-A147BF1D4A4E}" type="presParOf" srcId="{6767823C-5082-47B6-A9E4-FE1C7F15C311}" destId="{0620DCCE-37F7-41F0-90DE-2F1F4D51353C}" srcOrd="0" destOrd="0" presId="urn:microsoft.com/office/officeart/2005/8/layout/hList1"/>
    <dgm:cxn modelId="{6BA3C25B-7D2C-4311-B754-E0BF0A6207AC}" type="presParOf" srcId="{6767823C-5082-47B6-A9E4-FE1C7F15C311}" destId="{C40C9767-DFBF-4B1B-9FE2-C7C829D93D58}" srcOrd="1" destOrd="0" presId="urn:microsoft.com/office/officeart/2005/8/layout/hList1"/>
    <dgm:cxn modelId="{074C2BB2-94EC-405D-8695-8781A0AD4E10}" type="presParOf" srcId="{C1858D9E-2582-47DB-B618-5D55BAD26F34}" destId="{139EFAA4-D130-46FE-AF83-CBB82C0681E9}" srcOrd="5" destOrd="0" presId="urn:microsoft.com/office/officeart/2005/8/layout/hList1"/>
    <dgm:cxn modelId="{CA071CC7-06F7-4990-ACB2-BD1FDC87E8D8}" type="presParOf" srcId="{C1858D9E-2582-47DB-B618-5D55BAD26F34}" destId="{0870D6B9-ED53-47E1-ABCC-04BF47E0E180}" srcOrd="6" destOrd="0" presId="urn:microsoft.com/office/officeart/2005/8/layout/hList1"/>
    <dgm:cxn modelId="{B8D8B000-4154-48AA-BD9E-D1F7318F182A}" type="presParOf" srcId="{0870D6B9-ED53-47E1-ABCC-04BF47E0E180}" destId="{27EF556B-B130-4E96-90D4-5375B8F34F73}" srcOrd="0" destOrd="0" presId="urn:microsoft.com/office/officeart/2005/8/layout/hList1"/>
    <dgm:cxn modelId="{E909DD99-929F-4C47-97AF-DDBAE11A5CDB}" type="presParOf" srcId="{0870D6B9-ED53-47E1-ABCC-04BF47E0E180}" destId="{DBFF46AC-B995-433B-84C9-46FB425E15A7}" srcOrd="1" destOrd="0" presId="urn:microsoft.com/office/officeart/2005/8/layout/hList1"/>
    <dgm:cxn modelId="{DA74593F-7A02-44E6-82B0-F36857E85CFC}" type="presParOf" srcId="{C1858D9E-2582-47DB-B618-5D55BAD26F34}" destId="{B07B2575-A6DC-40EF-B984-D8D14F9C38CA}" srcOrd="7" destOrd="0" presId="urn:microsoft.com/office/officeart/2005/8/layout/hList1"/>
    <dgm:cxn modelId="{6D9D37AF-2673-4317-BB49-1CC41DC5C400}" type="presParOf" srcId="{C1858D9E-2582-47DB-B618-5D55BAD26F34}" destId="{BDC40F14-1204-41DD-BA9D-A65484C35EA5}" srcOrd="8" destOrd="0" presId="urn:microsoft.com/office/officeart/2005/8/layout/hList1"/>
    <dgm:cxn modelId="{34602EE3-D5ED-419B-AD91-111107E32685}" type="presParOf" srcId="{BDC40F14-1204-41DD-BA9D-A65484C35EA5}" destId="{3EB2AA49-7960-4DEA-BA9E-57EE849EA656}" srcOrd="0" destOrd="0" presId="urn:microsoft.com/office/officeart/2005/8/layout/hList1"/>
    <dgm:cxn modelId="{19BE9F97-3A70-4B33-9F64-5090A648ED0C}" type="presParOf" srcId="{BDC40F14-1204-41DD-BA9D-A65484C35EA5}" destId="{8BCD218E-251E-4AC8-8F7F-F7DD4D5AB4F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F5925E-CB05-4B0E-9F1D-49D1F7629B8A}" type="doc">
      <dgm:prSet loTypeId="urn:microsoft.com/office/officeart/2005/8/layout/list1" loCatId="list" qsTypeId="urn:microsoft.com/office/officeart/2005/8/quickstyle/simple2" qsCatId="simple" csTypeId="urn:microsoft.com/office/officeart/2005/8/colors/colorful3" csCatId="colorful" phldr="1"/>
      <dgm:spPr/>
      <dgm:t>
        <a:bodyPr/>
        <a:lstStyle/>
        <a:p>
          <a:endParaRPr lang="en-US"/>
        </a:p>
      </dgm:t>
    </dgm:pt>
    <dgm:pt modelId="{C2D81F7B-CFE6-4EE2-9C00-60C57B73E2EB}">
      <dgm:prSet phldr="0"/>
      <dgm:spPr/>
      <dgm:t>
        <a:bodyPr/>
        <a:lstStyle/>
        <a:p>
          <a:pPr rtl="0"/>
          <a:r>
            <a:rPr lang="en-US"/>
            <a:t>Class</a:t>
          </a:r>
        </a:p>
      </dgm:t>
    </dgm:pt>
    <dgm:pt modelId="{F263164E-1F67-4225-B369-D0B71BF2B729}" type="parTrans" cxnId="{7A80CF30-9635-45DC-8596-76361CE7C80E}">
      <dgm:prSet/>
      <dgm:spPr/>
    </dgm:pt>
    <dgm:pt modelId="{6685CEE5-CD70-4793-BE95-1177E9A59C44}" type="sibTrans" cxnId="{7A80CF30-9635-45DC-8596-76361CE7C80E}">
      <dgm:prSet/>
      <dgm:spPr/>
    </dgm:pt>
    <dgm:pt modelId="{D807D54C-A310-47E6-9964-C5ACE231B00F}">
      <dgm:prSet phldr="0"/>
      <dgm:spPr/>
      <dgm:t>
        <a:bodyPr/>
        <a:lstStyle/>
        <a:p>
          <a:r>
            <a:rPr lang="en-US"/>
            <a:t>It is a user-defined data type, which holds its own data members and member functions, which can be accessed and used by creating an instance of that class</a:t>
          </a:r>
        </a:p>
      </dgm:t>
    </dgm:pt>
    <dgm:pt modelId="{04BC4533-BBE0-48EC-8E9E-030A055E72C7}" type="parTrans" cxnId="{31D50AA4-926A-4783-86B8-C8F394F093D1}">
      <dgm:prSet/>
      <dgm:spPr/>
    </dgm:pt>
    <dgm:pt modelId="{DA16C755-3874-4BEA-84A2-8059634EF5B9}" type="sibTrans" cxnId="{31D50AA4-926A-4783-86B8-C8F394F093D1}">
      <dgm:prSet/>
      <dgm:spPr/>
    </dgm:pt>
    <dgm:pt modelId="{B1623F7A-2D0E-4ECA-85F4-5EEE03429AA0}">
      <dgm:prSet phldr="0"/>
      <dgm:spPr/>
      <dgm:t>
        <a:bodyPr/>
        <a:lstStyle/>
        <a:p>
          <a:r>
            <a:rPr lang="en-US"/>
            <a:t>Object</a:t>
          </a:r>
        </a:p>
      </dgm:t>
    </dgm:pt>
    <dgm:pt modelId="{0F493757-267D-4AA0-B5A9-C665D8086182}" type="parTrans" cxnId="{7F472A53-37F4-4BB8-A8F6-5454682925BF}">
      <dgm:prSet/>
      <dgm:spPr/>
    </dgm:pt>
    <dgm:pt modelId="{3CB44A3F-A198-42AC-A729-BEF1B25AA34F}" type="sibTrans" cxnId="{7F472A53-37F4-4BB8-A8F6-5454682925BF}">
      <dgm:prSet/>
      <dgm:spPr/>
    </dgm:pt>
    <dgm:pt modelId="{61900B3E-BC74-40F7-8275-86960E404283}">
      <dgm:prSet phldr="0"/>
      <dgm:spPr/>
      <dgm:t>
        <a:bodyPr/>
        <a:lstStyle/>
        <a:p>
          <a:r>
            <a:rPr lang="en-US"/>
            <a:t>An Object is an instance of a Class. </a:t>
          </a:r>
        </a:p>
      </dgm:t>
    </dgm:pt>
    <dgm:pt modelId="{AC0AF82E-68DB-4F97-AE8C-B7FCA113EA6D}" type="parTrans" cxnId="{3781AFB0-8AF1-488E-8954-0CCAF53A153B}">
      <dgm:prSet/>
      <dgm:spPr/>
    </dgm:pt>
    <dgm:pt modelId="{EBBA79FA-115F-40CD-B358-A63E9B04A092}" type="sibTrans" cxnId="{3781AFB0-8AF1-488E-8954-0CCAF53A153B}">
      <dgm:prSet/>
      <dgm:spPr/>
    </dgm:pt>
    <dgm:pt modelId="{A1FC2473-69F5-446C-B824-444E64754751}">
      <dgm:prSet phldr="0"/>
      <dgm:spPr/>
      <dgm:t>
        <a:bodyPr/>
        <a:lstStyle/>
        <a:p>
          <a:r>
            <a:rPr lang="en-US"/>
            <a:t>It is allocated memory when instantiated.</a:t>
          </a:r>
        </a:p>
      </dgm:t>
    </dgm:pt>
    <dgm:pt modelId="{5BD1D288-84D2-480F-9AAF-84426182AAF9}" type="parTrans" cxnId="{5655EB99-259A-499A-ABD4-10C3FF95D47A}">
      <dgm:prSet/>
      <dgm:spPr/>
    </dgm:pt>
    <dgm:pt modelId="{7ADF969B-9620-4E83-A057-8CBA15F78ADE}" type="sibTrans" cxnId="{5655EB99-259A-499A-ABD4-10C3FF95D47A}">
      <dgm:prSet/>
      <dgm:spPr/>
    </dgm:pt>
    <dgm:pt modelId="{8C61542C-FD7B-4921-9ABA-090E8846A136}" type="pres">
      <dgm:prSet presAssocID="{FDF5925E-CB05-4B0E-9F1D-49D1F7629B8A}" presName="linear" presStyleCnt="0">
        <dgm:presLayoutVars>
          <dgm:dir/>
          <dgm:animLvl val="lvl"/>
          <dgm:resizeHandles val="exact"/>
        </dgm:presLayoutVars>
      </dgm:prSet>
      <dgm:spPr/>
    </dgm:pt>
    <dgm:pt modelId="{72EA129B-41BF-4A1F-B17B-7EE5AFDFE5DA}" type="pres">
      <dgm:prSet presAssocID="{C2D81F7B-CFE6-4EE2-9C00-60C57B73E2EB}" presName="parentLin" presStyleCnt="0"/>
      <dgm:spPr/>
    </dgm:pt>
    <dgm:pt modelId="{6EEE1FBD-FCE7-4F40-B146-40830A3F0563}" type="pres">
      <dgm:prSet presAssocID="{C2D81F7B-CFE6-4EE2-9C00-60C57B73E2EB}" presName="parentLeftMargin" presStyleLbl="node1" presStyleIdx="0" presStyleCnt="2"/>
      <dgm:spPr/>
    </dgm:pt>
    <dgm:pt modelId="{4E2E77A6-5C5E-458F-81CF-F5EF89CFB8BC}" type="pres">
      <dgm:prSet presAssocID="{C2D81F7B-CFE6-4EE2-9C00-60C57B73E2EB}" presName="parentText" presStyleLbl="node1" presStyleIdx="0" presStyleCnt="2">
        <dgm:presLayoutVars>
          <dgm:chMax val="0"/>
          <dgm:bulletEnabled val="1"/>
        </dgm:presLayoutVars>
      </dgm:prSet>
      <dgm:spPr/>
    </dgm:pt>
    <dgm:pt modelId="{72C21B82-AB30-47B4-8999-A5758F1ADFAC}" type="pres">
      <dgm:prSet presAssocID="{C2D81F7B-CFE6-4EE2-9C00-60C57B73E2EB}" presName="negativeSpace" presStyleCnt="0"/>
      <dgm:spPr/>
    </dgm:pt>
    <dgm:pt modelId="{05592E84-8241-4362-B1FB-A07A3FFCA78E}" type="pres">
      <dgm:prSet presAssocID="{C2D81F7B-CFE6-4EE2-9C00-60C57B73E2EB}" presName="childText" presStyleLbl="conFgAcc1" presStyleIdx="0" presStyleCnt="2">
        <dgm:presLayoutVars>
          <dgm:bulletEnabled val="1"/>
        </dgm:presLayoutVars>
      </dgm:prSet>
      <dgm:spPr/>
    </dgm:pt>
    <dgm:pt modelId="{5E7D4F49-151C-4534-965D-1775A05829F7}" type="pres">
      <dgm:prSet presAssocID="{6685CEE5-CD70-4793-BE95-1177E9A59C44}" presName="spaceBetweenRectangles" presStyleCnt="0"/>
      <dgm:spPr/>
    </dgm:pt>
    <dgm:pt modelId="{8D089B0B-14DF-4E91-AB79-0B5967626350}" type="pres">
      <dgm:prSet presAssocID="{B1623F7A-2D0E-4ECA-85F4-5EEE03429AA0}" presName="parentLin" presStyleCnt="0"/>
      <dgm:spPr/>
    </dgm:pt>
    <dgm:pt modelId="{B2875FB5-6955-4D75-A85A-3966D7B2386A}" type="pres">
      <dgm:prSet presAssocID="{B1623F7A-2D0E-4ECA-85F4-5EEE03429AA0}" presName="parentLeftMargin" presStyleLbl="node1" presStyleIdx="0" presStyleCnt="2"/>
      <dgm:spPr/>
    </dgm:pt>
    <dgm:pt modelId="{ACB26238-6BC7-47C7-8E22-9664442B0943}" type="pres">
      <dgm:prSet presAssocID="{B1623F7A-2D0E-4ECA-85F4-5EEE03429AA0}" presName="parentText" presStyleLbl="node1" presStyleIdx="1" presStyleCnt="2">
        <dgm:presLayoutVars>
          <dgm:chMax val="0"/>
          <dgm:bulletEnabled val="1"/>
        </dgm:presLayoutVars>
      </dgm:prSet>
      <dgm:spPr/>
    </dgm:pt>
    <dgm:pt modelId="{B76B25A5-0E5F-48CE-965D-D257165EF903}" type="pres">
      <dgm:prSet presAssocID="{B1623F7A-2D0E-4ECA-85F4-5EEE03429AA0}" presName="negativeSpace" presStyleCnt="0"/>
      <dgm:spPr/>
    </dgm:pt>
    <dgm:pt modelId="{E6BE77C4-B1D5-4279-8C16-0EABD611C7C6}" type="pres">
      <dgm:prSet presAssocID="{B1623F7A-2D0E-4ECA-85F4-5EEE03429AA0}" presName="childText" presStyleLbl="conFgAcc1" presStyleIdx="1" presStyleCnt="2">
        <dgm:presLayoutVars>
          <dgm:bulletEnabled val="1"/>
        </dgm:presLayoutVars>
      </dgm:prSet>
      <dgm:spPr/>
    </dgm:pt>
  </dgm:ptLst>
  <dgm:cxnLst>
    <dgm:cxn modelId="{EC090308-D770-4C6B-AD89-B65072F7EC48}" type="presOf" srcId="{C2D81F7B-CFE6-4EE2-9C00-60C57B73E2EB}" destId="{4E2E77A6-5C5E-458F-81CF-F5EF89CFB8BC}" srcOrd="1" destOrd="0" presId="urn:microsoft.com/office/officeart/2005/8/layout/list1"/>
    <dgm:cxn modelId="{24913109-A296-426A-8069-AE6986298C38}" type="presOf" srcId="{FDF5925E-CB05-4B0E-9F1D-49D1F7629B8A}" destId="{8C61542C-FD7B-4921-9ABA-090E8846A136}" srcOrd="0" destOrd="0" presId="urn:microsoft.com/office/officeart/2005/8/layout/list1"/>
    <dgm:cxn modelId="{815ED01D-0245-4FF5-A9B2-432A401EB0CF}" type="presOf" srcId="{61900B3E-BC74-40F7-8275-86960E404283}" destId="{E6BE77C4-B1D5-4279-8C16-0EABD611C7C6}" srcOrd="0" destOrd="0" presId="urn:microsoft.com/office/officeart/2005/8/layout/list1"/>
    <dgm:cxn modelId="{7A80CF30-9635-45DC-8596-76361CE7C80E}" srcId="{FDF5925E-CB05-4B0E-9F1D-49D1F7629B8A}" destId="{C2D81F7B-CFE6-4EE2-9C00-60C57B73E2EB}" srcOrd="0" destOrd="0" parTransId="{F263164E-1F67-4225-B369-D0B71BF2B729}" sibTransId="{6685CEE5-CD70-4793-BE95-1177E9A59C44}"/>
    <dgm:cxn modelId="{C87F0F40-8485-4522-AE42-8D8D2D5387E1}" type="presOf" srcId="{B1623F7A-2D0E-4ECA-85F4-5EEE03429AA0}" destId="{B2875FB5-6955-4D75-A85A-3966D7B2386A}" srcOrd="0" destOrd="0" presId="urn:microsoft.com/office/officeart/2005/8/layout/list1"/>
    <dgm:cxn modelId="{1A14F061-21F1-4BDB-B6A3-77BBE4F5A110}" type="presOf" srcId="{C2D81F7B-CFE6-4EE2-9C00-60C57B73E2EB}" destId="{6EEE1FBD-FCE7-4F40-B146-40830A3F0563}" srcOrd="0" destOrd="0" presId="urn:microsoft.com/office/officeart/2005/8/layout/list1"/>
    <dgm:cxn modelId="{BE9A9B48-1054-4DF2-8F84-C2DF9CA52C89}" type="presOf" srcId="{D807D54C-A310-47E6-9964-C5ACE231B00F}" destId="{05592E84-8241-4362-B1FB-A07A3FFCA78E}" srcOrd="0" destOrd="0" presId="urn:microsoft.com/office/officeart/2005/8/layout/list1"/>
    <dgm:cxn modelId="{7F472A53-37F4-4BB8-A8F6-5454682925BF}" srcId="{FDF5925E-CB05-4B0E-9F1D-49D1F7629B8A}" destId="{B1623F7A-2D0E-4ECA-85F4-5EEE03429AA0}" srcOrd="1" destOrd="0" parTransId="{0F493757-267D-4AA0-B5A9-C665D8086182}" sibTransId="{3CB44A3F-A198-42AC-A729-BEF1B25AA34F}"/>
    <dgm:cxn modelId="{74CE2B95-3A34-41BB-91AF-58CD4E5DD9E2}" type="presOf" srcId="{B1623F7A-2D0E-4ECA-85F4-5EEE03429AA0}" destId="{ACB26238-6BC7-47C7-8E22-9664442B0943}" srcOrd="1" destOrd="0" presId="urn:microsoft.com/office/officeart/2005/8/layout/list1"/>
    <dgm:cxn modelId="{5655EB99-259A-499A-ABD4-10C3FF95D47A}" srcId="{B1623F7A-2D0E-4ECA-85F4-5EEE03429AA0}" destId="{A1FC2473-69F5-446C-B824-444E64754751}" srcOrd="1" destOrd="0" parTransId="{5BD1D288-84D2-480F-9AAF-84426182AAF9}" sibTransId="{7ADF969B-9620-4E83-A057-8CBA15F78ADE}"/>
    <dgm:cxn modelId="{31D50AA4-926A-4783-86B8-C8F394F093D1}" srcId="{C2D81F7B-CFE6-4EE2-9C00-60C57B73E2EB}" destId="{D807D54C-A310-47E6-9964-C5ACE231B00F}" srcOrd="0" destOrd="0" parTransId="{04BC4533-BBE0-48EC-8E9E-030A055E72C7}" sibTransId="{DA16C755-3874-4BEA-84A2-8059634EF5B9}"/>
    <dgm:cxn modelId="{3781AFB0-8AF1-488E-8954-0CCAF53A153B}" srcId="{B1623F7A-2D0E-4ECA-85F4-5EEE03429AA0}" destId="{61900B3E-BC74-40F7-8275-86960E404283}" srcOrd="0" destOrd="0" parTransId="{AC0AF82E-68DB-4F97-AE8C-B7FCA113EA6D}" sibTransId="{EBBA79FA-115F-40CD-B358-A63E9B04A092}"/>
    <dgm:cxn modelId="{E131CFC9-B240-4D48-A503-5C3F9ECC4FB2}" type="presOf" srcId="{A1FC2473-69F5-446C-B824-444E64754751}" destId="{E6BE77C4-B1D5-4279-8C16-0EABD611C7C6}" srcOrd="0" destOrd="1" presId="urn:microsoft.com/office/officeart/2005/8/layout/list1"/>
    <dgm:cxn modelId="{03B4D9B0-8A70-43E9-B01C-8EA72A1E3DDE}" type="presParOf" srcId="{8C61542C-FD7B-4921-9ABA-090E8846A136}" destId="{72EA129B-41BF-4A1F-B17B-7EE5AFDFE5DA}" srcOrd="0" destOrd="0" presId="urn:microsoft.com/office/officeart/2005/8/layout/list1"/>
    <dgm:cxn modelId="{9A9D3978-0BB3-4DD0-B465-5D95543279DF}" type="presParOf" srcId="{72EA129B-41BF-4A1F-B17B-7EE5AFDFE5DA}" destId="{6EEE1FBD-FCE7-4F40-B146-40830A3F0563}" srcOrd="0" destOrd="0" presId="urn:microsoft.com/office/officeart/2005/8/layout/list1"/>
    <dgm:cxn modelId="{27912DFD-3F93-4439-9EAE-767A98375926}" type="presParOf" srcId="{72EA129B-41BF-4A1F-B17B-7EE5AFDFE5DA}" destId="{4E2E77A6-5C5E-458F-81CF-F5EF89CFB8BC}" srcOrd="1" destOrd="0" presId="urn:microsoft.com/office/officeart/2005/8/layout/list1"/>
    <dgm:cxn modelId="{216E172A-0E35-4EB3-867D-BFEC1B8BA0D6}" type="presParOf" srcId="{8C61542C-FD7B-4921-9ABA-090E8846A136}" destId="{72C21B82-AB30-47B4-8999-A5758F1ADFAC}" srcOrd="1" destOrd="0" presId="urn:microsoft.com/office/officeart/2005/8/layout/list1"/>
    <dgm:cxn modelId="{8721137B-B04D-4F90-885F-13EDB155D619}" type="presParOf" srcId="{8C61542C-FD7B-4921-9ABA-090E8846A136}" destId="{05592E84-8241-4362-B1FB-A07A3FFCA78E}" srcOrd="2" destOrd="0" presId="urn:microsoft.com/office/officeart/2005/8/layout/list1"/>
    <dgm:cxn modelId="{A5A070C3-6CEE-4CCC-B6DB-B4265D27EA47}" type="presParOf" srcId="{8C61542C-FD7B-4921-9ABA-090E8846A136}" destId="{5E7D4F49-151C-4534-965D-1775A05829F7}" srcOrd="3" destOrd="0" presId="urn:microsoft.com/office/officeart/2005/8/layout/list1"/>
    <dgm:cxn modelId="{CDE36F36-164F-474C-BC01-C12F9161FB75}" type="presParOf" srcId="{8C61542C-FD7B-4921-9ABA-090E8846A136}" destId="{8D089B0B-14DF-4E91-AB79-0B5967626350}" srcOrd="4" destOrd="0" presId="urn:microsoft.com/office/officeart/2005/8/layout/list1"/>
    <dgm:cxn modelId="{98439E0D-37E1-4C6C-8475-493EC1295E01}" type="presParOf" srcId="{8D089B0B-14DF-4E91-AB79-0B5967626350}" destId="{B2875FB5-6955-4D75-A85A-3966D7B2386A}" srcOrd="0" destOrd="0" presId="urn:microsoft.com/office/officeart/2005/8/layout/list1"/>
    <dgm:cxn modelId="{5CEE702F-68B8-46E0-85DA-301ECCA059A0}" type="presParOf" srcId="{8D089B0B-14DF-4E91-AB79-0B5967626350}" destId="{ACB26238-6BC7-47C7-8E22-9664442B0943}" srcOrd="1" destOrd="0" presId="urn:microsoft.com/office/officeart/2005/8/layout/list1"/>
    <dgm:cxn modelId="{628B2A6C-4311-4348-A3AD-FE51F81C6DDF}" type="presParOf" srcId="{8C61542C-FD7B-4921-9ABA-090E8846A136}" destId="{B76B25A5-0E5F-48CE-965D-D257165EF903}" srcOrd="5" destOrd="0" presId="urn:microsoft.com/office/officeart/2005/8/layout/list1"/>
    <dgm:cxn modelId="{97C72D62-256B-494E-ADE8-922D5D93CEFF}" type="presParOf" srcId="{8C61542C-FD7B-4921-9ABA-090E8846A136}" destId="{E6BE77C4-B1D5-4279-8C16-0EABD611C7C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B4B5B8-7198-4C23-96AD-23FB06F60B82}" type="doc">
      <dgm:prSet loTypeId="urn:microsoft.com/office/officeart/2005/8/layout/chevron2" loCatId="process" qsTypeId="urn:microsoft.com/office/officeart/2005/8/quickstyle/simple1" qsCatId="simple" csTypeId="urn:microsoft.com/office/officeart/2005/8/colors/colorful3" csCatId="colorful" phldr="1"/>
      <dgm:spPr/>
      <dgm:t>
        <a:bodyPr/>
        <a:lstStyle/>
        <a:p>
          <a:endParaRPr lang="en-US"/>
        </a:p>
      </dgm:t>
    </dgm:pt>
    <dgm:pt modelId="{7DE5C8E6-B723-4391-825E-816E02B79D6B}">
      <dgm:prSet phldrT="[Text]" phldr="0"/>
      <dgm:spPr/>
      <dgm:t>
        <a:bodyPr/>
        <a:lstStyle/>
        <a:p>
          <a:pPr rtl="0"/>
          <a:r>
            <a:rPr lang="en-US" b="0"/>
            <a:t>Encapsulation</a:t>
          </a:r>
        </a:p>
      </dgm:t>
    </dgm:pt>
    <dgm:pt modelId="{80F38CBE-9CD8-4DED-AA84-D23BA06B6BE1}" type="parTrans" cxnId="{3C7620BB-F88F-45F0-91EF-168E44CB65E6}">
      <dgm:prSet/>
      <dgm:spPr/>
      <dgm:t>
        <a:bodyPr/>
        <a:lstStyle/>
        <a:p>
          <a:endParaRPr lang="en-US"/>
        </a:p>
      </dgm:t>
    </dgm:pt>
    <dgm:pt modelId="{63D9F19A-A9E0-488C-A15E-959F064550D9}" type="sibTrans" cxnId="{3C7620BB-F88F-45F0-91EF-168E44CB65E6}">
      <dgm:prSet/>
      <dgm:spPr/>
      <dgm:t>
        <a:bodyPr/>
        <a:lstStyle/>
        <a:p>
          <a:endParaRPr lang="en-US"/>
        </a:p>
      </dgm:t>
    </dgm:pt>
    <dgm:pt modelId="{1466B0F0-6F47-449A-BF61-43A686BBB797}">
      <dgm:prSet phldrT="[Text]" phldr="0"/>
      <dgm:spPr/>
      <dgm:t>
        <a:bodyPr/>
        <a:lstStyle/>
        <a:p>
          <a:pPr rtl="0"/>
          <a:r>
            <a:rPr lang="en-US"/>
            <a:t> Encapsulation is defined as binding together the data and the functions that manipulate them.</a:t>
          </a:r>
        </a:p>
      </dgm:t>
    </dgm:pt>
    <dgm:pt modelId="{E755BAB8-5D2B-4803-B970-E71A17BC5893}" type="parTrans" cxnId="{45B7338F-E6FA-488D-B59E-E71FF9331DA7}">
      <dgm:prSet/>
      <dgm:spPr/>
      <dgm:t>
        <a:bodyPr/>
        <a:lstStyle/>
        <a:p>
          <a:endParaRPr lang="en-US"/>
        </a:p>
      </dgm:t>
    </dgm:pt>
    <dgm:pt modelId="{BEA5F15C-A2AF-4FBF-A361-97B53F95275A}" type="sibTrans" cxnId="{45B7338F-E6FA-488D-B59E-E71FF9331DA7}">
      <dgm:prSet/>
      <dgm:spPr/>
      <dgm:t>
        <a:bodyPr/>
        <a:lstStyle/>
        <a:p>
          <a:endParaRPr lang="en-US"/>
        </a:p>
      </dgm:t>
    </dgm:pt>
    <dgm:pt modelId="{D4D8CF31-3022-4B89-99C2-855181189590}">
      <dgm:prSet phldrT="[Text]" phldr="0"/>
      <dgm:spPr/>
      <dgm:t>
        <a:bodyPr/>
        <a:lstStyle/>
        <a:p>
          <a:pPr rtl="0"/>
          <a:r>
            <a:rPr lang="en-US"/>
            <a:t> </a:t>
          </a:r>
          <a:r>
            <a:rPr lang="en-US">
              <a:latin typeface="Arial"/>
            </a:rPr>
            <a:t>Example : The </a:t>
          </a:r>
          <a:r>
            <a:rPr lang="en-US"/>
            <a:t>internal details of a </a:t>
          </a:r>
          <a:r>
            <a:rPr lang="en-US" b="1">
              <a:latin typeface="Arial"/>
            </a:rPr>
            <a:t>CAR</a:t>
          </a:r>
          <a:r>
            <a:rPr lang="en-US"/>
            <a:t>, how the </a:t>
          </a:r>
          <a:r>
            <a:rPr lang="en-US">
              <a:latin typeface="Arial"/>
            </a:rPr>
            <a:t>car starts, How it stops.</a:t>
          </a:r>
          <a:endParaRPr lang="en-US"/>
        </a:p>
      </dgm:t>
    </dgm:pt>
    <dgm:pt modelId="{789BC0D3-1EE9-4E70-8BB6-BB8D46809352}" type="parTrans" cxnId="{79456E35-B967-4AA7-B3AB-9B2D85EF853B}">
      <dgm:prSet/>
      <dgm:spPr/>
      <dgm:t>
        <a:bodyPr/>
        <a:lstStyle/>
        <a:p>
          <a:endParaRPr lang="en-US"/>
        </a:p>
      </dgm:t>
    </dgm:pt>
    <dgm:pt modelId="{05FC37A4-AC59-4152-B169-63E78A650327}" type="sibTrans" cxnId="{79456E35-B967-4AA7-B3AB-9B2D85EF853B}">
      <dgm:prSet/>
      <dgm:spPr/>
      <dgm:t>
        <a:bodyPr/>
        <a:lstStyle/>
        <a:p>
          <a:endParaRPr lang="en-US"/>
        </a:p>
      </dgm:t>
    </dgm:pt>
    <dgm:pt modelId="{EAB7305B-8C5E-4FA6-8D5E-2656CE6B4238}">
      <dgm:prSet phldr="0"/>
      <dgm:spPr/>
      <dgm:t>
        <a:bodyPr/>
        <a:lstStyle/>
        <a:p>
          <a:pPr rtl="0"/>
          <a:r>
            <a:rPr lang="en-US"/>
            <a:t>Encapsulation means hiding the internal details or mechanics of how an object does something.</a:t>
          </a:r>
          <a:endParaRPr lang="en-US">
            <a:latin typeface="Arial"/>
          </a:endParaRPr>
        </a:p>
      </dgm:t>
    </dgm:pt>
    <dgm:pt modelId="{7A656510-E845-4BD8-B47C-3D4E45FB8B50}" type="parTrans" cxnId="{A9B8AAE8-BDCF-4C5F-B514-4D8DFFC31D99}">
      <dgm:prSet/>
      <dgm:spPr/>
    </dgm:pt>
    <dgm:pt modelId="{FEAB8471-0D51-4DC5-A24F-CDDCFB9D7C34}" type="sibTrans" cxnId="{A9B8AAE8-BDCF-4C5F-B514-4D8DFFC31D99}">
      <dgm:prSet/>
      <dgm:spPr/>
    </dgm:pt>
    <dgm:pt modelId="{8823EAC8-0945-42AF-9CF4-1EFB912B8007}">
      <dgm:prSet phldr="0"/>
      <dgm:spPr/>
      <dgm:t>
        <a:bodyPr/>
        <a:lstStyle/>
        <a:p>
          <a:r>
            <a:rPr lang="en-US"/>
            <a:t>Abstraction</a:t>
          </a:r>
          <a:endParaRPr lang="en-US">
            <a:latin typeface="Arial"/>
          </a:endParaRPr>
        </a:p>
      </dgm:t>
    </dgm:pt>
    <dgm:pt modelId="{C4E62A95-FFC2-467B-A29E-3B0AA84128D5}" type="parTrans" cxnId="{63F6F3CC-E571-4AD2-A865-4E03E7AD9F92}">
      <dgm:prSet/>
      <dgm:spPr/>
    </dgm:pt>
    <dgm:pt modelId="{AB1F7419-7AA3-41C2-BF28-FDE939EAD0AD}" type="sibTrans" cxnId="{63F6F3CC-E571-4AD2-A865-4E03E7AD9F92}">
      <dgm:prSet/>
      <dgm:spPr/>
    </dgm:pt>
    <dgm:pt modelId="{D3B53087-23FA-4840-9EBD-ABAB40D87C49}">
      <dgm:prSet phldr="0"/>
      <dgm:spPr/>
      <dgm:t>
        <a:bodyPr/>
        <a:lstStyle/>
        <a:p>
          <a:pPr rtl="0"/>
          <a:r>
            <a:rPr lang="en-US">
              <a:latin typeface="Arial"/>
            </a:rPr>
            <a:t>It </a:t>
          </a:r>
          <a:r>
            <a:rPr lang="en-US"/>
            <a:t>allows programmers to be abstract or pick out common features of the objects and procedures.</a:t>
          </a:r>
        </a:p>
      </dgm:t>
    </dgm:pt>
    <dgm:pt modelId="{9D703FA6-3301-423A-8C0D-843E665AFA7D}" type="parTrans" cxnId="{BFDB26CE-E22E-44F3-95B3-CD17F24BA73C}">
      <dgm:prSet/>
      <dgm:spPr/>
    </dgm:pt>
    <dgm:pt modelId="{504F862E-5170-4904-9A5F-1CC539CD67F7}" type="sibTrans" cxnId="{BFDB26CE-E22E-44F3-95B3-CD17F24BA73C}">
      <dgm:prSet/>
      <dgm:spPr/>
    </dgm:pt>
    <dgm:pt modelId="{F6301D57-5437-45C9-B3EA-76C98FAFA9D9}">
      <dgm:prSet phldr="0"/>
      <dgm:spPr/>
      <dgm:t>
        <a:bodyPr/>
        <a:lstStyle/>
        <a:p>
          <a:pPr rtl="0"/>
          <a:r>
            <a:rPr lang="en-US">
              <a:latin typeface="Arial"/>
            </a:rPr>
            <a:t>It means</a:t>
          </a:r>
          <a:r>
            <a:rPr lang="en-US"/>
            <a:t> hiding internal details and showing functionality.</a:t>
          </a:r>
          <a:endParaRPr lang="en-US">
            <a:latin typeface="Arial"/>
          </a:endParaRPr>
        </a:p>
      </dgm:t>
    </dgm:pt>
    <dgm:pt modelId="{45C1D3FA-0673-4A3E-85FB-EDAC7CB379E7}" type="parTrans" cxnId="{62E23279-E3CB-46EF-89A5-BB790EC76CE7}">
      <dgm:prSet/>
      <dgm:spPr/>
    </dgm:pt>
    <dgm:pt modelId="{1CDA1D98-C6AF-4419-98C2-457E17ED697E}" type="sibTrans" cxnId="{62E23279-E3CB-46EF-89A5-BB790EC76CE7}">
      <dgm:prSet/>
      <dgm:spPr/>
    </dgm:pt>
    <dgm:pt modelId="{635C9F97-7989-4BBC-A956-289FAE5EBE1E}">
      <dgm:prSet phldr="0"/>
      <dgm:spPr/>
      <dgm:t>
        <a:bodyPr/>
        <a:lstStyle/>
        <a:p>
          <a:pPr rtl="0"/>
          <a:r>
            <a:rPr lang="en-US"/>
            <a:t>For example, a customer may only use a few selections of </a:t>
          </a:r>
          <a:r>
            <a:rPr lang="en-US">
              <a:latin typeface="Arial"/>
            </a:rPr>
            <a:t>CAR like</a:t>
          </a:r>
          <a:r>
            <a:rPr lang="en-US"/>
            <a:t> </a:t>
          </a:r>
          <a:r>
            <a:rPr lang="en-US">
              <a:latin typeface="Arial"/>
            </a:rPr>
            <a:t>fuel</a:t>
          </a:r>
          <a:r>
            <a:rPr lang="en-US"/>
            <a:t>, accelerator, clutch, brake, wheel and odometer</a:t>
          </a:r>
          <a:r>
            <a:rPr lang="en-US">
              <a:latin typeface="Arial"/>
            </a:rPr>
            <a:t>.</a:t>
          </a:r>
        </a:p>
      </dgm:t>
    </dgm:pt>
    <dgm:pt modelId="{80A93D9B-764C-498B-9753-BD8255684E9E}" type="parTrans" cxnId="{1F1EB77D-31D2-4AD5-83A1-A676E2B65E54}">
      <dgm:prSet/>
      <dgm:spPr/>
    </dgm:pt>
    <dgm:pt modelId="{6F2D4F54-7AF0-4ECA-B13B-676D049FE9A1}" type="sibTrans" cxnId="{1F1EB77D-31D2-4AD5-83A1-A676E2B65E54}">
      <dgm:prSet/>
      <dgm:spPr/>
    </dgm:pt>
    <dgm:pt modelId="{20DC6712-EAC7-41CD-A5B2-C5149ADA7D06}">
      <dgm:prSet phldr="0"/>
      <dgm:spPr/>
      <dgm:t>
        <a:bodyPr/>
        <a:lstStyle/>
        <a:p>
          <a:pPr rtl="0"/>
          <a:r>
            <a:rPr lang="en-US">
              <a:latin typeface="Arial"/>
            </a:rPr>
            <a:t>To run the CAR many pieces work together, so this info is not exposed to customer. </a:t>
          </a:r>
        </a:p>
      </dgm:t>
    </dgm:pt>
    <dgm:pt modelId="{0E513914-154B-4691-BF66-C35AE8F31D4D}" type="parTrans" cxnId="{3BEAF061-B5CC-49DB-90B7-D068128DA77F}">
      <dgm:prSet/>
      <dgm:spPr/>
    </dgm:pt>
    <dgm:pt modelId="{9AE47ABB-FD15-4243-922E-4EC4AC122F7B}" type="sibTrans" cxnId="{3BEAF061-B5CC-49DB-90B7-D068128DA77F}">
      <dgm:prSet/>
      <dgm:spPr/>
    </dgm:pt>
    <dgm:pt modelId="{63DDB9B6-5CBB-4BC9-88B3-E29FBE16A79F}" type="pres">
      <dgm:prSet presAssocID="{D6B4B5B8-7198-4C23-96AD-23FB06F60B82}" presName="linearFlow" presStyleCnt="0">
        <dgm:presLayoutVars>
          <dgm:dir/>
          <dgm:animLvl val="lvl"/>
          <dgm:resizeHandles val="exact"/>
        </dgm:presLayoutVars>
      </dgm:prSet>
      <dgm:spPr/>
    </dgm:pt>
    <dgm:pt modelId="{77AD7627-8D1B-41BE-997A-54B9BFDB86EB}" type="pres">
      <dgm:prSet presAssocID="{7DE5C8E6-B723-4391-825E-816E02B79D6B}" presName="composite" presStyleCnt="0"/>
      <dgm:spPr/>
    </dgm:pt>
    <dgm:pt modelId="{E1983487-D814-4A5C-A0E8-9E2E2F7C3F85}" type="pres">
      <dgm:prSet presAssocID="{7DE5C8E6-B723-4391-825E-816E02B79D6B}" presName="parentText" presStyleLbl="alignNode1" presStyleIdx="0" presStyleCnt="2">
        <dgm:presLayoutVars>
          <dgm:chMax val="1"/>
          <dgm:bulletEnabled val="1"/>
        </dgm:presLayoutVars>
      </dgm:prSet>
      <dgm:spPr/>
    </dgm:pt>
    <dgm:pt modelId="{DFD50C76-0E56-417E-A8C9-0C15990E3ED8}" type="pres">
      <dgm:prSet presAssocID="{7DE5C8E6-B723-4391-825E-816E02B79D6B}" presName="descendantText" presStyleLbl="alignAcc1" presStyleIdx="0" presStyleCnt="2">
        <dgm:presLayoutVars>
          <dgm:bulletEnabled val="1"/>
        </dgm:presLayoutVars>
      </dgm:prSet>
      <dgm:spPr/>
    </dgm:pt>
    <dgm:pt modelId="{1C4BD777-98B6-482C-AFB4-6CFA35C5C2D8}" type="pres">
      <dgm:prSet presAssocID="{63D9F19A-A9E0-488C-A15E-959F064550D9}" presName="sp" presStyleCnt="0"/>
      <dgm:spPr/>
    </dgm:pt>
    <dgm:pt modelId="{846C98F2-63C9-4D45-B5EF-7F25D32E47C4}" type="pres">
      <dgm:prSet presAssocID="{8823EAC8-0945-42AF-9CF4-1EFB912B8007}" presName="composite" presStyleCnt="0"/>
      <dgm:spPr/>
    </dgm:pt>
    <dgm:pt modelId="{CDDF837F-B615-4F36-B53C-0591A4B9B91B}" type="pres">
      <dgm:prSet presAssocID="{8823EAC8-0945-42AF-9CF4-1EFB912B8007}" presName="parentText" presStyleLbl="alignNode1" presStyleIdx="1" presStyleCnt="2">
        <dgm:presLayoutVars>
          <dgm:chMax val="1"/>
          <dgm:bulletEnabled val="1"/>
        </dgm:presLayoutVars>
      </dgm:prSet>
      <dgm:spPr/>
    </dgm:pt>
    <dgm:pt modelId="{66950F13-CBE0-4E48-AE84-BF6DCEA97DD0}" type="pres">
      <dgm:prSet presAssocID="{8823EAC8-0945-42AF-9CF4-1EFB912B8007}" presName="descendantText" presStyleLbl="alignAcc1" presStyleIdx="1" presStyleCnt="2">
        <dgm:presLayoutVars>
          <dgm:bulletEnabled val="1"/>
        </dgm:presLayoutVars>
      </dgm:prSet>
      <dgm:spPr/>
    </dgm:pt>
  </dgm:ptLst>
  <dgm:cxnLst>
    <dgm:cxn modelId="{79456E35-B967-4AA7-B3AB-9B2D85EF853B}" srcId="{7DE5C8E6-B723-4391-825E-816E02B79D6B}" destId="{D4D8CF31-3022-4B89-99C2-855181189590}" srcOrd="2" destOrd="0" parTransId="{789BC0D3-1EE9-4E70-8BB6-BB8D46809352}" sibTransId="{05FC37A4-AC59-4152-B169-63E78A650327}"/>
    <dgm:cxn modelId="{3857533B-0F29-4179-ABE8-EDD183C022AE}" type="presOf" srcId="{20DC6712-EAC7-41CD-A5B2-C5149ADA7D06}" destId="{66950F13-CBE0-4E48-AE84-BF6DCEA97DD0}" srcOrd="0" destOrd="3" presId="urn:microsoft.com/office/officeart/2005/8/layout/chevron2"/>
    <dgm:cxn modelId="{FD3E9C3C-75EB-4B0B-B26F-55B56E464E6E}" type="presOf" srcId="{D6B4B5B8-7198-4C23-96AD-23FB06F60B82}" destId="{63DDB9B6-5CBB-4BC9-88B3-E29FBE16A79F}" srcOrd="0" destOrd="0" presId="urn:microsoft.com/office/officeart/2005/8/layout/chevron2"/>
    <dgm:cxn modelId="{1847915D-3297-416A-B2E2-BAE2177542EC}" type="presOf" srcId="{F6301D57-5437-45C9-B3EA-76C98FAFA9D9}" destId="{66950F13-CBE0-4E48-AE84-BF6DCEA97DD0}" srcOrd="0" destOrd="1" presId="urn:microsoft.com/office/officeart/2005/8/layout/chevron2"/>
    <dgm:cxn modelId="{3BEAF061-B5CC-49DB-90B7-D068128DA77F}" srcId="{8823EAC8-0945-42AF-9CF4-1EFB912B8007}" destId="{20DC6712-EAC7-41CD-A5B2-C5149ADA7D06}" srcOrd="3" destOrd="0" parTransId="{0E513914-154B-4691-BF66-C35AE8F31D4D}" sibTransId="{9AE47ABB-FD15-4243-922E-4EC4AC122F7B}"/>
    <dgm:cxn modelId="{62E23279-E3CB-46EF-89A5-BB790EC76CE7}" srcId="{8823EAC8-0945-42AF-9CF4-1EFB912B8007}" destId="{F6301D57-5437-45C9-B3EA-76C98FAFA9D9}" srcOrd="1" destOrd="0" parTransId="{45C1D3FA-0673-4A3E-85FB-EDAC7CB379E7}" sibTransId="{1CDA1D98-C6AF-4419-98C2-457E17ED697E}"/>
    <dgm:cxn modelId="{1F1EB77D-31D2-4AD5-83A1-A676E2B65E54}" srcId="{8823EAC8-0945-42AF-9CF4-1EFB912B8007}" destId="{635C9F97-7989-4BBC-A956-289FAE5EBE1E}" srcOrd="2" destOrd="0" parTransId="{80A93D9B-764C-498B-9753-BD8255684E9E}" sibTransId="{6F2D4F54-7AF0-4ECA-B13B-676D049FE9A1}"/>
    <dgm:cxn modelId="{8DF6FA81-3A0B-4CF3-8301-B5A9102A8ADD}" type="presOf" srcId="{D4D8CF31-3022-4B89-99C2-855181189590}" destId="{DFD50C76-0E56-417E-A8C9-0C15990E3ED8}" srcOrd="0" destOrd="2" presId="urn:microsoft.com/office/officeart/2005/8/layout/chevron2"/>
    <dgm:cxn modelId="{45B7338F-E6FA-488D-B59E-E71FF9331DA7}" srcId="{7DE5C8E6-B723-4391-825E-816E02B79D6B}" destId="{1466B0F0-6F47-449A-BF61-43A686BBB797}" srcOrd="0" destOrd="0" parTransId="{E755BAB8-5D2B-4803-B970-E71A17BC5893}" sibTransId="{BEA5F15C-A2AF-4FBF-A361-97B53F95275A}"/>
    <dgm:cxn modelId="{5E426493-35C6-40EC-AE92-A004A17749C1}" type="presOf" srcId="{635C9F97-7989-4BBC-A956-289FAE5EBE1E}" destId="{66950F13-CBE0-4E48-AE84-BF6DCEA97DD0}" srcOrd="0" destOrd="2" presId="urn:microsoft.com/office/officeart/2005/8/layout/chevron2"/>
    <dgm:cxn modelId="{8A41859E-1C54-4439-82CE-44DD453DC553}" type="presOf" srcId="{1466B0F0-6F47-449A-BF61-43A686BBB797}" destId="{DFD50C76-0E56-417E-A8C9-0C15990E3ED8}" srcOrd="0" destOrd="0" presId="urn:microsoft.com/office/officeart/2005/8/layout/chevron2"/>
    <dgm:cxn modelId="{F4998CB0-61F5-4A20-BA9F-B10984200329}" type="presOf" srcId="{D3B53087-23FA-4840-9EBD-ABAB40D87C49}" destId="{66950F13-CBE0-4E48-AE84-BF6DCEA97DD0}" srcOrd="0" destOrd="0" presId="urn:microsoft.com/office/officeart/2005/8/layout/chevron2"/>
    <dgm:cxn modelId="{3C7620BB-F88F-45F0-91EF-168E44CB65E6}" srcId="{D6B4B5B8-7198-4C23-96AD-23FB06F60B82}" destId="{7DE5C8E6-B723-4391-825E-816E02B79D6B}" srcOrd="0" destOrd="0" parTransId="{80F38CBE-9CD8-4DED-AA84-D23BA06B6BE1}" sibTransId="{63D9F19A-A9E0-488C-A15E-959F064550D9}"/>
    <dgm:cxn modelId="{238572C9-067B-4F69-A5B7-5779CF24F88F}" type="presOf" srcId="{8823EAC8-0945-42AF-9CF4-1EFB912B8007}" destId="{CDDF837F-B615-4F36-B53C-0591A4B9B91B}" srcOrd="0" destOrd="0" presId="urn:microsoft.com/office/officeart/2005/8/layout/chevron2"/>
    <dgm:cxn modelId="{63F6F3CC-E571-4AD2-A865-4E03E7AD9F92}" srcId="{D6B4B5B8-7198-4C23-96AD-23FB06F60B82}" destId="{8823EAC8-0945-42AF-9CF4-1EFB912B8007}" srcOrd="1" destOrd="0" parTransId="{C4E62A95-FFC2-467B-A29E-3B0AA84128D5}" sibTransId="{AB1F7419-7AA3-41C2-BF28-FDE939EAD0AD}"/>
    <dgm:cxn modelId="{BFDB26CE-E22E-44F3-95B3-CD17F24BA73C}" srcId="{8823EAC8-0945-42AF-9CF4-1EFB912B8007}" destId="{D3B53087-23FA-4840-9EBD-ABAB40D87C49}" srcOrd="0" destOrd="0" parTransId="{9D703FA6-3301-423A-8C0D-843E665AFA7D}" sibTransId="{504F862E-5170-4904-9A5F-1CC539CD67F7}"/>
    <dgm:cxn modelId="{DB13F1D0-B784-4D32-9738-3B86109DD1AC}" type="presOf" srcId="{7DE5C8E6-B723-4391-825E-816E02B79D6B}" destId="{E1983487-D814-4A5C-A0E8-9E2E2F7C3F85}" srcOrd="0" destOrd="0" presId="urn:microsoft.com/office/officeart/2005/8/layout/chevron2"/>
    <dgm:cxn modelId="{3D2992D2-F2AC-4D69-A8CF-392B1C7A9FC4}" type="presOf" srcId="{EAB7305B-8C5E-4FA6-8D5E-2656CE6B4238}" destId="{DFD50C76-0E56-417E-A8C9-0C15990E3ED8}" srcOrd="0" destOrd="1" presId="urn:microsoft.com/office/officeart/2005/8/layout/chevron2"/>
    <dgm:cxn modelId="{A9B8AAE8-BDCF-4C5F-B514-4D8DFFC31D99}" srcId="{7DE5C8E6-B723-4391-825E-816E02B79D6B}" destId="{EAB7305B-8C5E-4FA6-8D5E-2656CE6B4238}" srcOrd="1" destOrd="0" parTransId="{7A656510-E845-4BD8-B47C-3D4E45FB8B50}" sibTransId="{FEAB8471-0D51-4DC5-A24F-CDDCFB9D7C34}"/>
    <dgm:cxn modelId="{E38A0F9A-A18C-4E97-A870-05A8EBC417C9}" type="presParOf" srcId="{63DDB9B6-5CBB-4BC9-88B3-E29FBE16A79F}" destId="{77AD7627-8D1B-41BE-997A-54B9BFDB86EB}" srcOrd="0" destOrd="0" presId="urn:microsoft.com/office/officeart/2005/8/layout/chevron2"/>
    <dgm:cxn modelId="{0E282F62-97A5-4361-828C-2055D15C3D54}" type="presParOf" srcId="{77AD7627-8D1B-41BE-997A-54B9BFDB86EB}" destId="{E1983487-D814-4A5C-A0E8-9E2E2F7C3F85}" srcOrd="0" destOrd="0" presId="urn:microsoft.com/office/officeart/2005/8/layout/chevron2"/>
    <dgm:cxn modelId="{7F6D8A81-C364-4F52-AD62-04552202314E}" type="presParOf" srcId="{77AD7627-8D1B-41BE-997A-54B9BFDB86EB}" destId="{DFD50C76-0E56-417E-A8C9-0C15990E3ED8}" srcOrd="1" destOrd="0" presId="urn:microsoft.com/office/officeart/2005/8/layout/chevron2"/>
    <dgm:cxn modelId="{DFCD5BF8-4462-4E58-8F5F-5A6A867916BF}" type="presParOf" srcId="{63DDB9B6-5CBB-4BC9-88B3-E29FBE16A79F}" destId="{1C4BD777-98B6-482C-AFB4-6CFA35C5C2D8}" srcOrd="1" destOrd="0" presId="urn:microsoft.com/office/officeart/2005/8/layout/chevron2"/>
    <dgm:cxn modelId="{4311454B-1661-41A8-B105-DBFEE3038F2F}" type="presParOf" srcId="{63DDB9B6-5CBB-4BC9-88B3-E29FBE16A79F}" destId="{846C98F2-63C9-4D45-B5EF-7F25D32E47C4}" srcOrd="2" destOrd="0" presId="urn:microsoft.com/office/officeart/2005/8/layout/chevron2"/>
    <dgm:cxn modelId="{0E2B7CEE-C01C-4826-BDBD-12F17B81FC2D}" type="presParOf" srcId="{846C98F2-63C9-4D45-B5EF-7F25D32E47C4}" destId="{CDDF837F-B615-4F36-B53C-0591A4B9B91B}" srcOrd="0" destOrd="0" presId="urn:microsoft.com/office/officeart/2005/8/layout/chevron2"/>
    <dgm:cxn modelId="{BC4E220B-3A56-474C-AB1D-500A4BD9E860}" type="presParOf" srcId="{846C98F2-63C9-4D45-B5EF-7F25D32E47C4}" destId="{66950F13-CBE0-4E48-AE84-BF6DCEA97DD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B4B5B8-7198-4C23-96AD-23FB06F60B82}" type="doc">
      <dgm:prSet loTypeId="urn:microsoft.com/office/officeart/2005/8/layout/chevron2" loCatId="process" qsTypeId="urn:microsoft.com/office/officeart/2005/8/quickstyle/simple1" qsCatId="simple" csTypeId="urn:microsoft.com/office/officeart/2005/8/colors/colorful4" csCatId="colorful" phldr="1"/>
      <dgm:spPr/>
      <dgm:t>
        <a:bodyPr/>
        <a:lstStyle/>
        <a:p>
          <a:endParaRPr lang="en-US"/>
        </a:p>
      </dgm:t>
    </dgm:pt>
    <dgm:pt modelId="{1466B0F0-6F47-449A-BF61-43A686BBB797}">
      <dgm:prSet phldrT="[Text]" phldr="0"/>
      <dgm:spPr/>
      <dgm:t>
        <a:bodyPr/>
        <a:lstStyle/>
        <a:p>
          <a:pPr rtl="0"/>
          <a:r>
            <a:rPr lang="en-US"/>
            <a:t> </a:t>
          </a:r>
          <a:r>
            <a:rPr lang="en-US">
              <a:latin typeface="Arial"/>
            </a:rPr>
            <a:t>It is</a:t>
          </a:r>
          <a:r>
            <a:rPr lang="en-US"/>
            <a:t> a mechanism where programmers can derive a class from another class.</a:t>
          </a:r>
        </a:p>
      </dgm:t>
    </dgm:pt>
    <dgm:pt modelId="{E755BAB8-5D2B-4803-B970-E71A17BC5893}" type="parTrans" cxnId="{45B7338F-E6FA-488D-B59E-E71FF9331DA7}">
      <dgm:prSet/>
      <dgm:spPr/>
      <dgm:t>
        <a:bodyPr/>
        <a:lstStyle/>
        <a:p>
          <a:endParaRPr lang="en-US"/>
        </a:p>
      </dgm:t>
    </dgm:pt>
    <dgm:pt modelId="{BEA5F15C-A2AF-4FBF-A361-97B53F95275A}" type="sibTrans" cxnId="{45B7338F-E6FA-488D-B59E-E71FF9331DA7}">
      <dgm:prSet/>
      <dgm:spPr/>
      <dgm:t>
        <a:bodyPr/>
        <a:lstStyle/>
        <a:p>
          <a:endParaRPr lang="en-US"/>
        </a:p>
      </dgm:t>
    </dgm:pt>
    <dgm:pt modelId="{405F8249-BD1B-410F-B5CE-6C8B84E0210C}">
      <dgm:prSet phldr="0"/>
      <dgm:spPr/>
      <dgm:t>
        <a:bodyPr/>
        <a:lstStyle/>
        <a:p>
          <a:pPr rtl="0"/>
          <a:r>
            <a:rPr lang="en-US" b="1"/>
            <a:t>Inheritance</a:t>
          </a:r>
          <a:endParaRPr lang="en-US" b="0">
            <a:latin typeface="Arial"/>
          </a:endParaRPr>
        </a:p>
      </dgm:t>
    </dgm:pt>
    <dgm:pt modelId="{A2E2E2F5-7CE0-4041-BAA6-4B5E4B34A895}" type="parTrans" cxnId="{984F9D86-90A3-4940-A88A-4407C885AB22}">
      <dgm:prSet/>
      <dgm:spPr/>
    </dgm:pt>
    <dgm:pt modelId="{192E4805-4C1E-46A9-911E-936066D68EBB}" type="sibTrans" cxnId="{984F9D86-90A3-4940-A88A-4407C885AB22}">
      <dgm:prSet/>
      <dgm:spPr/>
    </dgm:pt>
    <dgm:pt modelId="{73A74F6E-49CF-426C-B026-42C5FBDC3179}">
      <dgm:prSet phldr="0"/>
      <dgm:spPr/>
      <dgm:t>
        <a:bodyPr/>
        <a:lstStyle/>
        <a:p>
          <a:pPr rtl="0"/>
          <a:r>
            <a:rPr lang="en-US">
              <a:latin typeface="Arial"/>
            </a:rPr>
            <a:t>It can be</a:t>
          </a:r>
          <a:r>
            <a:rPr lang="en-US"/>
            <a:t> useful in giving custom logic to existing frameworks and in declaring different exceptions.</a:t>
          </a:r>
          <a:endParaRPr lang="en-US">
            <a:latin typeface="Arial"/>
          </a:endParaRPr>
        </a:p>
      </dgm:t>
    </dgm:pt>
    <dgm:pt modelId="{AB6538BC-979C-46D6-A887-4C6189F72E1B}" type="parTrans" cxnId="{E6308D5B-8234-4320-8301-BDFDEEFB6491}">
      <dgm:prSet/>
      <dgm:spPr/>
    </dgm:pt>
    <dgm:pt modelId="{EE474E6F-0F1C-43A1-9F50-5EC902979A53}" type="sibTrans" cxnId="{E6308D5B-8234-4320-8301-BDFDEEFB6491}">
      <dgm:prSet/>
      <dgm:spPr/>
    </dgm:pt>
    <dgm:pt modelId="{292CF23C-CD45-4E6A-BC78-AE067207118F}">
      <dgm:prSet phldr="0"/>
      <dgm:spPr/>
      <dgm:t>
        <a:bodyPr/>
        <a:lstStyle/>
        <a:p>
          <a:pPr rtl="0"/>
          <a:r>
            <a:rPr lang="en-US"/>
            <a:t>Inheritance also allows programmers to reuse previously written codes.</a:t>
          </a:r>
          <a:endParaRPr lang="en-US">
            <a:latin typeface="Arial"/>
          </a:endParaRPr>
        </a:p>
      </dgm:t>
    </dgm:pt>
    <dgm:pt modelId="{704DA285-3B1D-43A9-87BF-17D6A743A729}" type="parTrans" cxnId="{6DC53FBB-3C01-485F-A188-69D495D84CD5}">
      <dgm:prSet/>
      <dgm:spPr/>
    </dgm:pt>
    <dgm:pt modelId="{0A4A4F7B-8A20-482E-A3A1-AD9C4DC2AAEA}" type="sibTrans" cxnId="{6DC53FBB-3C01-485F-A188-69D495D84CD5}">
      <dgm:prSet/>
      <dgm:spPr/>
    </dgm:pt>
    <dgm:pt modelId="{01B8C82B-E9B4-4AB8-A128-B01A865489AC}">
      <dgm:prSet phldr="0"/>
      <dgm:spPr/>
      <dgm:t>
        <a:bodyPr/>
        <a:lstStyle/>
        <a:p>
          <a:pPr rtl="0"/>
          <a:r>
            <a:rPr lang="en-US"/>
            <a:t>For example, one can create two child classes and </a:t>
          </a:r>
          <a:r>
            <a:rPr lang="en-US">
              <a:latin typeface="Arial"/>
            </a:rPr>
            <a:t>name them</a:t>
          </a:r>
          <a:r>
            <a:rPr lang="en-US"/>
            <a:t> </a:t>
          </a:r>
          <a:r>
            <a:rPr lang="en-US" b="1" i="1"/>
            <a:t>hatchback</a:t>
          </a:r>
          <a:r>
            <a:rPr lang="en-US" b="1"/>
            <a:t> </a:t>
          </a:r>
          <a:r>
            <a:rPr lang="en-US"/>
            <a:t>and </a:t>
          </a:r>
          <a:r>
            <a:rPr lang="en-US" b="1" i="1"/>
            <a:t>sedan</a:t>
          </a:r>
          <a:r>
            <a:rPr lang="en-US" b="1"/>
            <a:t> </a:t>
          </a:r>
          <a:r>
            <a:rPr lang="en-US"/>
            <a:t>inherited from the parent class </a:t>
          </a:r>
          <a:r>
            <a:rPr lang="en-US" b="1" i="1"/>
            <a:t>car</a:t>
          </a:r>
          <a:r>
            <a:rPr lang="en-US"/>
            <a:t>.</a:t>
          </a:r>
          <a:endParaRPr lang="en-US">
            <a:latin typeface="Arial"/>
          </a:endParaRPr>
        </a:p>
      </dgm:t>
    </dgm:pt>
    <dgm:pt modelId="{B2A13CDE-2073-48A0-899C-49597083F890}" type="parTrans" cxnId="{C59379D8-3701-461B-8632-B38F6D8FFF4C}">
      <dgm:prSet/>
      <dgm:spPr/>
    </dgm:pt>
    <dgm:pt modelId="{5137CC9B-1140-4A4A-899B-97BD30D9C7CE}" type="sibTrans" cxnId="{C59379D8-3701-461B-8632-B38F6D8FFF4C}">
      <dgm:prSet/>
      <dgm:spPr/>
    </dgm:pt>
    <dgm:pt modelId="{62B56B9E-2662-4FD7-B349-0F77029E8E2E}">
      <dgm:prSet phldr="0"/>
      <dgm:spPr/>
      <dgm:t>
        <a:bodyPr/>
        <a:lstStyle/>
        <a:p>
          <a:pPr rtl="0"/>
          <a:r>
            <a:rPr lang="en-US">
              <a:latin typeface="Arial"/>
            </a:rPr>
            <a:t>It </a:t>
          </a:r>
          <a:r>
            <a:rPr lang="en-US"/>
            <a:t>allows programmers to build logical codes.</a:t>
          </a:r>
        </a:p>
      </dgm:t>
    </dgm:pt>
    <dgm:pt modelId="{0D2F6D3D-EFC4-492D-8018-782900751C13}" type="parTrans" cxnId="{595C4556-7BB2-4E6A-BB1D-80548D1263EE}">
      <dgm:prSet/>
      <dgm:spPr/>
    </dgm:pt>
    <dgm:pt modelId="{B5505C35-0A67-46CC-B383-B25334CAF4FE}" type="sibTrans" cxnId="{595C4556-7BB2-4E6A-BB1D-80548D1263EE}">
      <dgm:prSet/>
      <dgm:spPr/>
    </dgm:pt>
    <dgm:pt modelId="{8595C54F-153B-48E7-A06B-E7F8A37ABA5E}">
      <dgm:prSet phldr="0"/>
      <dgm:spPr/>
      <dgm:t>
        <a:bodyPr/>
        <a:lstStyle/>
        <a:p>
          <a:pPr rtl="0"/>
          <a:r>
            <a:rPr lang="en-US" b="1"/>
            <a:t>Polymorphism</a:t>
          </a:r>
          <a:endParaRPr lang="en-US">
            <a:latin typeface="Arial"/>
          </a:endParaRPr>
        </a:p>
      </dgm:t>
    </dgm:pt>
    <dgm:pt modelId="{F6AC21B7-20BA-4A42-9CD6-49B7A63FEADF}" type="parTrans" cxnId="{C5CBE451-0B82-4317-83BE-C388EF4080B7}">
      <dgm:prSet/>
      <dgm:spPr/>
    </dgm:pt>
    <dgm:pt modelId="{4E02680C-D43A-48A5-8C79-F1EBE915E55E}" type="sibTrans" cxnId="{C5CBE451-0B82-4317-83BE-C388EF4080B7}">
      <dgm:prSet/>
      <dgm:spPr/>
    </dgm:pt>
    <dgm:pt modelId="{D91634E5-AF93-499C-9DC3-5BD9CD40FBC3}">
      <dgm:prSet phldr="0"/>
      <dgm:spPr/>
      <dgm:t>
        <a:bodyPr/>
        <a:lstStyle/>
        <a:p>
          <a:pPr rtl="0"/>
          <a:r>
            <a:rPr lang="en-US">
              <a:latin typeface="Arial"/>
            </a:rPr>
            <a:t>Programmers</a:t>
          </a:r>
          <a:r>
            <a:rPr lang="en-US"/>
            <a:t> can access objects of different types through the same interface where each type provides its own implementation of the interface.</a:t>
          </a:r>
          <a:endParaRPr lang="en-US">
            <a:latin typeface="Arial"/>
          </a:endParaRPr>
        </a:p>
      </dgm:t>
    </dgm:pt>
    <dgm:pt modelId="{93EAE185-4D34-45B2-8CAF-3C437FC39190}" type="parTrans" cxnId="{208B3D75-3896-40F4-9134-BD0249E768CF}">
      <dgm:prSet/>
      <dgm:spPr/>
    </dgm:pt>
    <dgm:pt modelId="{A4220C4F-1472-4915-9A3B-839AD9260A50}" type="sibTrans" cxnId="{208B3D75-3896-40F4-9134-BD0249E768CF}">
      <dgm:prSet/>
      <dgm:spPr/>
    </dgm:pt>
    <dgm:pt modelId="{5EB52B5F-35A8-4D46-9F27-3917B9BD9C3D}">
      <dgm:prSet phldr="0"/>
      <dgm:spPr/>
      <dgm:t>
        <a:bodyPr/>
        <a:lstStyle/>
        <a:p>
          <a:pPr rtl="0"/>
          <a:r>
            <a:rPr lang="en-US" b="1"/>
            <a:t>Compile-time polymorphism</a:t>
          </a:r>
          <a:r>
            <a:rPr lang="en-US" b="1">
              <a:latin typeface="Arial"/>
            </a:rPr>
            <a:t>:</a:t>
          </a:r>
          <a:endParaRPr lang="en-US">
            <a:latin typeface="Arial"/>
          </a:endParaRPr>
        </a:p>
      </dgm:t>
    </dgm:pt>
    <dgm:pt modelId="{FD50AD21-3D1A-45AA-9EE7-7B4037B31913}" type="parTrans" cxnId="{E2DB8CD4-EB71-4EA9-A8BD-D5B56612C687}">
      <dgm:prSet/>
      <dgm:spPr/>
    </dgm:pt>
    <dgm:pt modelId="{A3801DFF-2286-418C-A868-D7E469D4F7A2}" type="sibTrans" cxnId="{E2DB8CD4-EB71-4EA9-A8BD-D5B56612C687}">
      <dgm:prSet/>
      <dgm:spPr/>
    </dgm:pt>
    <dgm:pt modelId="{24B795EA-FB73-494C-88EC-0478D6EAD6E6}">
      <dgm:prSet phldr="0"/>
      <dgm:spPr/>
      <dgm:t>
        <a:bodyPr/>
        <a:lstStyle/>
        <a:p>
          <a:pPr rtl="0"/>
          <a:r>
            <a:rPr lang="en-US" b="0"/>
            <a:t> Method overloading is an example of compile-time polymorphism. </a:t>
          </a:r>
          <a:endParaRPr lang="en-US" b="1">
            <a:latin typeface="Arial"/>
          </a:endParaRPr>
        </a:p>
      </dgm:t>
    </dgm:pt>
    <dgm:pt modelId="{B4F2FB77-82E9-47ED-AA59-9C41A95C9763}" type="parTrans" cxnId="{55EB2003-A324-4DFF-87F6-AAF0D4FFD1F1}">
      <dgm:prSet/>
      <dgm:spPr/>
    </dgm:pt>
    <dgm:pt modelId="{6AECAD33-50FD-4743-BC17-83563AE7B6D4}" type="sibTrans" cxnId="{55EB2003-A324-4DFF-87F6-AAF0D4FFD1F1}">
      <dgm:prSet/>
      <dgm:spPr/>
    </dgm:pt>
    <dgm:pt modelId="{9C50FBDF-127F-475D-BD0C-6A500E4C0708}">
      <dgm:prSet phldr="0"/>
      <dgm:spPr/>
      <dgm:t>
        <a:bodyPr/>
        <a:lstStyle/>
        <a:p>
          <a:r>
            <a:rPr lang="en-US" b="0"/>
            <a:t>It allows programmers to use objects of the same name while their parameters can be different.</a:t>
          </a:r>
          <a:endParaRPr lang="en-US"/>
        </a:p>
      </dgm:t>
    </dgm:pt>
    <dgm:pt modelId="{786AD756-2628-4A97-843D-14FD2AA3C3EE}" type="parTrans" cxnId="{C8C75BFC-C914-4182-ABE9-D1B99B6187C7}">
      <dgm:prSet/>
      <dgm:spPr/>
    </dgm:pt>
    <dgm:pt modelId="{48CDB2F5-4DDC-474F-A531-3D4C3CFFAEF4}" type="sibTrans" cxnId="{C8C75BFC-C914-4182-ABE9-D1B99B6187C7}">
      <dgm:prSet/>
      <dgm:spPr/>
    </dgm:pt>
    <dgm:pt modelId="{CFD7B244-E5AB-404F-8664-F767D267B582}">
      <dgm:prSet phldr="0"/>
      <dgm:spPr/>
      <dgm:t>
        <a:bodyPr/>
        <a:lstStyle/>
        <a:p>
          <a:pPr rtl="0"/>
          <a:r>
            <a:rPr lang="en-US" b="1"/>
            <a:t>Runtime polymorphism:</a:t>
          </a:r>
          <a:endParaRPr lang="en-US">
            <a:latin typeface="Arial"/>
          </a:endParaRPr>
        </a:p>
      </dgm:t>
    </dgm:pt>
    <dgm:pt modelId="{C149544E-A907-45E7-80FA-93EB1B91A823}" type="parTrans" cxnId="{95383A8C-842D-4EEA-BED4-E2552DB2CADF}">
      <dgm:prSet/>
      <dgm:spPr/>
    </dgm:pt>
    <dgm:pt modelId="{5508B0AF-3392-4876-B0AF-5CA6BCDD0206}" type="sibTrans" cxnId="{95383A8C-842D-4EEA-BED4-E2552DB2CADF}">
      <dgm:prSet/>
      <dgm:spPr/>
    </dgm:pt>
    <dgm:pt modelId="{5B884B86-3A97-43D4-A357-BFA74009ADD4}">
      <dgm:prSet phldr="0"/>
      <dgm:spPr/>
      <dgm:t>
        <a:bodyPr/>
        <a:lstStyle/>
        <a:p>
          <a:pPr rtl="0"/>
          <a:r>
            <a:rPr lang="en-US" b="0"/>
            <a:t>Method overriding is an example of runtime polymorphism.</a:t>
          </a:r>
          <a:r>
            <a:rPr lang="en-US" b="0">
              <a:latin typeface="Arial"/>
            </a:rPr>
            <a:t> </a:t>
          </a:r>
          <a:endParaRPr lang="en-US" b="1">
            <a:latin typeface="Arial"/>
          </a:endParaRPr>
        </a:p>
      </dgm:t>
    </dgm:pt>
    <dgm:pt modelId="{2A942F21-52C4-4322-A17F-B5C96DED2213}" type="parTrans" cxnId="{F53B2E5B-B5C4-4588-9DB7-FFA3DE7BE5FF}">
      <dgm:prSet/>
      <dgm:spPr/>
    </dgm:pt>
    <dgm:pt modelId="{CA6D445D-66A5-4006-A994-FEBE6545AC09}" type="sibTrans" cxnId="{F53B2E5B-B5C4-4588-9DB7-FFA3DE7BE5FF}">
      <dgm:prSet/>
      <dgm:spPr/>
    </dgm:pt>
    <dgm:pt modelId="{B69D16C0-742F-4319-B25C-E5A59D6DF9AC}">
      <dgm:prSet phldr="0"/>
      <dgm:spPr/>
      <dgm:t>
        <a:bodyPr/>
        <a:lstStyle/>
        <a:p>
          <a:r>
            <a:rPr lang="en-US" b="0"/>
            <a:t>In this process, an object binds with the functionality at the run time.</a:t>
          </a:r>
          <a:endParaRPr lang="en-US"/>
        </a:p>
      </dgm:t>
    </dgm:pt>
    <dgm:pt modelId="{CCB10A0C-4D0B-451F-AE8E-E239C234AFAF}" type="parTrans" cxnId="{345BB635-BFB0-454E-B93C-2900F335B201}">
      <dgm:prSet/>
      <dgm:spPr/>
    </dgm:pt>
    <dgm:pt modelId="{785E420D-B430-4309-82A0-697531956A3A}" type="sibTrans" cxnId="{345BB635-BFB0-454E-B93C-2900F335B201}">
      <dgm:prSet/>
      <dgm:spPr/>
    </dgm:pt>
    <dgm:pt modelId="{63DDB9B6-5CBB-4BC9-88B3-E29FBE16A79F}" type="pres">
      <dgm:prSet presAssocID="{D6B4B5B8-7198-4C23-96AD-23FB06F60B82}" presName="linearFlow" presStyleCnt="0">
        <dgm:presLayoutVars>
          <dgm:dir/>
          <dgm:animLvl val="lvl"/>
          <dgm:resizeHandles val="exact"/>
        </dgm:presLayoutVars>
      </dgm:prSet>
      <dgm:spPr/>
    </dgm:pt>
    <dgm:pt modelId="{5AE72E1F-13A7-43AC-B8A2-1D67E5646615}" type="pres">
      <dgm:prSet presAssocID="{405F8249-BD1B-410F-B5CE-6C8B84E0210C}" presName="composite" presStyleCnt="0"/>
      <dgm:spPr/>
    </dgm:pt>
    <dgm:pt modelId="{FE858984-7B6A-4B26-8867-AA37D32E4631}" type="pres">
      <dgm:prSet presAssocID="{405F8249-BD1B-410F-B5CE-6C8B84E0210C}" presName="parentText" presStyleLbl="alignNode1" presStyleIdx="0" presStyleCnt="2">
        <dgm:presLayoutVars>
          <dgm:chMax val="1"/>
          <dgm:bulletEnabled val="1"/>
        </dgm:presLayoutVars>
      </dgm:prSet>
      <dgm:spPr/>
    </dgm:pt>
    <dgm:pt modelId="{AAB872F6-8722-4E5D-A7A3-4BDA5FDD25C6}" type="pres">
      <dgm:prSet presAssocID="{405F8249-BD1B-410F-B5CE-6C8B84E0210C}" presName="descendantText" presStyleLbl="alignAcc1" presStyleIdx="0" presStyleCnt="2">
        <dgm:presLayoutVars>
          <dgm:bulletEnabled val="1"/>
        </dgm:presLayoutVars>
      </dgm:prSet>
      <dgm:spPr/>
    </dgm:pt>
    <dgm:pt modelId="{4D46C9CB-9F64-459E-94A3-614C0C4D1C61}" type="pres">
      <dgm:prSet presAssocID="{192E4805-4C1E-46A9-911E-936066D68EBB}" presName="sp" presStyleCnt="0"/>
      <dgm:spPr/>
    </dgm:pt>
    <dgm:pt modelId="{3090F35D-7E29-45DA-80A4-E00A5FD9F72A}" type="pres">
      <dgm:prSet presAssocID="{8595C54F-153B-48E7-A06B-E7F8A37ABA5E}" presName="composite" presStyleCnt="0"/>
      <dgm:spPr/>
    </dgm:pt>
    <dgm:pt modelId="{F7988198-5949-4BD4-8FDC-AAD601AAE4B1}" type="pres">
      <dgm:prSet presAssocID="{8595C54F-153B-48E7-A06B-E7F8A37ABA5E}" presName="parentText" presStyleLbl="alignNode1" presStyleIdx="1" presStyleCnt="2">
        <dgm:presLayoutVars>
          <dgm:chMax val="1"/>
          <dgm:bulletEnabled val="1"/>
        </dgm:presLayoutVars>
      </dgm:prSet>
      <dgm:spPr/>
    </dgm:pt>
    <dgm:pt modelId="{6A27FB32-FFAF-40CF-94F8-2E08FA754A49}" type="pres">
      <dgm:prSet presAssocID="{8595C54F-153B-48E7-A06B-E7F8A37ABA5E}" presName="descendantText" presStyleLbl="alignAcc1" presStyleIdx="1" presStyleCnt="2">
        <dgm:presLayoutVars>
          <dgm:bulletEnabled val="1"/>
        </dgm:presLayoutVars>
      </dgm:prSet>
      <dgm:spPr/>
    </dgm:pt>
  </dgm:ptLst>
  <dgm:cxnLst>
    <dgm:cxn modelId="{55EB2003-A324-4DFF-87F6-AAF0D4FFD1F1}" srcId="{5EB52B5F-35A8-4D46-9F27-3917B9BD9C3D}" destId="{24B795EA-FB73-494C-88EC-0478D6EAD6E6}" srcOrd="0" destOrd="0" parTransId="{B4F2FB77-82E9-47ED-AA59-9C41A95C9763}" sibTransId="{6AECAD33-50FD-4743-BC17-83563AE7B6D4}"/>
    <dgm:cxn modelId="{3ECCC304-4735-47CA-9C8B-A5669C617C1D}" type="presOf" srcId="{73A74F6E-49CF-426C-B026-42C5FBDC3179}" destId="{AAB872F6-8722-4E5D-A7A3-4BDA5FDD25C6}" srcOrd="0" destOrd="1" presId="urn:microsoft.com/office/officeart/2005/8/layout/chevron2"/>
    <dgm:cxn modelId="{F821EB1C-A9B6-4C24-9ECF-E67970702498}" type="presOf" srcId="{9C50FBDF-127F-475D-BD0C-6A500E4C0708}" destId="{6A27FB32-FFAF-40CF-94F8-2E08FA754A49}" srcOrd="0" destOrd="4" presId="urn:microsoft.com/office/officeart/2005/8/layout/chevron2"/>
    <dgm:cxn modelId="{345BB635-BFB0-454E-B93C-2900F335B201}" srcId="{CFD7B244-E5AB-404F-8664-F767D267B582}" destId="{B69D16C0-742F-4319-B25C-E5A59D6DF9AC}" srcOrd="1" destOrd="0" parTransId="{CCB10A0C-4D0B-451F-AE8E-E239C234AFAF}" sibTransId="{785E420D-B430-4309-82A0-697531956A3A}"/>
    <dgm:cxn modelId="{FD3E9C3C-75EB-4B0B-B26F-55B56E464E6E}" type="presOf" srcId="{D6B4B5B8-7198-4C23-96AD-23FB06F60B82}" destId="{63DDB9B6-5CBB-4BC9-88B3-E29FBE16A79F}" srcOrd="0" destOrd="0" presId="urn:microsoft.com/office/officeart/2005/8/layout/chevron2"/>
    <dgm:cxn modelId="{F53B2E5B-B5C4-4588-9DB7-FFA3DE7BE5FF}" srcId="{CFD7B244-E5AB-404F-8664-F767D267B582}" destId="{5B884B86-3A97-43D4-A357-BFA74009ADD4}" srcOrd="0" destOrd="0" parTransId="{2A942F21-52C4-4322-A17F-B5C96DED2213}" sibTransId="{CA6D445D-66A5-4006-A994-FEBE6545AC09}"/>
    <dgm:cxn modelId="{E6308D5B-8234-4320-8301-BDFDEEFB6491}" srcId="{405F8249-BD1B-410F-B5CE-6C8B84E0210C}" destId="{73A74F6E-49CF-426C-B026-42C5FBDC3179}" srcOrd="1" destOrd="0" parTransId="{AB6538BC-979C-46D6-A887-4C6189F72E1B}" sibTransId="{EE474E6F-0F1C-43A1-9F50-5EC902979A53}"/>
    <dgm:cxn modelId="{B0C59649-ADA8-4296-BE09-D05BF3653A5A}" type="presOf" srcId="{5B884B86-3A97-43D4-A357-BFA74009ADD4}" destId="{6A27FB32-FFAF-40CF-94F8-2E08FA754A49}" srcOrd="0" destOrd="6" presId="urn:microsoft.com/office/officeart/2005/8/layout/chevron2"/>
    <dgm:cxn modelId="{9472E84C-C299-4BC2-BB7F-BA6D0EB899B0}" type="presOf" srcId="{405F8249-BD1B-410F-B5CE-6C8B84E0210C}" destId="{FE858984-7B6A-4B26-8867-AA37D32E4631}" srcOrd="0" destOrd="0" presId="urn:microsoft.com/office/officeart/2005/8/layout/chevron2"/>
    <dgm:cxn modelId="{C5CBE451-0B82-4317-83BE-C388EF4080B7}" srcId="{D6B4B5B8-7198-4C23-96AD-23FB06F60B82}" destId="{8595C54F-153B-48E7-A06B-E7F8A37ABA5E}" srcOrd="1" destOrd="0" parTransId="{F6AC21B7-20BA-4A42-9CD6-49B7A63FEADF}" sibTransId="{4E02680C-D43A-48A5-8C79-F1EBE915E55E}"/>
    <dgm:cxn modelId="{208B3D75-3896-40F4-9134-BD0249E768CF}" srcId="{8595C54F-153B-48E7-A06B-E7F8A37ABA5E}" destId="{D91634E5-AF93-499C-9DC3-5BD9CD40FBC3}" srcOrd="1" destOrd="0" parTransId="{93EAE185-4D34-45B2-8CAF-3C437FC39190}" sibTransId="{A4220C4F-1472-4915-9A3B-839AD9260A50}"/>
    <dgm:cxn modelId="{AAA03C76-351E-487C-992F-0BBA464A1903}" type="presOf" srcId="{62B56B9E-2662-4FD7-B349-0F77029E8E2E}" destId="{6A27FB32-FFAF-40CF-94F8-2E08FA754A49}" srcOrd="0" destOrd="0" presId="urn:microsoft.com/office/officeart/2005/8/layout/chevron2"/>
    <dgm:cxn modelId="{595C4556-7BB2-4E6A-BB1D-80548D1263EE}" srcId="{8595C54F-153B-48E7-A06B-E7F8A37ABA5E}" destId="{62B56B9E-2662-4FD7-B349-0F77029E8E2E}" srcOrd="0" destOrd="0" parTransId="{0D2F6D3D-EFC4-492D-8018-782900751C13}" sibTransId="{B5505C35-0A67-46CC-B383-B25334CAF4FE}"/>
    <dgm:cxn modelId="{984F9D86-90A3-4940-A88A-4407C885AB22}" srcId="{D6B4B5B8-7198-4C23-96AD-23FB06F60B82}" destId="{405F8249-BD1B-410F-B5CE-6C8B84E0210C}" srcOrd="0" destOrd="0" parTransId="{A2E2E2F5-7CE0-4041-BAA6-4B5E4B34A895}" sibTransId="{192E4805-4C1E-46A9-911E-936066D68EBB}"/>
    <dgm:cxn modelId="{95383A8C-842D-4EEA-BED4-E2552DB2CADF}" srcId="{D91634E5-AF93-499C-9DC3-5BD9CD40FBC3}" destId="{CFD7B244-E5AB-404F-8664-F767D267B582}" srcOrd="1" destOrd="0" parTransId="{C149544E-A907-45E7-80FA-93EB1B91A823}" sibTransId="{5508B0AF-3392-4876-B0AF-5CA6BCDD0206}"/>
    <dgm:cxn modelId="{45B7338F-E6FA-488D-B59E-E71FF9331DA7}" srcId="{405F8249-BD1B-410F-B5CE-6C8B84E0210C}" destId="{1466B0F0-6F47-449A-BF61-43A686BBB797}" srcOrd="0" destOrd="0" parTransId="{E755BAB8-5D2B-4803-B970-E71A17BC5893}" sibTransId="{BEA5F15C-A2AF-4FBF-A361-97B53F95275A}"/>
    <dgm:cxn modelId="{F92FD1A1-1AF1-4DA2-A7AA-424DED6E8E47}" type="presOf" srcId="{292CF23C-CD45-4E6A-BC78-AE067207118F}" destId="{AAB872F6-8722-4E5D-A7A3-4BDA5FDD25C6}" srcOrd="0" destOrd="2" presId="urn:microsoft.com/office/officeart/2005/8/layout/chevron2"/>
    <dgm:cxn modelId="{A1BE8BAF-2F37-4991-87D1-C6DC6C848175}" type="presOf" srcId="{D91634E5-AF93-499C-9DC3-5BD9CD40FBC3}" destId="{6A27FB32-FFAF-40CF-94F8-2E08FA754A49}" srcOrd="0" destOrd="1" presId="urn:microsoft.com/office/officeart/2005/8/layout/chevron2"/>
    <dgm:cxn modelId="{6DC53FBB-3C01-485F-A188-69D495D84CD5}" srcId="{405F8249-BD1B-410F-B5CE-6C8B84E0210C}" destId="{292CF23C-CD45-4E6A-BC78-AE067207118F}" srcOrd="2" destOrd="0" parTransId="{704DA285-3B1D-43A9-87BF-17D6A743A729}" sibTransId="{0A4A4F7B-8A20-482E-A3A1-AD9C4DC2AAEA}"/>
    <dgm:cxn modelId="{6CC29BBC-82C6-4E7B-86AC-101F4A74A413}" type="presOf" srcId="{CFD7B244-E5AB-404F-8664-F767D267B582}" destId="{6A27FB32-FFAF-40CF-94F8-2E08FA754A49}" srcOrd="0" destOrd="5" presId="urn:microsoft.com/office/officeart/2005/8/layout/chevron2"/>
    <dgm:cxn modelId="{22D8B3C3-4770-4BB4-9835-87DA40B0A787}" type="presOf" srcId="{24B795EA-FB73-494C-88EC-0478D6EAD6E6}" destId="{6A27FB32-FFAF-40CF-94F8-2E08FA754A49}" srcOrd="0" destOrd="3" presId="urn:microsoft.com/office/officeart/2005/8/layout/chevron2"/>
    <dgm:cxn modelId="{BAE3CAC3-6B1D-4140-9DA0-CC13AC918B50}" type="presOf" srcId="{1466B0F0-6F47-449A-BF61-43A686BBB797}" destId="{AAB872F6-8722-4E5D-A7A3-4BDA5FDD25C6}" srcOrd="0" destOrd="0" presId="urn:microsoft.com/office/officeart/2005/8/layout/chevron2"/>
    <dgm:cxn modelId="{E27D3BCC-DF5B-411E-8885-667363622ABA}" type="presOf" srcId="{5EB52B5F-35A8-4D46-9F27-3917B9BD9C3D}" destId="{6A27FB32-FFAF-40CF-94F8-2E08FA754A49}" srcOrd="0" destOrd="2" presId="urn:microsoft.com/office/officeart/2005/8/layout/chevron2"/>
    <dgm:cxn modelId="{502F5BCC-6F50-4AD1-AF83-E447496D3BB3}" type="presOf" srcId="{8595C54F-153B-48E7-A06B-E7F8A37ABA5E}" destId="{F7988198-5949-4BD4-8FDC-AAD601AAE4B1}" srcOrd="0" destOrd="0" presId="urn:microsoft.com/office/officeart/2005/8/layout/chevron2"/>
    <dgm:cxn modelId="{E2DB8CD4-EB71-4EA9-A8BD-D5B56612C687}" srcId="{D91634E5-AF93-499C-9DC3-5BD9CD40FBC3}" destId="{5EB52B5F-35A8-4D46-9F27-3917B9BD9C3D}" srcOrd="0" destOrd="0" parTransId="{FD50AD21-3D1A-45AA-9EE7-7B4037B31913}" sibTransId="{A3801DFF-2286-418C-A868-D7E469D4F7A2}"/>
    <dgm:cxn modelId="{C59379D8-3701-461B-8632-B38F6D8FFF4C}" srcId="{405F8249-BD1B-410F-B5CE-6C8B84E0210C}" destId="{01B8C82B-E9B4-4AB8-A128-B01A865489AC}" srcOrd="3" destOrd="0" parTransId="{B2A13CDE-2073-48A0-899C-49597083F890}" sibTransId="{5137CC9B-1140-4A4A-899B-97BD30D9C7CE}"/>
    <dgm:cxn modelId="{BB1B3FF1-D632-41E0-BF90-480FD72A167E}" type="presOf" srcId="{B69D16C0-742F-4319-B25C-E5A59D6DF9AC}" destId="{6A27FB32-FFAF-40CF-94F8-2E08FA754A49}" srcOrd="0" destOrd="7" presId="urn:microsoft.com/office/officeart/2005/8/layout/chevron2"/>
    <dgm:cxn modelId="{6E8FB1F2-197C-44D8-958D-6C0F3D1B2987}" type="presOf" srcId="{01B8C82B-E9B4-4AB8-A128-B01A865489AC}" destId="{AAB872F6-8722-4E5D-A7A3-4BDA5FDD25C6}" srcOrd="0" destOrd="3" presId="urn:microsoft.com/office/officeart/2005/8/layout/chevron2"/>
    <dgm:cxn modelId="{C8C75BFC-C914-4182-ABE9-D1B99B6187C7}" srcId="{5EB52B5F-35A8-4D46-9F27-3917B9BD9C3D}" destId="{9C50FBDF-127F-475D-BD0C-6A500E4C0708}" srcOrd="1" destOrd="0" parTransId="{786AD756-2628-4A97-843D-14FD2AA3C3EE}" sibTransId="{48CDB2F5-4DDC-474F-A531-3D4C3CFFAEF4}"/>
    <dgm:cxn modelId="{250F893F-41BA-41EC-8060-692732359AF9}" type="presParOf" srcId="{63DDB9B6-5CBB-4BC9-88B3-E29FBE16A79F}" destId="{5AE72E1F-13A7-43AC-B8A2-1D67E5646615}" srcOrd="0" destOrd="0" presId="urn:microsoft.com/office/officeart/2005/8/layout/chevron2"/>
    <dgm:cxn modelId="{15E9C73E-77BE-4B5B-B44D-A503E1FBF4AD}" type="presParOf" srcId="{5AE72E1F-13A7-43AC-B8A2-1D67E5646615}" destId="{FE858984-7B6A-4B26-8867-AA37D32E4631}" srcOrd="0" destOrd="0" presId="urn:microsoft.com/office/officeart/2005/8/layout/chevron2"/>
    <dgm:cxn modelId="{E34767A8-3D7A-4E43-B1D4-359B11624251}" type="presParOf" srcId="{5AE72E1F-13A7-43AC-B8A2-1D67E5646615}" destId="{AAB872F6-8722-4E5D-A7A3-4BDA5FDD25C6}" srcOrd="1" destOrd="0" presId="urn:microsoft.com/office/officeart/2005/8/layout/chevron2"/>
    <dgm:cxn modelId="{4CBF8BF4-55A8-4224-8AA1-0C38A637C001}" type="presParOf" srcId="{63DDB9B6-5CBB-4BC9-88B3-E29FBE16A79F}" destId="{4D46C9CB-9F64-459E-94A3-614C0C4D1C61}" srcOrd="1" destOrd="0" presId="urn:microsoft.com/office/officeart/2005/8/layout/chevron2"/>
    <dgm:cxn modelId="{3A067F4A-82F7-43FD-B74D-BCDB9813AB29}" type="presParOf" srcId="{63DDB9B6-5CBB-4BC9-88B3-E29FBE16A79F}" destId="{3090F35D-7E29-45DA-80A4-E00A5FD9F72A}" srcOrd="2" destOrd="0" presId="urn:microsoft.com/office/officeart/2005/8/layout/chevron2"/>
    <dgm:cxn modelId="{2B063570-2923-4CEA-8D07-62881D44595E}" type="presParOf" srcId="{3090F35D-7E29-45DA-80A4-E00A5FD9F72A}" destId="{F7988198-5949-4BD4-8FDC-AAD601AAE4B1}" srcOrd="0" destOrd="0" presId="urn:microsoft.com/office/officeart/2005/8/layout/chevron2"/>
    <dgm:cxn modelId="{9C3DD07E-183C-4DDB-AE6D-94F1A3A3C3E1}" type="presParOf" srcId="{3090F35D-7E29-45DA-80A4-E00A5FD9F72A}" destId="{6A27FB32-FFAF-40CF-94F8-2E08FA754A4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F2661-3FBD-405E-95F4-C3EC7BCC2857}">
      <dsp:nvSpPr>
        <dsp:cNvPr id="0" name=""/>
        <dsp:cNvSpPr/>
      </dsp:nvSpPr>
      <dsp:spPr>
        <a:xfrm>
          <a:off x="2531" y="32030"/>
          <a:ext cx="970599" cy="269859"/>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32512" rIns="56896" bIns="32512" numCol="1" spcCol="1270" anchor="ctr" anchorCtr="0">
          <a:noAutofit/>
        </a:bodyPr>
        <a:lstStyle/>
        <a:p>
          <a:pPr marL="0" lvl="0" indent="0" algn="ctr" defTabSz="355600" rtl="0">
            <a:lnSpc>
              <a:spcPct val="90000"/>
            </a:lnSpc>
            <a:spcBef>
              <a:spcPct val="0"/>
            </a:spcBef>
            <a:spcAft>
              <a:spcPct val="35000"/>
            </a:spcAft>
            <a:buNone/>
          </a:pPr>
          <a:r>
            <a:rPr lang="en-US" sz="800" kern="1200">
              <a:latin typeface="Arial"/>
            </a:rPr>
            <a:t>Process Control</a:t>
          </a:r>
          <a:endParaRPr lang="en-US" sz="800" kern="1200"/>
        </a:p>
      </dsp:txBody>
      <dsp:txXfrm>
        <a:off x="2531" y="32030"/>
        <a:ext cx="970599" cy="269859"/>
      </dsp:txXfrm>
    </dsp:sp>
    <dsp:sp modelId="{93182135-F80F-4472-8460-9DFD0A8E952C}">
      <dsp:nvSpPr>
        <dsp:cNvPr id="0" name=""/>
        <dsp:cNvSpPr/>
      </dsp:nvSpPr>
      <dsp:spPr>
        <a:xfrm>
          <a:off x="2531" y="301890"/>
          <a:ext cx="970599" cy="576793"/>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56896" bIns="64008" numCol="1" spcCol="1270" anchor="t" anchorCtr="0">
          <a:noAutofit/>
        </a:bodyPr>
        <a:lstStyle/>
        <a:p>
          <a:pPr marL="57150" lvl="1" indent="-57150" algn="l" defTabSz="355600">
            <a:lnSpc>
              <a:spcPct val="90000"/>
            </a:lnSpc>
            <a:spcBef>
              <a:spcPct val="0"/>
            </a:spcBef>
            <a:spcAft>
              <a:spcPct val="15000"/>
            </a:spcAft>
            <a:buChar char="•"/>
          </a:pPr>
          <a:r>
            <a:rPr lang="en-US" sz="800" kern="1200">
              <a:latin typeface="Arial"/>
            </a:rPr>
            <a:t>Fork()</a:t>
          </a:r>
          <a:endParaRPr lang="en-US" sz="800" kern="1200"/>
        </a:p>
        <a:p>
          <a:pPr marL="57150" lvl="1" indent="-57150" algn="l" defTabSz="355600">
            <a:lnSpc>
              <a:spcPct val="90000"/>
            </a:lnSpc>
            <a:spcBef>
              <a:spcPct val="0"/>
            </a:spcBef>
            <a:spcAft>
              <a:spcPct val="15000"/>
            </a:spcAft>
            <a:buChar char="•"/>
          </a:pPr>
          <a:r>
            <a:rPr lang="en-US" sz="800" kern="1200">
              <a:latin typeface="Arial"/>
            </a:rPr>
            <a:t>Exit()</a:t>
          </a:r>
          <a:endParaRPr lang="en-US" sz="800" kern="1200"/>
        </a:p>
        <a:p>
          <a:pPr marL="57150" lvl="1" indent="-57150" algn="l" defTabSz="355600">
            <a:lnSpc>
              <a:spcPct val="90000"/>
            </a:lnSpc>
            <a:spcBef>
              <a:spcPct val="0"/>
            </a:spcBef>
            <a:spcAft>
              <a:spcPct val="15000"/>
            </a:spcAft>
            <a:buChar char="•"/>
          </a:pPr>
          <a:r>
            <a:rPr lang="en-US" sz="800" kern="1200">
              <a:latin typeface="Arial"/>
            </a:rPr>
            <a:t>Wait()</a:t>
          </a:r>
        </a:p>
      </dsp:txBody>
      <dsp:txXfrm>
        <a:off x="2531" y="301890"/>
        <a:ext cx="970599" cy="576793"/>
      </dsp:txXfrm>
    </dsp:sp>
    <dsp:sp modelId="{62370729-91D7-4477-BC5B-AD9CDC261C84}">
      <dsp:nvSpPr>
        <dsp:cNvPr id="0" name=""/>
        <dsp:cNvSpPr/>
      </dsp:nvSpPr>
      <dsp:spPr>
        <a:xfrm>
          <a:off x="1109015" y="32030"/>
          <a:ext cx="970599" cy="269859"/>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32512" rIns="56896" bIns="32512" numCol="1" spcCol="1270" anchor="ctr" anchorCtr="0">
          <a:noAutofit/>
        </a:bodyPr>
        <a:lstStyle/>
        <a:p>
          <a:pPr marL="0" lvl="0" indent="0" algn="ctr" defTabSz="355600" rtl="0">
            <a:lnSpc>
              <a:spcPct val="90000"/>
            </a:lnSpc>
            <a:spcBef>
              <a:spcPct val="0"/>
            </a:spcBef>
            <a:spcAft>
              <a:spcPct val="35000"/>
            </a:spcAft>
            <a:buNone/>
          </a:pPr>
          <a:r>
            <a:rPr lang="en-US" sz="800" kern="1200">
              <a:latin typeface="Arial"/>
            </a:rPr>
            <a:t>File Management</a:t>
          </a:r>
          <a:endParaRPr lang="en-US" sz="800" kern="1200"/>
        </a:p>
      </dsp:txBody>
      <dsp:txXfrm>
        <a:off x="1109015" y="32030"/>
        <a:ext cx="970599" cy="269859"/>
      </dsp:txXfrm>
    </dsp:sp>
    <dsp:sp modelId="{1AC573F0-1862-4A4D-B3D6-518462039059}">
      <dsp:nvSpPr>
        <dsp:cNvPr id="0" name=""/>
        <dsp:cNvSpPr/>
      </dsp:nvSpPr>
      <dsp:spPr>
        <a:xfrm>
          <a:off x="1109015" y="301890"/>
          <a:ext cx="970599" cy="576793"/>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56896" bIns="64008" numCol="1" spcCol="1270" anchor="t" anchorCtr="0">
          <a:noAutofit/>
        </a:bodyPr>
        <a:lstStyle/>
        <a:p>
          <a:pPr marL="57150" lvl="1" indent="-57150" algn="l" defTabSz="355600">
            <a:lnSpc>
              <a:spcPct val="90000"/>
            </a:lnSpc>
            <a:spcBef>
              <a:spcPct val="0"/>
            </a:spcBef>
            <a:spcAft>
              <a:spcPct val="15000"/>
            </a:spcAft>
            <a:buChar char="•"/>
          </a:pPr>
          <a:r>
            <a:rPr lang="en-US" sz="800" kern="1200">
              <a:latin typeface="Arial"/>
            </a:rPr>
            <a:t>Open()</a:t>
          </a:r>
          <a:endParaRPr lang="en-US" sz="800" kern="1200"/>
        </a:p>
        <a:p>
          <a:pPr marL="57150" lvl="1" indent="-57150" algn="l" defTabSz="355600">
            <a:lnSpc>
              <a:spcPct val="90000"/>
            </a:lnSpc>
            <a:spcBef>
              <a:spcPct val="0"/>
            </a:spcBef>
            <a:spcAft>
              <a:spcPct val="15000"/>
            </a:spcAft>
            <a:buChar char="•"/>
          </a:pPr>
          <a:r>
            <a:rPr lang="en-US" sz="800" kern="1200">
              <a:latin typeface="Arial"/>
            </a:rPr>
            <a:t>Read()</a:t>
          </a:r>
          <a:endParaRPr lang="en-US" sz="800" kern="1200"/>
        </a:p>
        <a:p>
          <a:pPr marL="57150" lvl="1" indent="-57150" algn="l" defTabSz="355600">
            <a:lnSpc>
              <a:spcPct val="90000"/>
            </a:lnSpc>
            <a:spcBef>
              <a:spcPct val="0"/>
            </a:spcBef>
            <a:spcAft>
              <a:spcPct val="15000"/>
            </a:spcAft>
            <a:buChar char="•"/>
          </a:pPr>
          <a:r>
            <a:rPr lang="en-US" sz="800" kern="1200">
              <a:latin typeface="Arial"/>
            </a:rPr>
            <a:t>Write()</a:t>
          </a:r>
        </a:p>
        <a:p>
          <a:pPr marL="57150" lvl="1" indent="-57150" algn="l" defTabSz="355600">
            <a:lnSpc>
              <a:spcPct val="90000"/>
            </a:lnSpc>
            <a:spcBef>
              <a:spcPct val="0"/>
            </a:spcBef>
            <a:spcAft>
              <a:spcPct val="15000"/>
            </a:spcAft>
            <a:buChar char="•"/>
          </a:pPr>
          <a:r>
            <a:rPr lang="en-US" sz="800" kern="1200">
              <a:latin typeface="Arial"/>
            </a:rPr>
            <a:t>Close()</a:t>
          </a:r>
        </a:p>
      </dsp:txBody>
      <dsp:txXfrm>
        <a:off x="1109015" y="301890"/>
        <a:ext cx="970599" cy="576793"/>
      </dsp:txXfrm>
    </dsp:sp>
    <dsp:sp modelId="{0620DCCE-37F7-41F0-90DE-2F1F4D51353C}">
      <dsp:nvSpPr>
        <dsp:cNvPr id="0" name=""/>
        <dsp:cNvSpPr/>
      </dsp:nvSpPr>
      <dsp:spPr>
        <a:xfrm>
          <a:off x="2215498" y="32030"/>
          <a:ext cx="970599" cy="269859"/>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32512" rIns="56896" bIns="32512" numCol="1" spcCol="1270" anchor="ctr" anchorCtr="0">
          <a:noAutofit/>
        </a:bodyPr>
        <a:lstStyle/>
        <a:p>
          <a:pPr marL="0" lvl="0" indent="0" algn="ctr" defTabSz="355600" rtl="0">
            <a:lnSpc>
              <a:spcPct val="90000"/>
            </a:lnSpc>
            <a:spcBef>
              <a:spcPct val="0"/>
            </a:spcBef>
            <a:spcAft>
              <a:spcPct val="35000"/>
            </a:spcAft>
            <a:buNone/>
          </a:pPr>
          <a:r>
            <a:rPr lang="en-US" sz="800" kern="1200">
              <a:latin typeface="Arial"/>
            </a:rPr>
            <a:t>Device Management</a:t>
          </a:r>
          <a:endParaRPr lang="en-US" sz="800" kern="1200"/>
        </a:p>
      </dsp:txBody>
      <dsp:txXfrm>
        <a:off x="2215498" y="32030"/>
        <a:ext cx="970599" cy="269859"/>
      </dsp:txXfrm>
    </dsp:sp>
    <dsp:sp modelId="{C40C9767-DFBF-4B1B-9FE2-C7C829D93D58}">
      <dsp:nvSpPr>
        <dsp:cNvPr id="0" name=""/>
        <dsp:cNvSpPr/>
      </dsp:nvSpPr>
      <dsp:spPr>
        <a:xfrm>
          <a:off x="2215498" y="301890"/>
          <a:ext cx="970599" cy="576793"/>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56896" bIns="64008" numCol="1" spcCol="1270" anchor="t" anchorCtr="0">
          <a:noAutofit/>
        </a:bodyPr>
        <a:lstStyle/>
        <a:p>
          <a:pPr marL="57150" lvl="1" indent="-57150" algn="l" defTabSz="355600">
            <a:lnSpc>
              <a:spcPct val="90000"/>
            </a:lnSpc>
            <a:spcBef>
              <a:spcPct val="0"/>
            </a:spcBef>
            <a:spcAft>
              <a:spcPct val="15000"/>
            </a:spcAft>
            <a:buChar char="•"/>
          </a:pPr>
          <a:r>
            <a:rPr lang="en-US" sz="800" kern="1200" err="1">
              <a:latin typeface="Arial"/>
            </a:rPr>
            <a:t>Ioctl</a:t>
          </a:r>
          <a:r>
            <a:rPr lang="en-US" sz="800" kern="1200">
              <a:latin typeface="Arial"/>
            </a:rPr>
            <a:t>()</a:t>
          </a:r>
          <a:endParaRPr lang="en-US" sz="800" kern="1200"/>
        </a:p>
        <a:p>
          <a:pPr marL="57150" lvl="1" indent="-57150" algn="l" defTabSz="355600">
            <a:lnSpc>
              <a:spcPct val="90000"/>
            </a:lnSpc>
            <a:spcBef>
              <a:spcPct val="0"/>
            </a:spcBef>
            <a:spcAft>
              <a:spcPct val="15000"/>
            </a:spcAft>
            <a:buChar char="•"/>
          </a:pPr>
          <a:r>
            <a:rPr lang="en-US" sz="800" kern="1200">
              <a:latin typeface="Arial"/>
            </a:rPr>
            <a:t>Read()</a:t>
          </a:r>
          <a:endParaRPr lang="en-US" sz="800" kern="1200"/>
        </a:p>
        <a:p>
          <a:pPr marL="57150" lvl="1" indent="-57150" algn="l" defTabSz="355600" rtl="0">
            <a:lnSpc>
              <a:spcPct val="90000"/>
            </a:lnSpc>
            <a:spcBef>
              <a:spcPct val="0"/>
            </a:spcBef>
            <a:spcAft>
              <a:spcPct val="15000"/>
            </a:spcAft>
            <a:buChar char="•"/>
          </a:pPr>
          <a:r>
            <a:rPr lang="en-US" sz="800" kern="1200">
              <a:latin typeface="Arial"/>
            </a:rPr>
            <a:t>Write()</a:t>
          </a:r>
        </a:p>
      </dsp:txBody>
      <dsp:txXfrm>
        <a:off x="2215498" y="301890"/>
        <a:ext cx="970599" cy="576793"/>
      </dsp:txXfrm>
    </dsp:sp>
    <dsp:sp modelId="{27EF556B-B130-4E96-90D4-5375B8F34F73}">
      <dsp:nvSpPr>
        <dsp:cNvPr id="0" name=""/>
        <dsp:cNvSpPr/>
      </dsp:nvSpPr>
      <dsp:spPr>
        <a:xfrm>
          <a:off x="3321982" y="32030"/>
          <a:ext cx="970599" cy="269859"/>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32512" rIns="56896" bIns="32512" numCol="1" spcCol="1270" anchor="ctr" anchorCtr="0">
          <a:noAutofit/>
        </a:bodyPr>
        <a:lstStyle/>
        <a:p>
          <a:pPr marL="0" lvl="0" indent="0" algn="ctr" defTabSz="355600" rtl="0">
            <a:lnSpc>
              <a:spcPct val="90000"/>
            </a:lnSpc>
            <a:spcBef>
              <a:spcPct val="0"/>
            </a:spcBef>
            <a:spcAft>
              <a:spcPct val="35000"/>
            </a:spcAft>
            <a:buNone/>
          </a:pPr>
          <a:r>
            <a:rPr lang="en-US" sz="800" kern="1200">
              <a:latin typeface="Arial"/>
            </a:rPr>
            <a:t>Information Maintenance</a:t>
          </a:r>
        </a:p>
      </dsp:txBody>
      <dsp:txXfrm>
        <a:off x="3321982" y="32030"/>
        <a:ext cx="970599" cy="269859"/>
      </dsp:txXfrm>
    </dsp:sp>
    <dsp:sp modelId="{DBFF46AC-B995-433B-84C9-46FB425E15A7}">
      <dsp:nvSpPr>
        <dsp:cNvPr id="0" name=""/>
        <dsp:cNvSpPr/>
      </dsp:nvSpPr>
      <dsp:spPr>
        <a:xfrm>
          <a:off x="3321982" y="301890"/>
          <a:ext cx="970599" cy="576793"/>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56896" bIns="64008" numCol="1" spcCol="1270" anchor="t" anchorCtr="0">
          <a:noAutofit/>
        </a:bodyPr>
        <a:lstStyle/>
        <a:p>
          <a:pPr marL="57150" lvl="1" indent="-57150" algn="l" defTabSz="355600">
            <a:lnSpc>
              <a:spcPct val="90000"/>
            </a:lnSpc>
            <a:spcBef>
              <a:spcPct val="0"/>
            </a:spcBef>
            <a:spcAft>
              <a:spcPct val="15000"/>
            </a:spcAft>
            <a:buChar char="•"/>
          </a:pPr>
          <a:r>
            <a:rPr lang="en-US" sz="800" kern="1200">
              <a:latin typeface="Arial"/>
            </a:rPr>
            <a:t>Getpid()</a:t>
          </a:r>
        </a:p>
        <a:p>
          <a:pPr marL="57150" lvl="1" indent="-57150" algn="l" defTabSz="355600">
            <a:lnSpc>
              <a:spcPct val="90000"/>
            </a:lnSpc>
            <a:spcBef>
              <a:spcPct val="0"/>
            </a:spcBef>
            <a:spcAft>
              <a:spcPct val="15000"/>
            </a:spcAft>
            <a:buChar char="•"/>
          </a:pPr>
          <a:r>
            <a:rPr lang="en-US" sz="800" kern="1200">
              <a:latin typeface="Arial"/>
            </a:rPr>
            <a:t>Alarm()</a:t>
          </a:r>
        </a:p>
        <a:p>
          <a:pPr marL="57150" lvl="1" indent="-57150" algn="l" defTabSz="355600">
            <a:lnSpc>
              <a:spcPct val="90000"/>
            </a:lnSpc>
            <a:spcBef>
              <a:spcPct val="0"/>
            </a:spcBef>
            <a:spcAft>
              <a:spcPct val="15000"/>
            </a:spcAft>
            <a:buChar char="•"/>
          </a:pPr>
          <a:r>
            <a:rPr lang="en-US" sz="800" kern="1200">
              <a:latin typeface="Arial"/>
            </a:rPr>
            <a:t>Sleep()</a:t>
          </a:r>
        </a:p>
      </dsp:txBody>
      <dsp:txXfrm>
        <a:off x="3321982" y="301890"/>
        <a:ext cx="970599" cy="576793"/>
      </dsp:txXfrm>
    </dsp:sp>
    <dsp:sp modelId="{3EB2AA49-7960-4DEA-BA9E-57EE849EA656}">
      <dsp:nvSpPr>
        <dsp:cNvPr id="0" name=""/>
        <dsp:cNvSpPr/>
      </dsp:nvSpPr>
      <dsp:spPr>
        <a:xfrm>
          <a:off x="4428465" y="32030"/>
          <a:ext cx="970599" cy="269859"/>
        </a:xfrm>
        <a:prstGeom prst="rect">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32512" rIns="56896" bIns="32512" numCol="1" spcCol="1270" anchor="ctr" anchorCtr="0">
          <a:noAutofit/>
        </a:bodyPr>
        <a:lstStyle/>
        <a:p>
          <a:pPr marL="0" lvl="0" indent="0" algn="ctr" defTabSz="355600">
            <a:lnSpc>
              <a:spcPct val="90000"/>
            </a:lnSpc>
            <a:spcBef>
              <a:spcPct val="0"/>
            </a:spcBef>
            <a:spcAft>
              <a:spcPct val="35000"/>
            </a:spcAft>
            <a:buNone/>
          </a:pPr>
          <a:r>
            <a:rPr lang="en-US" sz="800" kern="1200">
              <a:latin typeface="Arial"/>
            </a:rPr>
            <a:t>Communication</a:t>
          </a:r>
        </a:p>
      </dsp:txBody>
      <dsp:txXfrm>
        <a:off x="4428465" y="32030"/>
        <a:ext cx="970599" cy="269859"/>
      </dsp:txXfrm>
    </dsp:sp>
    <dsp:sp modelId="{8BCD218E-251E-4AC8-8F7F-F7DD4D5AB4F4}">
      <dsp:nvSpPr>
        <dsp:cNvPr id="0" name=""/>
        <dsp:cNvSpPr/>
      </dsp:nvSpPr>
      <dsp:spPr>
        <a:xfrm>
          <a:off x="4428465" y="301890"/>
          <a:ext cx="970599" cy="576793"/>
        </a:xfrm>
        <a:prstGeom prst="rect">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56896" bIns="64008" numCol="1" spcCol="1270" anchor="t" anchorCtr="0">
          <a:noAutofit/>
        </a:bodyPr>
        <a:lstStyle/>
        <a:p>
          <a:pPr marL="57150" lvl="1" indent="-57150" algn="l" defTabSz="355600">
            <a:lnSpc>
              <a:spcPct val="90000"/>
            </a:lnSpc>
            <a:spcBef>
              <a:spcPct val="0"/>
            </a:spcBef>
            <a:spcAft>
              <a:spcPct val="15000"/>
            </a:spcAft>
            <a:buChar char="•"/>
          </a:pPr>
          <a:r>
            <a:rPr lang="en-US" sz="800" kern="1200">
              <a:latin typeface="Arial"/>
            </a:rPr>
            <a:t>Pipe()</a:t>
          </a:r>
        </a:p>
        <a:p>
          <a:pPr marL="57150" lvl="1" indent="-57150" algn="l" defTabSz="355600">
            <a:lnSpc>
              <a:spcPct val="90000"/>
            </a:lnSpc>
            <a:spcBef>
              <a:spcPct val="0"/>
            </a:spcBef>
            <a:spcAft>
              <a:spcPct val="15000"/>
            </a:spcAft>
            <a:buChar char="•"/>
          </a:pPr>
          <a:r>
            <a:rPr lang="en-US" sz="800" kern="1200">
              <a:latin typeface="Arial"/>
            </a:rPr>
            <a:t>Mmap()</a:t>
          </a:r>
        </a:p>
        <a:p>
          <a:pPr marL="57150" lvl="1" indent="-57150" algn="l" defTabSz="355600">
            <a:lnSpc>
              <a:spcPct val="90000"/>
            </a:lnSpc>
            <a:spcBef>
              <a:spcPct val="0"/>
            </a:spcBef>
            <a:spcAft>
              <a:spcPct val="15000"/>
            </a:spcAft>
            <a:buChar char="•"/>
          </a:pPr>
          <a:r>
            <a:rPr lang="en-US" sz="800" kern="1200">
              <a:latin typeface="Arial"/>
            </a:rPr>
            <a:t>Shmget()</a:t>
          </a:r>
        </a:p>
      </dsp:txBody>
      <dsp:txXfrm>
        <a:off x="4428465" y="301890"/>
        <a:ext cx="970599" cy="5767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592E84-8241-4362-B1FB-A07A3FFCA78E}">
      <dsp:nvSpPr>
        <dsp:cNvPr id="0" name=""/>
        <dsp:cNvSpPr/>
      </dsp:nvSpPr>
      <dsp:spPr>
        <a:xfrm>
          <a:off x="0" y="181002"/>
          <a:ext cx="2336132" cy="7434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1310" tIns="166624" rIns="181310" bIns="56896" numCol="1" spcCol="1270" anchor="t" anchorCtr="0">
          <a:noAutofit/>
        </a:bodyPr>
        <a:lstStyle/>
        <a:p>
          <a:pPr marL="57150" lvl="1" indent="-57150" algn="l" defTabSz="355600">
            <a:lnSpc>
              <a:spcPct val="90000"/>
            </a:lnSpc>
            <a:spcBef>
              <a:spcPct val="0"/>
            </a:spcBef>
            <a:spcAft>
              <a:spcPct val="15000"/>
            </a:spcAft>
            <a:buChar char="•"/>
          </a:pPr>
          <a:r>
            <a:rPr lang="en-US" sz="800" kern="1200"/>
            <a:t>It is a user-defined data type, which holds its own data members and member functions, which can be accessed and used by creating an instance of that class</a:t>
          </a:r>
        </a:p>
      </dsp:txBody>
      <dsp:txXfrm>
        <a:off x="0" y="181002"/>
        <a:ext cx="2336132" cy="743400"/>
      </dsp:txXfrm>
    </dsp:sp>
    <dsp:sp modelId="{4E2E77A6-5C5E-458F-81CF-F5EF89CFB8BC}">
      <dsp:nvSpPr>
        <dsp:cNvPr id="0" name=""/>
        <dsp:cNvSpPr/>
      </dsp:nvSpPr>
      <dsp:spPr>
        <a:xfrm>
          <a:off x="116806" y="62922"/>
          <a:ext cx="1635292" cy="23616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1810" tIns="0" rIns="61810" bIns="0" numCol="1" spcCol="1270" anchor="ctr" anchorCtr="0">
          <a:noAutofit/>
        </a:bodyPr>
        <a:lstStyle/>
        <a:p>
          <a:pPr marL="0" lvl="0" indent="0" algn="l" defTabSz="355600" rtl="0">
            <a:lnSpc>
              <a:spcPct val="90000"/>
            </a:lnSpc>
            <a:spcBef>
              <a:spcPct val="0"/>
            </a:spcBef>
            <a:spcAft>
              <a:spcPct val="35000"/>
            </a:spcAft>
            <a:buNone/>
          </a:pPr>
          <a:r>
            <a:rPr lang="en-US" sz="800" kern="1200"/>
            <a:t>Class</a:t>
          </a:r>
        </a:p>
      </dsp:txBody>
      <dsp:txXfrm>
        <a:off x="128334" y="74450"/>
        <a:ext cx="1612236" cy="213104"/>
      </dsp:txXfrm>
    </dsp:sp>
    <dsp:sp modelId="{E6BE77C4-B1D5-4279-8C16-0EABD611C7C6}">
      <dsp:nvSpPr>
        <dsp:cNvPr id="0" name=""/>
        <dsp:cNvSpPr/>
      </dsp:nvSpPr>
      <dsp:spPr>
        <a:xfrm>
          <a:off x="0" y="1085683"/>
          <a:ext cx="2336132" cy="453600"/>
        </a:xfrm>
        <a:prstGeom prst="rect">
          <a:avLst/>
        </a:prstGeom>
        <a:solidFill>
          <a:schemeClr val="lt1">
            <a:alpha val="90000"/>
            <a:hueOff val="0"/>
            <a:satOff val="0"/>
            <a:lumOff val="0"/>
            <a:alphaOff val="0"/>
          </a:schemeClr>
        </a:solidFill>
        <a:ln w="25400" cap="flat" cmpd="sng" algn="ctr">
          <a:solidFill>
            <a:schemeClr val="accent3">
              <a:hueOff val="2710599"/>
              <a:satOff val="100000"/>
              <a:lumOff val="-147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1310" tIns="166624" rIns="181310" bIns="56896" numCol="1" spcCol="1270" anchor="t" anchorCtr="0">
          <a:noAutofit/>
        </a:bodyPr>
        <a:lstStyle/>
        <a:p>
          <a:pPr marL="57150" lvl="1" indent="-57150" algn="l" defTabSz="355600">
            <a:lnSpc>
              <a:spcPct val="90000"/>
            </a:lnSpc>
            <a:spcBef>
              <a:spcPct val="0"/>
            </a:spcBef>
            <a:spcAft>
              <a:spcPct val="15000"/>
            </a:spcAft>
            <a:buChar char="•"/>
          </a:pPr>
          <a:r>
            <a:rPr lang="en-US" sz="800" kern="1200"/>
            <a:t>An Object is an instance of a Class. </a:t>
          </a:r>
        </a:p>
        <a:p>
          <a:pPr marL="57150" lvl="1" indent="-57150" algn="l" defTabSz="355600">
            <a:lnSpc>
              <a:spcPct val="90000"/>
            </a:lnSpc>
            <a:spcBef>
              <a:spcPct val="0"/>
            </a:spcBef>
            <a:spcAft>
              <a:spcPct val="15000"/>
            </a:spcAft>
            <a:buChar char="•"/>
          </a:pPr>
          <a:r>
            <a:rPr lang="en-US" sz="800" kern="1200"/>
            <a:t>It is allocated memory when instantiated.</a:t>
          </a:r>
        </a:p>
      </dsp:txBody>
      <dsp:txXfrm>
        <a:off x="0" y="1085683"/>
        <a:ext cx="2336132" cy="453600"/>
      </dsp:txXfrm>
    </dsp:sp>
    <dsp:sp modelId="{ACB26238-6BC7-47C7-8E22-9664442B0943}">
      <dsp:nvSpPr>
        <dsp:cNvPr id="0" name=""/>
        <dsp:cNvSpPr/>
      </dsp:nvSpPr>
      <dsp:spPr>
        <a:xfrm>
          <a:off x="116806" y="967603"/>
          <a:ext cx="1635292" cy="236160"/>
        </a:xfrm>
        <a:prstGeom prst="roundRect">
          <a:avLst/>
        </a:prstGeom>
        <a:solidFill>
          <a:schemeClr val="accent3">
            <a:hueOff val="2710599"/>
            <a:satOff val="100000"/>
            <a:lumOff val="-1470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1810" tIns="0" rIns="61810" bIns="0" numCol="1" spcCol="1270" anchor="ctr" anchorCtr="0">
          <a:noAutofit/>
        </a:bodyPr>
        <a:lstStyle/>
        <a:p>
          <a:pPr marL="0" lvl="0" indent="0" algn="l" defTabSz="355600">
            <a:lnSpc>
              <a:spcPct val="90000"/>
            </a:lnSpc>
            <a:spcBef>
              <a:spcPct val="0"/>
            </a:spcBef>
            <a:spcAft>
              <a:spcPct val="35000"/>
            </a:spcAft>
            <a:buNone/>
          </a:pPr>
          <a:r>
            <a:rPr lang="en-US" sz="800" kern="1200"/>
            <a:t>Object</a:t>
          </a:r>
        </a:p>
      </dsp:txBody>
      <dsp:txXfrm>
        <a:off x="128334" y="979131"/>
        <a:ext cx="1612236" cy="2131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83487-D814-4A5C-A0E8-9E2E2F7C3F85}">
      <dsp:nvSpPr>
        <dsp:cNvPr id="0" name=""/>
        <dsp:cNvSpPr/>
      </dsp:nvSpPr>
      <dsp:spPr>
        <a:xfrm rot="5400000">
          <a:off x="-295751" y="297258"/>
          <a:ext cx="1971674" cy="1380172"/>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US" sz="1700" b="0" kern="1200"/>
            <a:t>Encapsulation</a:t>
          </a:r>
        </a:p>
      </dsp:txBody>
      <dsp:txXfrm rot="-5400000">
        <a:off x="0" y="691593"/>
        <a:ext cx="1380172" cy="591502"/>
      </dsp:txXfrm>
    </dsp:sp>
    <dsp:sp modelId="{DFD50C76-0E56-417E-A8C9-0C15990E3ED8}">
      <dsp:nvSpPr>
        <dsp:cNvPr id="0" name=""/>
        <dsp:cNvSpPr/>
      </dsp:nvSpPr>
      <dsp:spPr>
        <a:xfrm rot="5400000">
          <a:off x="4450844" y="-3069164"/>
          <a:ext cx="1281588" cy="7422932"/>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rtl="0">
            <a:lnSpc>
              <a:spcPct val="90000"/>
            </a:lnSpc>
            <a:spcBef>
              <a:spcPct val="0"/>
            </a:spcBef>
            <a:spcAft>
              <a:spcPct val="15000"/>
            </a:spcAft>
            <a:buChar char="•"/>
          </a:pPr>
          <a:r>
            <a:rPr lang="en-US" sz="1300" kern="1200"/>
            <a:t> Encapsulation is defined as binding together the data and the functions that manipulate them.</a:t>
          </a:r>
        </a:p>
        <a:p>
          <a:pPr marL="114300" lvl="1" indent="-114300" algn="l" defTabSz="577850" rtl="0">
            <a:lnSpc>
              <a:spcPct val="90000"/>
            </a:lnSpc>
            <a:spcBef>
              <a:spcPct val="0"/>
            </a:spcBef>
            <a:spcAft>
              <a:spcPct val="15000"/>
            </a:spcAft>
            <a:buChar char="•"/>
          </a:pPr>
          <a:r>
            <a:rPr lang="en-US" sz="1300" kern="1200"/>
            <a:t>Encapsulation means hiding the internal details or mechanics of how an object does something.</a:t>
          </a:r>
          <a:endParaRPr lang="en-US" sz="1300" kern="1200">
            <a:latin typeface="Arial"/>
          </a:endParaRPr>
        </a:p>
        <a:p>
          <a:pPr marL="114300" lvl="1" indent="-114300" algn="l" defTabSz="577850" rtl="0">
            <a:lnSpc>
              <a:spcPct val="90000"/>
            </a:lnSpc>
            <a:spcBef>
              <a:spcPct val="0"/>
            </a:spcBef>
            <a:spcAft>
              <a:spcPct val="15000"/>
            </a:spcAft>
            <a:buChar char="•"/>
          </a:pPr>
          <a:r>
            <a:rPr lang="en-US" sz="1300" kern="1200"/>
            <a:t> </a:t>
          </a:r>
          <a:r>
            <a:rPr lang="en-US" sz="1300" kern="1200">
              <a:latin typeface="Arial"/>
            </a:rPr>
            <a:t>Example : The </a:t>
          </a:r>
          <a:r>
            <a:rPr lang="en-US" sz="1300" kern="1200"/>
            <a:t>internal details of a </a:t>
          </a:r>
          <a:r>
            <a:rPr lang="en-US" sz="1300" b="1" kern="1200">
              <a:latin typeface="Arial"/>
            </a:rPr>
            <a:t>CAR</a:t>
          </a:r>
          <a:r>
            <a:rPr lang="en-US" sz="1300" kern="1200"/>
            <a:t>, how the </a:t>
          </a:r>
          <a:r>
            <a:rPr lang="en-US" sz="1300" kern="1200">
              <a:latin typeface="Arial"/>
            </a:rPr>
            <a:t>car starts, How it stops.</a:t>
          </a:r>
          <a:endParaRPr lang="en-US" sz="1300" kern="1200"/>
        </a:p>
      </dsp:txBody>
      <dsp:txXfrm rot="-5400000">
        <a:off x="1380172" y="64070"/>
        <a:ext cx="7360370" cy="1156464"/>
      </dsp:txXfrm>
    </dsp:sp>
    <dsp:sp modelId="{CDDF837F-B615-4F36-B53C-0591A4B9B91B}">
      <dsp:nvSpPr>
        <dsp:cNvPr id="0" name=""/>
        <dsp:cNvSpPr/>
      </dsp:nvSpPr>
      <dsp:spPr>
        <a:xfrm rot="5400000">
          <a:off x="-295751" y="1980168"/>
          <a:ext cx="1971674" cy="1380172"/>
        </a:xfrm>
        <a:prstGeom prst="chevron">
          <a:avLst/>
        </a:prstGeom>
        <a:solidFill>
          <a:schemeClr val="accent3">
            <a:hueOff val="2710599"/>
            <a:satOff val="100000"/>
            <a:lumOff val="-14706"/>
            <a:alphaOff val="0"/>
          </a:schemeClr>
        </a:solidFill>
        <a:ln w="25400" cap="flat" cmpd="sng" algn="ctr">
          <a:solidFill>
            <a:schemeClr val="accent3">
              <a:hueOff val="2710599"/>
              <a:satOff val="100000"/>
              <a:lumOff val="-1470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Abstraction</a:t>
          </a:r>
          <a:endParaRPr lang="en-US" sz="1700" kern="1200">
            <a:latin typeface="Arial"/>
          </a:endParaRPr>
        </a:p>
      </dsp:txBody>
      <dsp:txXfrm rot="-5400000">
        <a:off x="0" y="2374503"/>
        <a:ext cx="1380172" cy="591502"/>
      </dsp:txXfrm>
    </dsp:sp>
    <dsp:sp modelId="{66950F13-CBE0-4E48-AE84-BF6DCEA97DD0}">
      <dsp:nvSpPr>
        <dsp:cNvPr id="0" name=""/>
        <dsp:cNvSpPr/>
      </dsp:nvSpPr>
      <dsp:spPr>
        <a:xfrm rot="5400000">
          <a:off x="4450844" y="-1386255"/>
          <a:ext cx="1281588" cy="7422932"/>
        </a:xfrm>
        <a:prstGeom prst="round2SameRect">
          <a:avLst/>
        </a:prstGeom>
        <a:solidFill>
          <a:schemeClr val="lt1">
            <a:alpha val="90000"/>
            <a:hueOff val="0"/>
            <a:satOff val="0"/>
            <a:lumOff val="0"/>
            <a:alphaOff val="0"/>
          </a:schemeClr>
        </a:solidFill>
        <a:ln w="25400" cap="flat" cmpd="sng" algn="ctr">
          <a:solidFill>
            <a:schemeClr val="accent3">
              <a:hueOff val="2710599"/>
              <a:satOff val="100000"/>
              <a:lumOff val="-147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rtl="0">
            <a:lnSpc>
              <a:spcPct val="90000"/>
            </a:lnSpc>
            <a:spcBef>
              <a:spcPct val="0"/>
            </a:spcBef>
            <a:spcAft>
              <a:spcPct val="15000"/>
            </a:spcAft>
            <a:buChar char="•"/>
          </a:pPr>
          <a:r>
            <a:rPr lang="en-US" sz="1300" kern="1200">
              <a:latin typeface="Arial"/>
            </a:rPr>
            <a:t>It </a:t>
          </a:r>
          <a:r>
            <a:rPr lang="en-US" sz="1300" kern="1200"/>
            <a:t>allows programmers to be abstract or pick out common features of the objects and procedures.</a:t>
          </a:r>
        </a:p>
        <a:p>
          <a:pPr marL="114300" lvl="1" indent="-114300" algn="l" defTabSz="577850" rtl="0">
            <a:lnSpc>
              <a:spcPct val="90000"/>
            </a:lnSpc>
            <a:spcBef>
              <a:spcPct val="0"/>
            </a:spcBef>
            <a:spcAft>
              <a:spcPct val="15000"/>
            </a:spcAft>
            <a:buChar char="•"/>
          </a:pPr>
          <a:r>
            <a:rPr lang="en-US" sz="1300" kern="1200">
              <a:latin typeface="Arial"/>
            </a:rPr>
            <a:t>It means</a:t>
          </a:r>
          <a:r>
            <a:rPr lang="en-US" sz="1300" kern="1200"/>
            <a:t> hiding internal details and showing functionality.</a:t>
          </a:r>
          <a:endParaRPr lang="en-US" sz="1300" kern="1200">
            <a:latin typeface="Arial"/>
          </a:endParaRPr>
        </a:p>
        <a:p>
          <a:pPr marL="114300" lvl="1" indent="-114300" algn="l" defTabSz="577850" rtl="0">
            <a:lnSpc>
              <a:spcPct val="90000"/>
            </a:lnSpc>
            <a:spcBef>
              <a:spcPct val="0"/>
            </a:spcBef>
            <a:spcAft>
              <a:spcPct val="15000"/>
            </a:spcAft>
            <a:buChar char="•"/>
          </a:pPr>
          <a:r>
            <a:rPr lang="en-US" sz="1300" kern="1200"/>
            <a:t>For example, a customer may only use a few selections of </a:t>
          </a:r>
          <a:r>
            <a:rPr lang="en-US" sz="1300" kern="1200">
              <a:latin typeface="Arial"/>
            </a:rPr>
            <a:t>CAR like</a:t>
          </a:r>
          <a:r>
            <a:rPr lang="en-US" sz="1300" kern="1200"/>
            <a:t> </a:t>
          </a:r>
          <a:r>
            <a:rPr lang="en-US" sz="1300" kern="1200">
              <a:latin typeface="Arial"/>
            </a:rPr>
            <a:t>fuel</a:t>
          </a:r>
          <a:r>
            <a:rPr lang="en-US" sz="1300" kern="1200"/>
            <a:t>, accelerator, clutch, brake, wheel and odometer</a:t>
          </a:r>
          <a:r>
            <a:rPr lang="en-US" sz="1300" kern="1200">
              <a:latin typeface="Arial"/>
            </a:rPr>
            <a:t>.</a:t>
          </a:r>
        </a:p>
        <a:p>
          <a:pPr marL="114300" lvl="1" indent="-114300" algn="l" defTabSz="577850" rtl="0">
            <a:lnSpc>
              <a:spcPct val="90000"/>
            </a:lnSpc>
            <a:spcBef>
              <a:spcPct val="0"/>
            </a:spcBef>
            <a:spcAft>
              <a:spcPct val="15000"/>
            </a:spcAft>
            <a:buChar char="•"/>
          </a:pPr>
          <a:r>
            <a:rPr lang="en-US" sz="1300" kern="1200">
              <a:latin typeface="Arial"/>
            </a:rPr>
            <a:t>To run the CAR many pieces work together, so this info is not exposed to customer. </a:t>
          </a:r>
        </a:p>
      </dsp:txBody>
      <dsp:txXfrm rot="-5400000">
        <a:off x="1380172" y="1746979"/>
        <a:ext cx="7360370" cy="11564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858984-7B6A-4B26-8867-AA37D32E4631}">
      <dsp:nvSpPr>
        <dsp:cNvPr id="0" name=""/>
        <dsp:cNvSpPr/>
      </dsp:nvSpPr>
      <dsp:spPr>
        <a:xfrm rot="5400000">
          <a:off x="-325801" y="326451"/>
          <a:ext cx="2172012" cy="1520408"/>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1" kern="1200"/>
            <a:t>Inheritance</a:t>
          </a:r>
          <a:endParaRPr lang="en-US" sz="1600" b="0" kern="1200">
            <a:latin typeface="Arial"/>
          </a:endParaRPr>
        </a:p>
      </dsp:txBody>
      <dsp:txXfrm rot="-5400000">
        <a:off x="1" y="760853"/>
        <a:ext cx="1520408" cy="651604"/>
      </dsp:txXfrm>
    </dsp:sp>
    <dsp:sp modelId="{AAB872F6-8722-4E5D-A7A3-4BDA5FDD25C6}">
      <dsp:nvSpPr>
        <dsp:cNvPr id="0" name=""/>
        <dsp:cNvSpPr/>
      </dsp:nvSpPr>
      <dsp:spPr>
        <a:xfrm rot="5400000">
          <a:off x="4536062" y="-3015004"/>
          <a:ext cx="1411808" cy="7443116"/>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rtl="0">
            <a:lnSpc>
              <a:spcPct val="90000"/>
            </a:lnSpc>
            <a:spcBef>
              <a:spcPct val="0"/>
            </a:spcBef>
            <a:spcAft>
              <a:spcPct val="15000"/>
            </a:spcAft>
            <a:buChar char="•"/>
          </a:pPr>
          <a:r>
            <a:rPr lang="en-US" sz="900" kern="1200"/>
            <a:t> </a:t>
          </a:r>
          <a:r>
            <a:rPr lang="en-US" sz="900" kern="1200">
              <a:latin typeface="Arial"/>
            </a:rPr>
            <a:t>It is</a:t>
          </a:r>
          <a:r>
            <a:rPr lang="en-US" sz="900" kern="1200"/>
            <a:t> a mechanism where programmers can derive a class from another class.</a:t>
          </a:r>
        </a:p>
        <a:p>
          <a:pPr marL="57150" lvl="1" indent="-57150" algn="l" defTabSz="400050" rtl="0">
            <a:lnSpc>
              <a:spcPct val="90000"/>
            </a:lnSpc>
            <a:spcBef>
              <a:spcPct val="0"/>
            </a:spcBef>
            <a:spcAft>
              <a:spcPct val="15000"/>
            </a:spcAft>
            <a:buChar char="•"/>
          </a:pPr>
          <a:r>
            <a:rPr lang="en-US" sz="900" kern="1200">
              <a:latin typeface="Arial"/>
            </a:rPr>
            <a:t>It can be</a:t>
          </a:r>
          <a:r>
            <a:rPr lang="en-US" sz="900" kern="1200"/>
            <a:t> useful in giving custom logic to existing frameworks and in declaring different exceptions.</a:t>
          </a:r>
          <a:endParaRPr lang="en-US" sz="900" kern="1200">
            <a:latin typeface="Arial"/>
          </a:endParaRPr>
        </a:p>
        <a:p>
          <a:pPr marL="57150" lvl="1" indent="-57150" algn="l" defTabSz="400050" rtl="0">
            <a:lnSpc>
              <a:spcPct val="90000"/>
            </a:lnSpc>
            <a:spcBef>
              <a:spcPct val="0"/>
            </a:spcBef>
            <a:spcAft>
              <a:spcPct val="15000"/>
            </a:spcAft>
            <a:buChar char="•"/>
          </a:pPr>
          <a:r>
            <a:rPr lang="en-US" sz="900" kern="1200"/>
            <a:t>Inheritance also allows programmers to reuse previously written codes.</a:t>
          </a:r>
          <a:endParaRPr lang="en-US" sz="900" kern="1200">
            <a:latin typeface="Arial"/>
          </a:endParaRPr>
        </a:p>
        <a:p>
          <a:pPr marL="57150" lvl="1" indent="-57150" algn="l" defTabSz="400050" rtl="0">
            <a:lnSpc>
              <a:spcPct val="90000"/>
            </a:lnSpc>
            <a:spcBef>
              <a:spcPct val="0"/>
            </a:spcBef>
            <a:spcAft>
              <a:spcPct val="15000"/>
            </a:spcAft>
            <a:buChar char="•"/>
          </a:pPr>
          <a:r>
            <a:rPr lang="en-US" sz="900" kern="1200"/>
            <a:t>For example, one can create two child classes and </a:t>
          </a:r>
          <a:r>
            <a:rPr lang="en-US" sz="900" kern="1200">
              <a:latin typeface="Arial"/>
            </a:rPr>
            <a:t>name them</a:t>
          </a:r>
          <a:r>
            <a:rPr lang="en-US" sz="900" kern="1200"/>
            <a:t> </a:t>
          </a:r>
          <a:r>
            <a:rPr lang="en-US" sz="900" b="1" i="1" kern="1200"/>
            <a:t>hatchback</a:t>
          </a:r>
          <a:r>
            <a:rPr lang="en-US" sz="900" b="1" kern="1200"/>
            <a:t> </a:t>
          </a:r>
          <a:r>
            <a:rPr lang="en-US" sz="900" kern="1200"/>
            <a:t>and </a:t>
          </a:r>
          <a:r>
            <a:rPr lang="en-US" sz="900" b="1" i="1" kern="1200"/>
            <a:t>sedan</a:t>
          </a:r>
          <a:r>
            <a:rPr lang="en-US" sz="900" b="1" kern="1200"/>
            <a:t> </a:t>
          </a:r>
          <a:r>
            <a:rPr lang="en-US" sz="900" kern="1200"/>
            <a:t>inherited from the parent class </a:t>
          </a:r>
          <a:r>
            <a:rPr lang="en-US" sz="900" b="1" i="1" kern="1200"/>
            <a:t>car</a:t>
          </a:r>
          <a:r>
            <a:rPr lang="en-US" sz="900" kern="1200"/>
            <a:t>.</a:t>
          </a:r>
          <a:endParaRPr lang="en-US" sz="900" kern="1200">
            <a:latin typeface="Arial"/>
          </a:endParaRPr>
        </a:p>
      </dsp:txBody>
      <dsp:txXfrm rot="-5400000">
        <a:off x="1520409" y="69568"/>
        <a:ext cx="7374197" cy="1273970"/>
      </dsp:txXfrm>
    </dsp:sp>
    <dsp:sp modelId="{F7988198-5949-4BD4-8FDC-AAD601AAE4B1}">
      <dsp:nvSpPr>
        <dsp:cNvPr id="0" name=""/>
        <dsp:cNvSpPr/>
      </dsp:nvSpPr>
      <dsp:spPr>
        <a:xfrm rot="5400000">
          <a:off x="-325801" y="2211791"/>
          <a:ext cx="2172012" cy="1520408"/>
        </a:xfrm>
        <a:prstGeom prst="chevron">
          <a:avLst/>
        </a:prstGeom>
        <a:solidFill>
          <a:schemeClr val="accent4">
            <a:hueOff val="9800891"/>
            <a:satOff val="-40777"/>
            <a:lumOff val="9608"/>
            <a:alphaOff val="0"/>
          </a:schemeClr>
        </a:solidFill>
        <a:ln w="25400" cap="flat" cmpd="sng" algn="ctr">
          <a:solidFill>
            <a:schemeClr val="accent4">
              <a:hueOff val="9800891"/>
              <a:satOff val="-40777"/>
              <a:lumOff val="960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1" kern="1200"/>
            <a:t>Polymorphism</a:t>
          </a:r>
          <a:endParaRPr lang="en-US" sz="1600" kern="1200">
            <a:latin typeface="Arial"/>
          </a:endParaRPr>
        </a:p>
      </dsp:txBody>
      <dsp:txXfrm rot="-5400000">
        <a:off x="1" y="2646193"/>
        <a:ext cx="1520408" cy="651604"/>
      </dsp:txXfrm>
    </dsp:sp>
    <dsp:sp modelId="{6A27FB32-FFAF-40CF-94F8-2E08FA754A49}">
      <dsp:nvSpPr>
        <dsp:cNvPr id="0" name=""/>
        <dsp:cNvSpPr/>
      </dsp:nvSpPr>
      <dsp:spPr>
        <a:xfrm rot="5400000">
          <a:off x="4536062" y="-1129664"/>
          <a:ext cx="1411808" cy="7443116"/>
        </a:xfrm>
        <a:prstGeom prst="round2SameRect">
          <a:avLst/>
        </a:prstGeom>
        <a:solidFill>
          <a:schemeClr val="lt1">
            <a:alpha val="90000"/>
            <a:hueOff val="0"/>
            <a:satOff val="0"/>
            <a:lumOff val="0"/>
            <a:alphaOff val="0"/>
          </a:schemeClr>
        </a:solidFill>
        <a:ln w="25400" cap="flat" cmpd="sng" algn="ctr">
          <a:solidFill>
            <a:schemeClr val="accent4">
              <a:hueOff val="9800891"/>
              <a:satOff val="-40777"/>
              <a:lumOff val="96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rtl="0">
            <a:lnSpc>
              <a:spcPct val="90000"/>
            </a:lnSpc>
            <a:spcBef>
              <a:spcPct val="0"/>
            </a:spcBef>
            <a:spcAft>
              <a:spcPct val="15000"/>
            </a:spcAft>
            <a:buChar char="•"/>
          </a:pPr>
          <a:r>
            <a:rPr lang="en-US" sz="900" kern="1200">
              <a:latin typeface="Arial"/>
            </a:rPr>
            <a:t>It </a:t>
          </a:r>
          <a:r>
            <a:rPr lang="en-US" sz="900" kern="1200"/>
            <a:t>allows programmers to build logical codes.</a:t>
          </a:r>
        </a:p>
        <a:p>
          <a:pPr marL="57150" lvl="1" indent="-57150" algn="l" defTabSz="400050" rtl="0">
            <a:lnSpc>
              <a:spcPct val="90000"/>
            </a:lnSpc>
            <a:spcBef>
              <a:spcPct val="0"/>
            </a:spcBef>
            <a:spcAft>
              <a:spcPct val="15000"/>
            </a:spcAft>
            <a:buChar char="•"/>
          </a:pPr>
          <a:r>
            <a:rPr lang="en-US" sz="900" kern="1200">
              <a:latin typeface="Arial"/>
            </a:rPr>
            <a:t>Programmers</a:t>
          </a:r>
          <a:r>
            <a:rPr lang="en-US" sz="900" kern="1200"/>
            <a:t> can access objects of different types through the same interface where each type provides its own implementation of the interface.</a:t>
          </a:r>
          <a:endParaRPr lang="en-US" sz="900" kern="1200">
            <a:latin typeface="Arial"/>
          </a:endParaRPr>
        </a:p>
        <a:p>
          <a:pPr marL="114300" lvl="2" indent="-57150" algn="l" defTabSz="400050" rtl="0">
            <a:lnSpc>
              <a:spcPct val="90000"/>
            </a:lnSpc>
            <a:spcBef>
              <a:spcPct val="0"/>
            </a:spcBef>
            <a:spcAft>
              <a:spcPct val="15000"/>
            </a:spcAft>
            <a:buChar char="•"/>
          </a:pPr>
          <a:r>
            <a:rPr lang="en-US" sz="900" b="1" kern="1200"/>
            <a:t>Compile-time polymorphism</a:t>
          </a:r>
          <a:r>
            <a:rPr lang="en-US" sz="900" b="1" kern="1200">
              <a:latin typeface="Arial"/>
            </a:rPr>
            <a:t>:</a:t>
          </a:r>
          <a:endParaRPr lang="en-US" sz="900" kern="1200">
            <a:latin typeface="Arial"/>
          </a:endParaRPr>
        </a:p>
        <a:p>
          <a:pPr marL="171450" lvl="3" indent="-57150" algn="l" defTabSz="400050" rtl="0">
            <a:lnSpc>
              <a:spcPct val="90000"/>
            </a:lnSpc>
            <a:spcBef>
              <a:spcPct val="0"/>
            </a:spcBef>
            <a:spcAft>
              <a:spcPct val="15000"/>
            </a:spcAft>
            <a:buChar char="•"/>
          </a:pPr>
          <a:r>
            <a:rPr lang="en-US" sz="900" b="0" kern="1200"/>
            <a:t> Method overloading is an example of compile-time polymorphism. </a:t>
          </a:r>
          <a:endParaRPr lang="en-US" sz="900" b="1" kern="1200">
            <a:latin typeface="Arial"/>
          </a:endParaRPr>
        </a:p>
        <a:p>
          <a:pPr marL="171450" lvl="3" indent="-57150" algn="l" defTabSz="400050">
            <a:lnSpc>
              <a:spcPct val="90000"/>
            </a:lnSpc>
            <a:spcBef>
              <a:spcPct val="0"/>
            </a:spcBef>
            <a:spcAft>
              <a:spcPct val="15000"/>
            </a:spcAft>
            <a:buChar char="•"/>
          </a:pPr>
          <a:r>
            <a:rPr lang="en-US" sz="900" b="0" kern="1200"/>
            <a:t>It allows programmers to use objects of the same name while their parameters can be different.</a:t>
          </a:r>
          <a:endParaRPr lang="en-US" sz="900" kern="1200"/>
        </a:p>
        <a:p>
          <a:pPr marL="114300" lvl="2" indent="-57150" algn="l" defTabSz="400050" rtl="0">
            <a:lnSpc>
              <a:spcPct val="90000"/>
            </a:lnSpc>
            <a:spcBef>
              <a:spcPct val="0"/>
            </a:spcBef>
            <a:spcAft>
              <a:spcPct val="15000"/>
            </a:spcAft>
            <a:buChar char="•"/>
          </a:pPr>
          <a:r>
            <a:rPr lang="en-US" sz="900" b="1" kern="1200"/>
            <a:t>Runtime polymorphism:</a:t>
          </a:r>
          <a:endParaRPr lang="en-US" sz="900" kern="1200">
            <a:latin typeface="Arial"/>
          </a:endParaRPr>
        </a:p>
        <a:p>
          <a:pPr marL="171450" lvl="3" indent="-57150" algn="l" defTabSz="400050" rtl="0">
            <a:lnSpc>
              <a:spcPct val="90000"/>
            </a:lnSpc>
            <a:spcBef>
              <a:spcPct val="0"/>
            </a:spcBef>
            <a:spcAft>
              <a:spcPct val="15000"/>
            </a:spcAft>
            <a:buChar char="•"/>
          </a:pPr>
          <a:r>
            <a:rPr lang="en-US" sz="900" b="0" kern="1200"/>
            <a:t>Method overriding is an example of runtime polymorphism.</a:t>
          </a:r>
          <a:r>
            <a:rPr lang="en-US" sz="900" b="0" kern="1200">
              <a:latin typeface="Arial"/>
            </a:rPr>
            <a:t> </a:t>
          </a:r>
          <a:endParaRPr lang="en-US" sz="900" b="1" kern="1200">
            <a:latin typeface="Arial"/>
          </a:endParaRPr>
        </a:p>
        <a:p>
          <a:pPr marL="171450" lvl="3" indent="-57150" algn="l" defTabSz="400050">
            <a:lnSpc>
              <a:spcPct val="90000"/>
            </a:lnSpc>
            <a:spcBef>
              <a:spcPct val="0"/>
            </a:spcBef>
            <a:spcAft>
              <a:spcPct val="15000"/>
            </a:spcAft>
            <a:buChar char="•"/>
          </a:pPr>
          <a:r>
            <a:rPr lang="en-US" sz="900" b="0" kern="1200"/>
            <a:t>In this process, an object binds with the functionality at the run time.</a:t>
          </a:r>
          <a:endParaRPr lang="en-US" sz="900" kern="1200"/>
        </a:p>
      </dsp:txBody>
      <dsp:txXfrm rot="-5400000">
        <a:off x="1520409" y="1954908"/>
        <a:ext cx="7374197" cy="12739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lt1"/>
              </a:buClr>
              <a:buSzPts val="4500"/>
              <a:buFont typeface="Roboto"/>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 name="Google Shape;13;p2"/>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lt1"/>
              </a:buClr>
              <a:buSzPts val="1800"/>
              <a:buNone/>
              <a:defRPr sz="1800"/>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4" name="Google Shape;14;p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 name="Google Shape;15;p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 name="Google Shape;16;p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00000"/>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00000"/>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00000"/>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00000"/>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00000"/>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00000"/>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00000"/>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00000"/>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0" name="Google Shape;70;p11"/>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1" name="Google Shape;71;p1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2" name="Google Shape;72;p1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3" name="Google Shape;73;p1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6" name="Google Shape;76;p12"/>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 name="Google Shape;78;p1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9" name="Google Shape;79;p1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 name="Google Shape;19;p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 name="Google Shape;20;p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 name="Google Shape;21;p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 name="Google Shape;22;p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00000"/>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00000"/>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00000"/>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00000"/>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00000"/>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00000"/>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00000"/>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00000"/>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4500"/>
              <a:buFont typeface="Roboto"/>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 name="Google Shape;25;p4"/>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2"/>
              </a:buClr>
              <a:buSzPts val="1800"/>
              <a:buNone/>
              <a:defRPr sz="1800">
                <a:solidFill>
                  <a:schemeClr val="lt2"/>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6" name="Google Shape;26;p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 name="Google Shape;27;p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 name="Google Shape;28;p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 name="Google Shape;31;p5"/>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 name="Google Shape;32;p5"/>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 name="Google Shape;33;p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4" name="Google Shape;34;p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5" name="Google Shape;35;p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p6"/>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1"/>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9" name="Google Shape;39;p6"/>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 name="Google Shape;40;p6"/>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1"/>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1" name="Google Shape;41;p6"/>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 name="Google Shape;42;p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 name="Google Shape;43;p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4" name="Google Shape;44;p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7" name="Google Shape;47;p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8" name="Google Shape;48;p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9" name="Google Shape;49;p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 name="Google Shape;52;p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 name="Google Shape;53;p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2400"/>
              <a:buFont typeface="Roboto"/>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6" name="Google Shape;56;p9"/>
          <p:cNvSpPr txBox="1">
            <a:spLocks noGrp="1"/>
          </p:cNvSpPr>
          <p:nvPr>
            <p:ph type="body" idx="1"/>
          </p:nvPr>
        </p:nvSpPr>
        <p:spPr>
          <a:xfrm>
            <a:off x="3887391" y="740569"/>
            <a:ext cx="4629000" cy="3655200"/>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lt1"/>
              </a:buClr>
              <a:buSzPts val="2400"/>
              <a:buChar char="•"/>
              <a:defRPr sz="2400"/>
            </a:lvl1pPr>
            <a:lvl2pPr marL="914400" lvl="1" indent="-361950" algn="l">
              <a:lnSpc>
                <a:spcPct val="90000"/>
              </a:lnSpc>
              <a:spcBef>
                <a:spcPts val="400"/>
              </a:spcBef>
              <a:spcAft>
                <a:spcPts val="0"/>
              </a:spcAft>
              <a:buClr>
                <a:schemeClr val="lt1"/>
              </a:buClr>
              <a:buSzPts val="2100"/>
              <a:buChar char="•"/>
              <a:defRPr sz="2100"/>
            </a:lvl2pPr>
            <a:lvl3pPr marL="1371600" lvl="2" indent="-342900" algn="l">
              <a:lnSpc>
                <a:spcPct val="90000"/>
              </a:lnSpc>
              <a:spcBef>
                <a:spcPts val="400"/>
              </a:spcBef>
              <a:spcAft>
                <a:spcPts val="0"/>
              </a:spcAft>
              <a:buClr>
                <a:schemeClr val="lt1"/>
              </a:buClr>
              <a:buSzPts val="1800"/>
              <a:buChar char="•"/>
              <a:defRPr sz="1800"/>
            </a:lvl3pPr>
            <a:lvl4pPr marL="1828800" lvl="3" indent="-323850" algn="l">
              <a:lnSpc>
                <a:spcPct val="90000"/>
              </a:lnSpc>
              <a:spcBef>
                <a:spcPts val="400"/>
              </a:spcBef>
              <a:spcAft>
                <a:spcPts val="0"/>
              </a:spcAft>
              <a:buClr>
                <a:schemeClr val="lt1"/>
              </a:buClr>
              <a:buSzPts val="1500"/>
              <a:buChar char="•"/>
              <a:defRPr sz="1500"/>
            </a:lvl4pPr>
            <a:lvl5pPr marL="2286000" lvl="4" indent="-323850" algn="l">
              <a:lnSpc>
                <a:spcPct val="90000"/>
              </a:lnSpc>
              <a:spcBef>
                <a:spcPts val="400"/>
              </a:spcBef>
              <a:spcAft>
                <a:spcPts val="0"/>
              </a:spcAft>
              <a:buClr>
                <a:schemeClr val="lt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57" name="Google Shape;57;p9"/>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58" name="Google Shape;58;p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9" name="Google Shape;59;p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0" name="Google Shape;60;p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2400"/>
              <a:buFont typeface="Roboto"/>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3" name="Google Shape;63;p10"/>
          <p:cNvSpPr>
            <a:spLocks noGrp="1"/>
          </p:cNvSpPr>
          <p:nvPr>
            <p:ph type="pic" idx="2"/>
          </p:nvPr>
        </p:nvSpPr>
        <p:spPr>
          <a:xfrm>
            <a:off x="3887391" y="740569"/>
            <a:ext cx="4629000" cy="3655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lt1"/>
              </a:buClr>
              <a:buSzPts val="2400"/>
              <a:buFont typeface="Arial"/>
              <a:buNone/>
              <a:defRPr sz="2400" b="0" i="0" u="none" strike="noStrike" cap="none">
                <a:solidFill>
                  <a:schemeClr val="lt1"/>
                </a:solidFill>
                <a:latin typeface="Roboto"/>
                <a:ea typeface="Roboto"/>
                <a:cs typeface="Roboto"/>
                <a:sym typeface="Roboto"/>
              </a:defRPr>
            </a:lvl1pPr>
            <a:lvl2pPr marR="0" lvl="1" algn="l" rtl="0">
              <a:lnSpc>
                <a:spcPct val="90000"/>
              </a:lnSpc>
              <a:spcBef>
                <a:spcPts val="400"/>
              </a:spcBef>
              <a:spcAft>
                <a:spcPts val="0"/>
              </a:spcAft>
              <a:buClr>
                <a:schemeClr val="lt1"/>
              </a:buClr>
              <a:buSzPts val="2100"/>
              <a:buFont typeface="Arial"/>
              <a:buNone/>
              <a:defRPr sz="2100" b="0" i="0" u="none" strike="noStrike" cap="none">
                <a:solidFill>
                  <a:schemeClr val="lt1"/>
                </a:solidFill>
                <a:latin typeface="Roboto"/>
                <a:ea typeface="Roboto"/>
                <a:cs typeface="Roboto"/>
                <a:sym typeface="Roboto"/>
              </a:defRPr>
            </a:lvl2pPr>
            <a:lvl3pPr marR="0" lvl="2" algn="l" rtl="0">
              <a:lnSpc>
                <a:spcPct val="90000"/>
              </a:lnSpc>
              <a:spcBef>
                <a:spcPts val="400"/>
              </a:spcBef>
              <a:spcAft>
                <a:spcPts val="0"/>
              </a:spcAft>
              <a:buClr>
                <a:schemeClr val="lt1"/>
              </a:buClr>
              <a:buSzPts val="1800"/>
              <a:buFont typeface="Arial"/>
              <a:buNone/>
              <a:defRPr sz="1800" b="0" i="0" u="none" strike="noStrike" cap="none">
                <a:solidFill>
                  <a:schemeClr val="lt1"/>
                </a:solidFill>
                <a:latin typeface="Roboto"/>
                <a:ea typeface="Roboto"/>
                <a:cs typeface="Roboto"/>
                <a:sym typeface="Roboto"/>
              </a:defRPr>
            </a:lvl3pPr>
            <a:lvl4pPr marR="0" lvl="3"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Roboto"/>
                <a:ea typeface="Roboto"/>
                <a:cs typeface="Roboto"/>
                <a:sym typeface="Roboto"/>
              </a:defRPr>
            </a:lvl4pPr>
            <a:lvl5pPr marR="0" lvl="4"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Roboto"/>
                <a:ea typeface="Roboto"/>
                <a:cs typeface="Roboto"/>
                <a:sym typeface="Roboto"/>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5" name="Google Shape;65;p1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 name="Google Shape;66;p1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 name="Google Shape;67;p1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200"/>
              <a:buFont typeface="Helvetica Neue"/>
              <a:buNone/>
              <a:defRPr sz="3200" i="0" u="sng" strike="noStrike" cap="none">
                <a:latin typeface="Helvetica Neue"/>
                <a:ea typeface="Helvetica Neue"/>
                <a:cs typeface="Helvetica Neue"/>
                <a:sym typeface="Helvetica Neue"/>
              </a:defRPr>
            </a:lvl1pPr>
            <a:lvl2pPr marR="0" lvl="1" algn="l" rtl="0">
              <a:lnSpc>
                <a:spcPct val="100000"/>
              </a:lnSpc>
              <a:spcBef>
                <a:spcPts val="0"/>
              </a:spcBef>
              <a:spcAft>
                <a:spcPts val="0"/>
              </a:spcAft>
              <a:buSzPts val="3200"/>
              <a:buFont typeface="Helvetica Neue"/>
              <a:buNone/>
              <a:defRPr sz="3200" i="0" u="sng" strike="noStrike" cap="none">
                <a:latin typeface="Helvetica Neue"/>
                <a:ea typeface="Helvetica Neue"/>
                <a:cs typeface="Helvetica Neue"/>
                <a:sym typeface="Helvetica Neue"/>
              </a:defRPr>
            </a:lvl2pPr>
            <a:lvl3pPr marR="0" lvl="2" algn="l" rtl="0">
              <a:lnSpc>
                <a:spcPct val="100000"/>
              </a:lnSpc>
              <a:spcBef>
                <a:spcPts val="0"/>
              </a:spcBef>
              <a:spcAft>
                <a:spcPts val="0"/>
              </a:spcAft>
              <a:buSzPts val="3200"/>
              <a:buFont typeface="Helvetica Neue"/>
              <a:buNone/>
              <a:defRPr sz="3200" i="0" u="sng" strike="noStrike" cap="none">
                <a:latin typeface="Helvetica Neue"/>
                <a:ea typeface="Helvetica Neue"/>
                <a:cs typeface="Helvetica Neue"/>
                <a:sym typeface="Helvetica Neue"/>
              </a:defRPr>
            </a:lvl3pPr>
            <a:lvl4pPr marR="0" lvl="3" algn="l" rtl="0">
              <a:lnSpc>
                <a:spcPct val="100000"/>
              </a:lnSpc>
              <a:spcBef>
                <a:spcPts val="0"/>
              </a:spcBef>
              <a:spcAft>
                <a:spcPts val="0"/>
              </a:spcAft>
              <a:buSzPts val="3200"/>
              <a:buFont typeface="Helvetica Neue"/>
              <a:buNone/>
              <a:defRPr sz="3200" i="0" u="sng" strike="noStrike" cap="none">
                <a:latin typeface="Helvetica Neue"/>
                <a:ea typeface="Helvetica Neue"/>
                <a:cs typeface="Helvetica Neue"/>
                <a:sym typeface="Helvetica Neue"/>
              </a:defRPr>
            </a:lvl4pPr>
            <a:lvl5pPr marR="0" lvl="4" algn="l" rtl="0">
              <a:lnSpc>
                <a:spcPct val="100000"/>
              </a:lnSpc>
              <a:spcBef>
                <a:spcPts val="0"/>
              </a:spcBef>
              <a:spcAft>
                <a:spcPts val="0"/>
              </a:spcAft>
              <a:buSzPts val="3200"/>
              <a:buFont typeface="Helvetica Neue"/>
              <a:buNone/>
              <a:defRPr sz="3200" i="0" u="sng" strike="noStrike" cap="none">
                <a:latin typeface="Helvetica Neue"/>
                <a:ea typeface="Helvetica Neue"/>
                <a:cs typeface="Helvetica Neue"/>
                <a:sym typeface="Helvetica Neue"/>
              </a:defRPr>
            </a:lvl5pPr>
            <a:lvl6pPr marR="0" lvl="5" algn="l" rtl="0">
              <a:lnSpc>
                <a:spcPct val="100000"/>
              </a:lnSpc>
              <a:spcBef>
                <a:spcPts val="0"/>
              </a:spcBef>
              <a:spcAft>
                <a:spcPts val="0"/>
              </a:spcAft>
              <a:buSzPts val="3200"/>
              <a:buFont typeface="Helvetica Neue"/>
              <a:buNone/>
              <a:defRPr sz="3200" i="0" u="sng" strike="noStrike" cap="none">
                <a:latin typeface="Helvetica Neue"/>
                <a:ea typeface="Helvetica Neue"/>
                <a:cs typeface="Helvetica Neue"/>
                <a:sym typeface="Helvetica Neue"/>
              </a:defRPr>
            </a:lvl6pPr>
            <a:lvl7pPr marR="0" lvl="6" algn="l" rtl="0">
              <a:lnSpc>
                <a:spcPct val="100000"/>
              </a:lnSpc>
              <a:spcBef>
                <a:spcPts val="0"/>
              </a:spcBef>
              <a:spcAft>
                <a:spcPts val="0"/>
              </a:spcAft>
              <a:buSzPts val="3200"/>
              <a:buFont typeface="Helvetica Neue"/>
              <a:buNone/>
              <a:defRPr sz="3200" i="0" u="sng" strike="noStrike" cap="none">
                <a:latin typeface="Helvetica Neue"/>
                <a:ea typeface="Helvetica Neue"/>
                <a:cs typeface="Helvetica Neue"/>
                <a:sym typeface="Helvetica Neue"/>
              </a:defRPr>
            </a:lvl7pPr>
            <a:lvl8pPr marR="0" lvl="7" algn="l" rtl="0">
              <a:lnSpc>
                <a:spcPct val="100000"/>
              </a:lnSpc>
              <a:spcBef>
                <a:spcPts val="0"/>
              </a:spcBef>
              <a:spcAft>
                <a:spcPts val="0"/>
              </a:spcAft>
              <a:buSzPts val="3200"/>
              <a:buFont typeface="Helvetica Neue"/>
              <a:buNone/>
              <a:defRPr sz="3200" i="0" u="sng" strike="noStrike" cap="none">
                <a:latin typeface="Helvetica Neue"/>
                <a:ea typeface="Helvetica Neue"/>
                <a:cs typeface="Helvetica Neue"/>
                <a:sym typeface="Helvetica Neue"/>
              </a:defRPr>
            </a:lvl8pPr>
            <a:lvl9pPr marR="0" lvl="8" algn="l" rtl="0">
              <a:lnSpc>
                <a:spcPct val="100000"/>
              </a:lnSpc>
              <a:spcBef>
                <a:spcPts val="0"/>
              </a:spcBef>
              <a:spcAft>
                <a:spcPts val="0"/>
              </a:spcAft>
              <a:buSzPts val="3200"/>
              <a:buFont typeface="Helvetica Neue"/>
              <a:buNone/>
              <a:defRPr sz="3200" i="0" u="sng" strike="noStrike" cap="none">
                <a:latin typeface="Helvetica Neue"/>
                <a:ea typeface="Helvetica Neue"/>
                <a:cs typeface="Helvetica Neue"/>
                <a:sym typeface="Helvetica Neue"/>
              </a:defRPr>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81000" algn="l" rtl="0">
              <a:lnSpc>
                <a:spcPct val="90000"/>
              </a:lnSpc>
              <a:spcBef>
                <a:spcPts val="800"/>
              </a:spcBef>
              <a:spcAft>
                <a:spcPts val="0"/>
              </a:spcAft>
              <a:buSzPts val="2400"/>
              <a:buFont typeface="Gill Sans"/>
              <a:buChar char="•"/>
              <a:defRPr sz="2400" i="0" u="none" strike="noStrike" cap="none">
                <a:latin typeface="Gill Sans"/>
                <a:ea typeface="Gill Sans"/>
                <a:cs typeface="Gill Sans"/>
                <a:sym typeface="Gill Sans"/>
              </a:defRPr>
            </a:lvl1pPr>
            <a:lvl2pPr marL="914400" marR="0" lvl="1" indent="-381000" algn="l" rtl="0">
              <a:lnSpc>
                <a:spcPct val="90000"/>
              </a:lnSpc>
              <a:spcBef>
                <a:spcPts val="400"/>
              </a:spcBef>
              <a:spcAft>
                <a:spcPts val="0"/>
              </a:spcAft>
              <a:buSzPts val="2400"/>
              <a:buFont typeface="Gill Sans"/>
              <a:buChar char="•"/>
              <a:defRPr sz="2400" i="0" u="none" strike="noStrike" cap="none">
                <a:latin typeface="Gill Sans"/>
                <a:ea typeface="Gill Sans"/>
                <a:cs typeface="Gill Sans"/>
                <a:sym typeface="Gill Sans"/>
              </a:defRPr>
            </a:lvl2pPr>
            <a:lvl3pPr marL="1371600" marR="0" lvl="2" indent="-381000" algn="l" rtl="0">
              <a:lnSpc>
                <a:spcPct val="90000"/>
              </a:lnSpc>
              <a:spcBef>
                <a:spcPts val="400"/>
              </a:spcBef>
              <a:spcAft>
                <a:spcPts val="0"/>
              </a:spcAft>
              <a:buSzPts val="2400"/>
              <a:buFont typeface="Gill Sans"/>
              <a:buChar char="•"/>
              <a:defRPr sz="2400" i="0" u="none" strike="noStrike" cap="none">
                <a:latin typeface="Gill Sans"/>
                <a:ea typeface="Gill Sans"/>
                <a:cs typeface="Gill Sans"/>
                <a:sym typeface="Gill Sans"/>
              </a:defRPr>
            </a:lvl3pPr>
            <a:lvl4pPr marL="1828800" marR="0" lvl="3" indent="-381000" algn="l" rtl="0">
              <a:lnSpc>
                <a:spcPct val="90000"/>
              </a:lnSpc>
              <a:spcBef>
                <a:spcPts val="400"/>
              </a:spcBef>
              <a:spcAft>
                <a:spcPts val="0"/>
              </a:spcAft>
              <a:buSzPts val="2400"/>
              <a:buFont typeface="Gill Sans"/>
              <a:buChar char="•"/>
              <a:defRPr sz="2400" i="0" u="none" strike="noStrike" cap="none">
                <a:latin typeface="Gill Sans"/>
                <a:ea typeface="Gill Sans"/>
                <a:cs typeface="Gill Sans"/>
                <a:sym typeface="Gill Sans"/>
              </a:defRPr>
            </a:lvl4pPr>
            <a:lvl5pPr marL="2286000" marR="0" lvl="4" indent="-381000" algn="l" rtl="0">
              <a:lnSpc>
                <a:spcPct val="90000"/>
              </a:lnSpc>
              <a:spcBef>
                <a:spcPts val="400"/>
              </a:spcBef>
              <a:spcAft>
                <a:spcPts val="0"/>
              </a:spcAft>
              <a:buSzPts val="2400"/>
              <a:buFont typeface="Gill Sans"/>
              <a:buChar char="•"/>
              <a:defRPr sz="2400" i="0" u="none" strike="noStrike" cap="none">
                <a:latin typeface="Gill Sans"/>
                <a:ea typeface="Gill Sans"/>
                <a:cs typeface="Gill Sans"/>
                <a:sym typeface="Gill Sans"/>
              </a:defRPr>
            </a:lvl5pPr>
            <a:lvl6pPr marL="2743200" marR="0" lvl="5" indent="-381000" algn="l" rtl="0">
              <a:lnSpc>
                <a:spcPct val="90000"/>
              </a:lnSpc>
              <a:spcBef>
                <a:spcPts val="400"/>
              </a:spcBef>
              <a:spcAft>
                <a:spcPts val="0"/>
              </a:spcAft>
              <a:buSzPts val="2400"/>
              <a:buFont typeface="Gill Sans"/>
              <a:buChar char="•"/>
              <a:defRPr sz="2400" i="0" u="none" strike="noStrike" cap="none">
                <a:latin typeface="Gill Sans"/>
                <a:ea typeface="Gill Sans"/>
                <a:cs typeface="Gill Sans"/>
                <a:sym typeface="Gill Sans"/>
              </a:defRPr>
            </a:lvl6pPr>
            <a:lvl7pPr marL="3200400" marR="0" lvl="6" indent="-381000" algn="l" rtl="0">
              <a:lnSpc>
                <a:spcPct val="90000"/>
              </a:lnSpc>
              <a:spcBef>
                <a:spcPts val="400"/>
              </a:spcBef>
              <a:spcAft>
                <a:spcPts val="0"/>
              </a:spcAft>
              <a:buSzPts val="2400"/>
              <a:buFont typeface="Gill Sans"/>
              <a:buChar char="•"/>
              <a:defRPr sz="2400" i="0" u="none" strike="noStrike" cap="none">
                <a:latin typeface="Gill Sans"/>
                <a:ea typeface="Gill Sans"/>
                <a:cs typeface="Gill Sans"/>
                <a:sym typeface="Gill Sans"/>
              </a:defRPr>
            </a:lvl7pPr>
            <a:lvl8pPr marL="3657600" marR="0" lvl="7" indent="-381000" algn="l" rtl="0">
              <a:lnSpc>
                <a:spcPct val="90000"/>
              </a:lnSpc>
              <a:spcBef>
                <a:spcPts val="400"/>
              </a:spcBef>
              <a:spcAft>
                <a:spcPts val="0"/>
              </a:spcAft>
              <a:buSzPts val="2400"/>
              <a:buFont typeface="Gill Sans"/>
              <a:buChar char="•"/>
              <a:defRPr sz="2400" i="0" u="none" strike="noStrike" cap="none">
                <a:latin typeface="Gill Sans"/>
                <a:ea typeface="Gill Sans"/>
                <a:cs typeface="Gill Sans"/>
                <a:sym typeface="Gill Sans"/>
              </a:defRPr>
            </a:lvl8pPr>
            <a:lvl9pPr marL="4114800" marR="0" lvl="8" indent="-381000" algn="l" rtl="0">
              <a:lnSpc>
                <a:spcPct val="90000"/>
              </a:lnSpc>
              <a:spcBef>
                <a:spcPts val="400"/>
              </a:spcBef>
              <a:spcAft>
                <a:spcPts val="0"/>
              </a:spcAft>
              <a:buSzPts val="2400"/>
              <a:buFont typeface="Gill Sans"/>
              <a:buChar char="•"/>
              <a:defRPr sz="2400" i="0" u="none" strike="noStrike" cap="none">
                <a:latin typeface="Gill Sans"/>
                <a:ea typeface="Gill Sans"/>
                <a:cs typeface="Gill Sans"/>
                <a:sym typeface="Gill Sans"/>
              </a:defRPr>
            </a:lvl9pPr>
          </a:lstStyle>
          <a:p>
            <a:endParaRPr/>
          </a:p>
        </p:txBody>
      </p:sp>
      <p:sp>
        <p:nvSpPr>
          <p:cNvPr id="8" name="Google Shape;8;p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man7.org/linux/man-pages/man0/stdlib.h.0p.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man7.org/linux/man-pages/man2/time.2.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man7.org/linux/man-pages/man2/syscalls.2.html" TargetMode="Externa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hyperlink" Target="https://man7.org/linux/man-pages/man2/open.2.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man7.org/linux/man-pages/man2/write.2.html" TargetMode="External"/><Relationship Id="rId2" Type="http://schemas.openxmlformats.org/officeDocument/2006/relationships/hyperlink" Target="https://man7.org/linux/man-pages/man2/read.2.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man7.org/linux/man-pages/man2/fork.2.html" TargetMode="External"/><Relationship Id="rId2" Type="http://schemas.openxmlformats.org/officeDocument/2006/relationships/hyperlink" Target="https://man7.org/linux/man-pages/man2/close.2.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man7.org/linux/man-pages/man2/ioctl.2.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QuantumLeaps/OOP-in-C"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hyperlink" Target="https://www.state-machine.com/qpc/index.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man7.org/linux/man-pages/man2/kill.2.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man7.org/linux/man-pages/man2/sigaction.2.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hyperlink" Target="https://sourceware.org/git/glibc.git" TargetMode="External"/><Relationship Id="rId2" Type="http://schemas.openxmlformats.org/officeDocument/2006/relationships/hyperlink" Target="http://www.gnu.org/software/libc/&#160;"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torvalds/linux/blob/master/fs/ioctl.c" TargetMode="External"/><Relationship Id="rId2" Type="http://schemas.openxmlformats.org/officeDocument/2006/relationships/hyperlink" Target="https://github.com/torvalds/linux"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torvalds/linux/blob/master/kernel/fork.c" TargetMode="Externa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hyperlink" Target="https://github.com/torvalds/linux/blob/master/kernel/sys.c"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github.com/torvalds/linux/blob/master/fs/open.c"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ctrTitle"/>
          </p:nvPr>
        </p:nvSpPr>
        <p:spPr>
          <a:xfrm>
            <a:off x="517585" y="755508"/>
            <a:ext cx="7957867" cy="1467210"/>
          </a:xfrm>
          <a:prstGeom prst="rect">
            <a:avLst/>
          </a:prstGeom>
        </p:spPr>
        <p:txBody>
          <a:bodyPr spcFirstLastPara="1" wrap="square" lIns="68575" tIns="34275" rIns="68575" bIns="34275" anchor="ctr" anchorCtr="0">
            <a:noAutofit/>
          </a:bodyPr>
          <a:lstStyle/>
          <a:p>
            <a:r>
              <a:rPr lang="en-US" sz="4000" b="1" u="none">
                <a:latin typeface="Arial"/>
              </a:rPr>
              <a:t>System Programming using C</a:t>
            </a:r>
            <a:endParaRPr lang="en-US" sz="4000" b="1">
              <a:latin typeface="Arial"/>
            </a:endParaRPr>
          </a:p>
        </p:txBody>
      </p:sp>
      <p:sp>
        <p:nvSpPr>
          <p:cNvPr id="85" name="Google Shape;85;p13"/>
          <p:cNvSpPr txBox="1">
            <a:spLocks noGrp="1"/>
          </p:cNvSpPr>
          <p:nvPr>
            <p:ph type="subTitle" idx="1"/>
          </p:nvPr>
        </p:nvSpPr>
        <p:spPr>
          <a:xfrm>
            <a:off x="1067519" y="2270207"/>
            <a:ext cx="6858000" cy="1241700"/>
          </a:xfrm>
          <a:prstGeom prst="rect">
            <a:avLst/>
          </a:prstGeom>
        </p:spPr>
        <p:txBody>
          <a:bodyPr spcFirstLastPara="1" wrap="square" lIns="68575" tIns="34275" rIns="68575" bIns="34275" anchor="ctr" anchorCtr="0">
            <a:noAutofit/>
          </a:bodyPr>
          <a:lstStyle/>
          <a:p>
            <a:pPr marL="0" indent="0"/>
            <a:r>
              <a:rPr lang="en-US" sz="3200" b="1"/>
              <a:t>Chapter 9 : C library Functions</a:t>
            </a:r>
            <a:endParaRPr lang="en-US" sz="3200" b="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FF93-435A-9CB5-588F-B20236101D30}"/>
              </a:ext>
            </a:extLst>
          </p:cNvPr>
          <p:cNvSpPr>
            <a:spLocks noGrp="1"/>
          </p:cNvSpPr>
          <p:nvPr>
            <p:ph type="title"/>
          </p:nvPr>
        </p:nvSpPr>
        <p:spPr>
          <a:xfrm>
            <a:off x="111065" y="47401"/>
            <a:ext cx="7886700" cy="994200"/>
          </a:xfrm>
        </p:spPr>
        <p:txBody>
          <a:bodyPr/>
          <a:lstStyle/>
          <a:p>
            <a:r>
              <a:rPr lang="en-US" b="1" u="none"/>
              <a:t>Mathematics</a:t>
            </a:r>
          </a:p>
        </p:txBody>
      </p:sp>
      <p:graphicFrame>
        <p:nvGraphicFramePr>
          <p:cNvPr id="5" name="Table 4">
            <a:extLst>
              <a:ext uri="{FF2B5EF4-FFF2-40B4-BE49-F238E27FC236}">
                <a16:creationId xmlns:a16="http://schemas.microsoft.com/office/drawing/2014/main" id="{7A35E860-1596-E196-41F1-DDD7E768913A}"/>
              </a:ext>
            </a:extLst>
          </p:cNvPr>
          <p:cNvGraphicFramePr>
            <a:graphicFrameLocks noGrp="1"/>
          </p:cNvGraphicFramePr>
          <p:nvPr>
            <p:extLst>
              <p:ext uri="{D42A27DB-BD31-4B8C-83A1-F6EECF244321}">
                <p14:modId xmlns:p14="http://schemas.microsoft.com/office/powerpoint/2010/main" val="3199326930"/>
              </p:ext>
            </p:extLst>
          </p:nvPr>
        </p:nvGraphicFramePr>
        <p:xfrm>
          <a:off x="355839" y="1110292"/>
          <a:ext cx="8452850" cy="2164080"/>
        </p:xfrm>
        <a:graphic>
          <a:graphicData uri="http://schemas.openxmlformats.org/drawingml/2006/table">
            <a:tbl>
              <a:tblPr firstRow="1" bandRow="1">
                <a:tableStyleId>{073A0DAA-6AF3-43AB-8588-CEC1D06C72B9}</a:tableStyleId>
              </a:tblPr>
              <a:tblGrid>
                <a:gridCol w="1993604">
                  <a:extLst>
                    <a:ext uri="{9D8B030D-6E8A-4147-A177-3AD203B41FA5}">
                      <a16:colId xmlns:a16="http://schemas.microsoft.com/office/drawing/2014/main" val="2326903576"/>
                    </a:ext>
                  </a:extLst>
                </a:gridCol>
                <a:gridCol w="3641629">
                  <a:extLst>
                    <a:ext uri="{9D8B030D-6E8A-4147-A177-3AD203B41FA5}">
                      <a16:colId xmlns:a16="http://schemas.microsoft.com/office/drawing/2014/main" val="1421850549"/>
                    </a:ext>
                  </a:extLst>
                </a:gridCol>
                <a:gridCol w="2817617">
                  <a:extLst>
                    <a:ext uri="{9D8B030D-6E8A-4147-A177-3AD203B41FA5}">
                      <a16:colId xmlns:a16="http://schemas.microsoft.com/office/drawing/2014/main" val="3830955387"/>
                    </a:ext>
                  </a:extLst>
                </a:gridCol>
              </a:tblGrid>
              <a:tr h="280625">
                <a:tc>
                  <a:txBody>
                    <a:bodyPr/>
                    <a:lstStyle/>
                    <a:p>
                      <a:pPr lvl="0">
                        <a:buNone/>
                      </a:pPr>
                      <a:r>
                        <a:rPr lang="en-US">
                          <a:effectLst/>
                        </a:rPr>
                        <a:t>Function</a:t>
                      </a:r>
                    </a:p>
                  </a:txBody>
                  <a:tcPr anchor="ctr"/>
                </a:tc>
                <a:tc>
                  <a:txBody>
                    <a:bodyPr/>
                    <a:lstStyle/>
                    <a:p>
                      <a:pPr lvl="0">
                        <a:buNone/>
                      </a:pPr>
                      <a:r>
                        <a:rPr lang="en-US">
                          <a:effectLst/>
                        </a:rPr>
                        <a:t>Syntax</a:t>
                      </a:r>
                    </a:p>
                  </a:txBody>
                  <a:tcPr anchor="ctr"/>
                </a:tc>
                <a:tc>
                  <a:txBody>
                    <a:bodyPr/>
                    <a:lstStyle/>
                    <a:p>
                      <a:pPr lvl="0">
                        <a:buNone/>
                      </a:pPr>
                      <a:r>
                        <a:rPr lang="en-US">
                          <a:effectLst/>
                        </a:rPr>
                        <a:t>Description</a:t>
                      </a:r>
                    </a:p>
                  </a:txBody>
                  <a:tcPr anchor="ctr"/>
                </a:tc>
                <a:extLst>
                  <a:ext uri="{0D108BD9-81ED-4DB2-BD59-A6C34878D82A}">
                    <a16:rowId xmlns:a16="http://schemas.microsoft.com/office/drawing/2014/main" val="209236415"/>
                  </a:ext>
                </a:extLst>
              </a:tr>
              <a:tr h="280625">
                <a:tc>
                  <a:txBody>
                    <a:bodyPr/>
                    <a:lstStyle/>
                    <a:p>
                      <a:r>
                        <a:rPr lang="en-US">
                          <a:effectLst/>
                        </a:rPr>
                        <a:t>int abs(int)</a:t>
                      </a:r>
                    </a:p>
                  </a:txBody>
                  <a:tcPr anchor="ctr"/>
                </a:tc>
                <a:tc>
                  <a:txBody>
                    <a:bodyPr/>
                    <a:lstStyle/>
                    <a:p>
                      <a:pPr lvl="0">
                        <a:buNone/>
                      </a:pPr>
                      <a:r>
                        <a:rPr lang="en-US" sz="1400" u="none" strike="noStrike" noProof="0">
                          <a:effectLst/>
                        </a:rPr>
                        <a:t>int abs(int x);</a:t>
                      </a:r>
                      <a:endParaRPr lang="en-US"/>
                    </a:p>
                  </a:txBody>
                  <a:tcPr anchor="ctr"/>
                </a:tc>
                <a:tc>
                  <a:txBody>
                    <a:bodyPr/>
                    <a:lstStyle/>
                    <a:p>
                      <a:r>
                        <a:rPr lang="en-US">
                          <a:effectLst/>
                        </a:rPr>
                        <a:t>absolute value of an integer.</a:t>
                      </a:r>
                    </a:p>
                  </a:txBody>
                  <a:tcPr anchor="ctr"/>
                </a:tc>
                <a:extLst>
                  <a:ext uri="{0D108BD9-81ED-4DB2-BD59-A6C34878D82A}">
                    <a16:rowId xmlns:a16="http://schemas.microsoft.com/office/drawing/2014/main" val="3204895880"/>
                  </a:ext>
                </a:extLst>
              </a:tr>
              <a:tr h="280625">
                <a:tc>
                  <a:txBody>
                    <a:bodyPr/>
                    <a:lstStyle/>
                    <a:p>
                      <a:r>
                        <a:rPr lang="en-US">
                          <a:effectLst/>
                        </a:rPr>
                        <a:t>long int labs(long int)</a:t>
                      </a:r>
                    </a:p>
                  </a:txBody>
                  <a:tcPr anchor="ctr"/>
                </a:tc>
                <a:tc>
                  <a:txBody>
                    <a:bodyPr/>
                    <a:lstStyle/>
                    <a:p>
                      <a:pPr lvl="0">
                        <a:buNone/>
                      </a:pPr>
                      <a:r>
                        <a:rPr lang="en-US" sz="1400" u="none" strike="noStrike" noProof="0">
                          <a:effectLst/>
                        </a:rPr>
                        <a:t>long int labs(long int x);</a:t>
                      </a:r>
                    </a:p>
                  </a:txBody>
                  <a:tcPr anchor="ctr"/>
                </a:tc>
                <a:tc>
                  <a:txBody>
                    <a:bodyPr/>
                    <a:lstStyle/>
                    <a:p>
                      <a:r>
                        <a:rPr lang="en-US">
                          <a:effectLst/>
                        </a:rPr>
                        <a:t>absolute value of a long integer.</a:t>
                      </a:r>
                    </a:p>
                  </a:txBody>
                  <a:tcPr anchor="ctr"/>
                </a:tc>
                <a:extLst>
                  <a:ext uri="{0D108BD9-81ED-4DB2-BD59-A6C34878D82A}">
                    <a16:rowId xmlns:a16="http://schemas.microsoft.com/office/drawing/2014/main" val="2388293898"/>
                  </a:ext>
                </a:extLst>
              </a:tr>
              <a:tr h="475842">
                <a:tc>
                  <a:txBody>
                    <a:bodyPr/>
                    <a:lstStyle/>
                    <a:p>
                      <a:r>
                        <a:rPr lang="en-US">
                          <a:effectLst/>
                        </a:rPr>
                        <a:t>div</a:t>
                      </a:r>
                    </a:p>
                  </a:txBody>
                  <a:tcPr anchor="ctr"/>
                </a:tc>
                <a:tc>
                  <a:txBody>
                    <a:bodyPr/>
                    <a:lstStyle/>
                    <a:p>
                      <a:pPr lvl="0">
                        <a:buNone/>
                      </a:pPr>
                      <a:r>
                        <a:rPr lang="en-US" sz="1400" u="none" strike="noStrike" noProof="0" err="1">
                          <a:effectLst/>
                        </a:rPr>
                        <a:t>div_t</a:t>
                      </a:r>
                      <a:r>
                        <a:rPr lang="en-US" sz="1400" u="none" strike="noStrike" noProof="0">
                          <a:effectLst/>
                        </a:rPr>
                        <a:t> div(int numerator, int denominator);</a:t>
                      </a:r>
                      <a:endParaRPr lang="en-US"/>
                    </a:p>
                  </a:txBody>
                  <a:tcPr anchor="ctr"/>
                </a:tc>
                <a:tc>
                  <a:txBody>
                    <a:bodyPr/>
                    <a:lstStyle/>
                    <a:p>
                      <a:r>
                        <a:rPr lang="en-US">
                          <a:effectLst/>
                        </a:rPr>
                        <a:t>integer division (returns quotient and remainder)</a:t>
                      </a:r>
                    </a:p>
                  </a:txBody>
                  <a:tcPr anchor="ctr"/>
                </a:tc>
                <a:extLst>
                  <a:ext uri="{0D108BD9-81ED-4DB2-BD59-A6C34878D82A}">
                    <a16:rowId xmlns:a16="http://schemas.microsoft.com/office/drawing/2014/main" val="1486843367"/>
                  </a:ext>
                </a:extLst>
              </a:tr>
              <a:tr h="475842">
                <a:tc>
                  <a:txBody>
                    <a:bodyPr/>
                    <a:lstStyle/>
                    <a:p>
                      <a:r>
                        <a:rPr lang="en-US" err="1">
                          <a:effectLst/>
                        </a:rPr>
                        <a:t>ldiv</a:t>
                      </a:r>
                    </a:p>
                  </a:txBody>
                  <a:tcPr anchor="ctr"/>
                </a:tc>
                <a:tc>
                  <a:txBody>
                    <a:bodyPr/>
                    <a:lstStyle/>
                    <a:p>
                      <a:pPr lvl="0">
                        <a:buNone/>
                      </a:pPr>
                      <a:r>
                        <a:rPr lang="en-US" sz="1400" u="none" strike="noStrike" noProof="0" err="1">
                          <a:effectLst/>
                        </a:rPr>
                        <a:t>ldiv_t</a:t>
                      </a:r>
                      <a:r>
                        <a:rPr lang="en-US" sz="1400" u="none" strike="noStrike" noProof="0">
                          <a:effectLst/>
                        </a:rPr>
                        <a:t> </a:t>
                      </a:r>
                      <a:r>
                        <a:rPr lang="en-US" sz="1400" u="none" strike="noStrike" noProof="0" err="1">
                          <a:effectLst/>
                        </a:rPr>
                        <a:t>ldiv</a:t>
                      </a:r>
                      <a:r>
                        <a:rPr lang="en-US" sz="1400" u="none" strike="noStrike" noProof="0">
                          <a:effectLst/>
                        </a:rPr>
                        <a:t>(long int numerator, long int denominator);</a:t>
                      </a:r>
                      <a:br>
                        <a:rPr lang="en-US" sz="1400" u="none" strike="noStrike" noProof="0">
                          <a:effectLst/>
                        </a:rPr>
                      </a:br>
                      <a:endParaRPr lang="en-US" sz="1400" u="none" strike="noStrike" noProof="0">
                        <a:effectLst/>
                      </a:endParaRPr>
                    </a:p>
                  </a:txBody>
                  <a:tcPr anchor="ctr"/>
                </a:tc>
                <a:tc>
                  <a:txBody>
                    <a:bodyPr/>
                    <a:lstStyle/>
                    <a:p>
                      <a:r>
                        <a:rPr lang="en-US">
                          <a:effectLst/>
                        </a:rPr>
                        <a:t>long integer division (returns quotient and remainder)</a:t>
                      </a:r>
                    </a:p>
                  </a:txBody>
                  <a:tcPr anchor="ctr"/>
                </a:tc>
                <a:extLst>
                  <a:ext uri="{0D108BD9-81ED-4DB2-BD59-A6C34878D82A}">
                    <a16:rowId xmlns:a16="http://schemas.microsoft.com/office/drawing/2014/main" val="1365866384"/>
                  </a:ext>
                </a:extLst>
              </a:tr>
            </a:tbl>
          </a:graphicData>
        </a:graphic>
      </p:graphicFrame>
      <p:sp>
        <p:nvSpPr>
          <p:cNvPr id="6" name="TextBox 5">
            <a:extLst>
              <a:ext uri="{FF2B5EF4-FFF2-40B4-BE49-F238E27FC236}">
                <a16:creationId xmlns:a16="http://schemas.microsoft.com/office/drawing/2014/main" id="{C4581F6D-070B-C067-E2C6-F42B57920C8F}"/>
              </a:ext>
            </a:extLst>
          </p:cNvPr>
          <p:cNvSpPr txBox="1"/>
          <p:nvPr/>
        </p:nvSpPr>
        <p:spPr>
          <a:xfrm>
            <a:off x="318977" y="3455580"/>
            <a:ext cx="828010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t>div_t</a:t>
            </a:r>
            <a:r>
              <a:rPr lang="en-US" b="1"/>
              <a:t> </a:t>
            </a:r>
            <a:r>
              <a:rPr lang="en-US"/>
              <a:t>and </a:t>
            </a:r>
            <a:r>
              <a:rPr lang="en-US" b="1" err="1"/>
              <a:t>ldiv_t</a:t>
            </a:r>
            <a:r>
              <a:rPr lang="en-US" b="1"/>
              <a:t>,</a:t>
            </a:r>
            <a:r>
              <a:rPr lang="en-US"/>
              <a:t> are the return types of the </a:t>
            </a:r>
            <a:r>
              <a:rPr lang="en-US" b="1"/>
              <a:t>div </a:t>
            </a:r>
            <a:r>
              <a:rPr lang="en-US"/>
              <a:t>and </a:t>
            </a:r>
            <a:r>
              <a:rPr lang="en-US" b="1" err="1"/>
              <a:t>ldiv</a:t>
            </a:r>
            <a:r>
              <a:rPr lang="en-US" b="1"/>
              <a:t> </a:t>
            </a:r>
            <a:r>
              <a:rPr lang="en-US"/>
              <a:t>functions. The standard defines them as:</a:t>
            </a:r>
          </a:p>
        </p:txBody>
      </p:sp>
      <p:pic>
        <p:nvPicPr>
          <p:cNvPr id="7" name="Picture 7">
            <a:extLst>
              <a:ext uri="{FF2B5EF4-FFF2-40B4-BE49-F238E27FC236}">
                <a16:creationId xmlns:a16="http://schemas.microsoft.com/office/drawing/2014/main" id="{74AB1E1A-1E66-7362-B81E-2D4073094F6F}"/>
              </a:ext>
            </a:extLst>
          </p:cNvPr>
          <p:cNvPicPr>
            <a:picLocks noChangeAspect="1"/>
          </p:cNvPicPr>
          <p:nvPr/>
        </p:nvPicPr>
        <p:blipFill>
          <a:blip r:embed="rId2"/>
          <a:stretch>
            <a:fillRect/>
          </a:stretch>
        </p:blipFill>
        <p:spPr>
          <a:xfrm>
            <a:off x="2122098" y="4020738"/>
            <a:ext cx="4112643" cy="638853"/>
          </a:xfrm>
          <a:prstGeom prst="rect">
            <a:avLst/>
          </a:prstGeom>
        </p:spPr>
      </p:pic>
    </p:spTree>
    <p:extLst>
      <p:ext uri="{BB962C8B-B14F-4D97-AF65-F5344CB8AC3E}">
        <p14:creationId xmlns:p14="http://schemas.microsoft.com/office/powerpoint/2010/main" val="3683519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257D7-96D2-17B1-F328-53850221B20D}"/>
              </a:ext>
            </a:extLst>
          </p:cNvPr>
          <p:cNvSpPr>
            <a:spLocks noGrp="1"/>
          </p:cNvSpPr>
          <p:nvPr>
            <p:ph type="title"/>
          </p:nvPr>
        </p:nvSpPr>
        <p:spPr/>
        <p:txBody>
          <a:bodyPr/>
          <a:lstStyle/>
          <a:p>
            <a:r>
              <a:rPr lang="en-US" b="1" u="none">
                <a:latin typeface="Arial"/>
                <a:cs typeface="Arial"/>
              </a:rPr>
              <a:t>C Library Functions </a:t>
            </a:r>
            <a:r>
              <a:rPr lang="en-US" sz="2400" b="1" u="none">
                <a:latin typeface="Arial"/>
                <a:cs typeface="Arial"/>
              </a:rPr>
              <a:t>contd..</a:t>
            </a:r>
            <a:endParaRPr lang="en-US" sz="2400"/>
          </a:p>
        </p:txBody>
      </p:sp>
      <p:sp>
        <p:nvSpPr>
          <p:cNvPr id="3" name="Text Placeholder 2">
            <a:extLst>
              <a:ext uri="{FF2B5EF4-FFF2-40B4-BE49-F238E27FC236}">
                <a16:creationId xmlns:a16="http://schemas.microsoft.com/office/drawing/2014/main" id="{2F54A440-2C82-3848-F420-236299890708}"/>
              </a:ext>
            </a:extLst>
          </p:cNvPr>
          <p:cNvSpPr>
            <a:spLocks noGrp="1"/>
          </p:cNvSpPr>
          <p:nvPr>
            <p:ph type="body" idx="1"/>
          </p:nvPr>
        </p:nvSpPr>
        <p:spPr/>
        <p:txBody>
          <a:bodyPr/>
          <a:lstStyle/>
          <a:p>
            <a:r>
              <a:rPr lang="en-US"/>
              <a:t>Example program : Demo for standard library functions:</a:t>
            </a:r>
            <a:br>
              <a:rPr lang="en-US"/>
            </a:br>
            <a:r>
              <a:rPr lang="en-US" b="1" err="1"/>
              <a:t>test_stdlib.c</a:t>
            </a:r>
            <a:r>
              <a:rPr lang="en-US" b="1"/>
              <a:t> </a:t>
            </a:r>
          </a:p>
          <a:p>
            <a:r>
              <a:rPr lang="en-US"/>
              <a:t>After reading and execution of code you be able to understand how to use these standard library functions.</a:t>
            </a:r>
            <a:endParaRPr lang="en-US" b="1"/>
          </a:p>
          <a:p>
            <a:r>
              <a:rPr lang="en-US"/>
              <a:t>To read more about </a:t>
            </a:r>
            <a:r>
              <a:rPr lang="en-US" err="1"/>
              <a:t>stdlib.h</a:t>
            </a:r>
            <a:r>
              <a:rPr lang="en-US"/>
              <a:t>, visit </a:t>
            </a:r>
            <a:r>
              <a:rPr lang="en-US">
                <a:hlinkClick r:id="rId2"/>
              </a:rPr>
              <a:t>stdlib.h - Linux Man Page</a:t>
            </a:r>
          </a:p>
          <a:p>
            <a:pPr marL="139700" indent="0">
              <a:buNone/>
            </a:pPr>
            <a:br>
              <a:rPr lang="en-US"/>
            </a:br>
            <a:endParaRPr lang="en-US" b="1"/>
          </a:p>
        </p:txBody>
      </p:sp>
    </p:spTree>
    <p:extLst>
      <p:ext uri="{BB962C8B-B14F-4D97-AF65-F5344CB8AC3E}">
        <p14:creationId xmlns:p14="http://schemas.microsoft.com/office/powerpoint/2010/main" val="1522267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BF090-A02A-942B-C0FB-D03AA48D32A4}"/>
              </a:ext>
            </a:extLst>
          </p:cNvPr>
          <p:cNvSpPr>
            <a:spLocks noGrp="1"/>
          </p:cNvSpPr>
          <p:nvPr>
            <p:ph type="title"/>
          </p:nvPr>
        </p:nvSpPr>
        <p:spPr>
          <a:xfrm>
            <a:off x="67933" y="68967"/>
            <a:ext cx="7886700" cy="994200"/>
          </a:xfrm>
        </p:spPr>
        <p:txBody>
          <a:bodyPr/>
          <a:lstStyle/>
          <a:p>
            <a:r>
              <a:rPr lang="en-US" b="1" u="none"/>
              <a:t>Date and Time functions</a:t>
            </a:r>
            <a:endParaRPr lang="en-US" b="1"/>
          </a:p>
        </p:txBody>
      </p:sp>
      <p:sp>
        <p:nvSpPr>
          <p:cNvPr id="3" name="Text Placeholder 2">
            <a:extLst>
              <a:ext uri="{FF2B5EF4-FFF2-40B4-BE49-F238E27FC236}">
                <a16:creationId xmlns:a16="http://schemas.microsoft.com/office/drawing/2014/main" id="{DEEE47CF-771A-DB44-059E-C48633FC1119}"/>
              </a:ext>
            </a:extLst>
          </p:cNvPr>
          <p:cNvSpPr>
            <a:spLocks noGrp="1"/>
          </p:cNvSpPr>
          <p:nvPr>
            <p:ph type="body" idx="1"/>
          </p:nvPr>
        </p:nvSpPr>
        <p:spPr>
          <a:xfrm>
            <a:off x="520820" y="830068"/>
            <a:ext cx="7886700" cy="3263400"/>
          </a:xfrm>
        </p:spPr>
        <p:txBody>
          <a:bodyPr/>
          <a:lstStyle/>
          <a:p>
            <a:r>
              <a:rPr lang="en-US" sz="1200"/>
              <a:t>The C date and time functions are a group of functions implementing date and time manipulation operations.</a:t>
            </a:r>
          </a:p>
          <a:p>
            <a:r>
              <a:rPr lang="en-US" sz="1200"/>
              <a:t>They provide support for time acquisition, conversion between date formats, and formatted output to strings.</a:t>
            </a:r>
          </a:p>
          <a:p>
            <a:r>
              <a:rPr lang="en-US" sz="1200"/>
              <a:t>The C date and time operations are defined in the </a:t>
            </a:r>
            <a:r>
              <a:rPr lang="en-US" sz="1200" err="1"/>
              <a:t>time.h</a:t>
            </a:r>
            <a:r>
              <a:rPr lang="en-US" sz="1200"/>
              <a:t> header file.</a:t>
            </a:r>
          </a:p>
          <a:p>
            <a:pPr marL="139700" indent="0">
              <a:buNone/>
            </a:pPr>
            <a:r>
              <a:rPr lang="en-US" b="1"/>
              <a:t>Time manipulation:</a:t>
            </a:r>
          </a:p>
          <a:p>
            <a:endParaRPr lang="en-US" sz="1200" b="1"/>
          </a:p>
        </p:txBody>
      </p:sp>
      <p:graphicFrame>
        <p:nvGraphicFramePr>
          <p:cNvPr id="5" name="Table 4">
            <a:extLst>
              <a:ext uri="{FF2B5EF4-FFF2-40B4-BE49-F238E27FC236}">
                <a16:creationId xmlns:a16="http://schemas.microsoft.com/office/drawing/2014/main" id="{E319A5CA-0AB6-E9BB-FD37-9A1CF4EED8FC}"/>
              </a:ext>
            </a:extLst>
          </p:cNvPr>
          <p:cNvGraphicFramePr>
            <a:graphicFrameLocks noGrp="1"/>
          </p:cNvGraphicFramePr>
          <p:nvPr>
            <p:extLst>
              <p:ext uri="{D42A27DB-BD31-4B8C-83A1-F6EECF244321}">
                <p14:modId xmlns:p14="http://schemas.microsoft.com/office/powerpoint/2010/main" val="4188788043"/>
              </p:ext>
            </p:extLst>
          </p:nvPr>
        </p:nvGraphicFramePr>
        <p:xfrm>
          <a:off x="549934" y="2350698"/>
          <a:ext cx="8265191" cy="2468880"/>
        </p:xfrm>
        <a:graphic>
          <a:graphicData uri="http://schemas.openxmlformats.org/drawingml/2006/table">
            <a:tbl>
              <a:tblPr firstRow="1" bandRow="1">
                <a:tableStyleId>{073A0DAA-6AF3-43AB-8588-CEC1D06C72B9}</a:tableStyleId>
              </a:tblPr>
              <a:tblGrid>
                <a:gridCol w="1091045">
                  <a:extLst>
                    <a:ext uri="{9D8B030D-6E8A-4147-A177-3AD203B41FA5}">
                      <a16:colId xmlns:a16="http://schemas.microsoft.com/office/drawing/2014/main" val="3702738827"/>
                    </a:ext>
                  </a:extLst>
                </a:gridCol>
                <a:gridCol w="3499652">
                  <a:extLst>
                    <a:ext uri="{9D8B030D-6E8A-4147-A177-3AD203B41FA5}">
                      <a16:colId xmlns:a16="http://schemas.microsoft.com/office/drawing/2014/main" val="162336582"/>
                    </a:ext>
                  </a:extLst>
                </a:gridCol>
                <a:gridCol w="3674494">
                  <a:extLst>
                    <a:ext uri="{9D8B030D-6E8A-4147-A177-3AD203B41FA5}">
                      <a16:colId xmlns:a16="http://schemas.microsoft.com/office/drawing/2014/main" val="3791457736"/>
                    </a:ext>
                  </a:extLst>
                </a:gridCol>
              </a:tblGrid>
              <a:tr h="260645">
                <a:tc>
                  <a:txBody>
                    <a:bodyPr/>
                    <a:lstStyle/>
                    <a:p>
                      <a:pPr algn="ctr"/>
                      <a:r>
                        <a:rPr lang="en-US" sz="1200">
                          <a:effectLst/>
                        </a:rPr>
                        <a:t>Description</a:t>
                      </a:r>
                    </a:p>
                  </a:txBody>
                  <a:tcPr anchor="ctr"/>
                </a:tc>
                <a:tc>
                  <a:txBody>
                    <a:bodyPr/>
                    <a:lstStyle/>
                    <a:p>
                      <a:pPr lvl="0">
                        <a:buNone/>
                      </a:pPr>
                      <a:r>
                        <a:rPr lang="en-US" sz="1200"/>
                        <a:t>Syntax</a:t>
                      </a:r>
                    </a:p>
                  </a:txBody>
                  <a:tcPr/>
                </a:tc>
                <a:tc>
                  <a:txBody>
                    <a:bodyPr/>
                    <a:lstStyle/>
                    <a:p>
                      <a:r>
                        <a:rPr lang="en-US" sz="1200"/>
                        <a:t>Description</a:t>
                      </a:r>
                    </a:p>
                  </a:txBody>
                  <a:tcPr/>
                </a:tc>
                <a:extLst>
                  <a:ext uri="{0D108BD9-81ED-4DB2-BD59-A6C34878D82A}">
                    <a16:rowId xmlns:a16="http://schemas.microsoft.com/office/drawing/2014/main" val="210332922"/>
                  </a:ext>
                </a:extLst>
              </a:tr>
              <a:tr h="437885">
                <a:tc>
                  <a:txBody>
                    <a:bodyPr/>
                    <a:lstStyle/>
                    <a:p>
                      <a:r>
                        <a:rPr lang="en-US" sz="1200" u="none" strike="noStrike">
                          <a:effectLst/>
                        </a:rPr>
                        <a:t>difftime</a:t>
                      </a:r>
                      <a:endParaRPr lang="en-US" sz="1200">
                        <a:effectLst/>
                      </a:endParaRPr>
                    </a:p>
                  </a:txBody>
                  <a:tcPr anchor="ctr"/>
                </a:tc>
                <a:tc>
                  <a:txBody>
                    <a:bodyPr/>
                    <a:lstStyle/>
                    <a:p>
                      <a:pPr lvl="0" algn="l">
                        <a:lnSpc>
                          <a:spcPct val="100000"/>
                        </a:lnSpc>
                        <a:spcBef>
                          <a:spcPts val="0"/>
                        </a:spcBef>
                        <a:spcAft>
                          <a:spcPts val="0"/>
                        </a:spcAft>
                        <a:buNone/>
                      </a:pPr>
                      <a:r>
                        <a:rPr lang="en-US" sz="1200" u="none" strike="noStrike" noProof="0">
                          <a:effectLst/>
                        </a:rPr>
                        <a:t>double </a:t>
                      </a:r>
                      <a:r>
                        <a:rPr lang="en-US" sz="1200" u="none" strike="noStrike" noProof="0" err="1">
                          <a:effectLst/>
                        </a:rPr>
                        <a:t>difftime</a:t>
                      </a:r>
                      <a:r>
                        <a:rPr lang="en-US" sz="1200" u="none" strike="noStrike" noProof="0">
                          <a:effectLst/>
                        </a:rPr>
                        <a:t>( </a:t>
                      </a:r>
                      <a:r>
                        <a:rPr lang="en-US" sz="1200" u="none" strike="noStrike" noProof="0" err="1">
                          <a:effectLst/>
                        </a:rPr>
                        <a:t>time_t</a:t>
                      </a:r>
                      <a:r>
                        <a:rPr lang="en-US" sz="1200" u="none" strike="noStrike" noProof="0">
                          <a:effectLst/>
                        </a:rPr>
                        <a:t> </a:t>
                      </a:r>
                      <a:r>
                        <a:rPr lang="en-US" sz="1200" u="none" strike="noStrike" noProof="0" err="1">
                          <a:effectLst/>
                        </a:rPr>
                        <a:t>time_end</a:t>
                      </a:r>
                      <a:r>
                        <a:rPr lang="en-US" sz="1200" u="none" strike="noStrike" noProof="0">
                          <a:effectLst/>
                        </a:rPr>
                        <a:t>, </a:t>
                      </a:r>
                      <a:r>
                        <a:rPr lang="en-US" sz="1200" u="none" strike="noStrike" noProof="0" err="1">
                          <a:effectLst/>
                        </a:rPr>
                        <a:t>time_t</a:t>
                      </a:r>
                      <a:r>
                        <a:rPr lang="en-US" sz="1200" u="none" strike="noStrike" noProof="0">
                          <a:effectLst/>
                        </a:rPr>
                        <a:t> </a:t>
                      </a:r>
                      <a:r>
                        <a:rPr lang="en-US" sz="1200" u="none" strike="noStrike" noProof="0" err="1">
                          <a:effectLst/>
                        </a:rPr>
                        <a:t>time_beg</a:t>
                      </a:r>
                      <a:r>
                        <a:rPr lang="en-US" sz="1200" u="none" strike="noStrike" noProof="0">
                          <a:effectLst/>
                        </a:rPr>
                        <a:t> );</a:t>
                      </a:r>
                      <a:endParaRPr lang="en-US"/>
                    </a:p>
                    <a:p>
                      <a:pPr lvl="0">
                        <a:buNone/>
                      </a:pPr>
                      <a:endParaRPr lang="en-US" sz="1200">
                        <a:effectLst/>
                      </a:endParaRPr>
                    </a:p>
                  </a:txBody>
                  <a:tcPr anchor="ctr"/>
                </a:tc>
                <a:tc>
                  <a:txBody>
                    <a:bodyPr/>
                    <a:lstStyle/>
                    <a:p>
                      <a:r>
                        <a:rPr lang="en-US" sz="1200">
                          <a:effectLst/>
                        </a:rPr>
                        <a:t>computes the difference in seconds between two time_t values</a:t>
                      </a:r>
                    </a:p>
                  </a:txBody>
                  <a:tcPr anchor="ctr"/>
                </a:tc>
                <a:extLst>
                  <a:ext uri="{0D108BD9-81ED-4DB2-BD59-A6C34878D82A}">
                    <a16:rowId xmlns:a16="http://schemas.microsoft.com/office/drawing/2014/main" val="2232494384"/>
                  </a:ext>
                </a:extLst>
              </a:tr>
              <a:tr h="519545">
                <a:tc>
                  <a:txBody>
                    <a:bodyPr/>
                    <a:lstStyle/>
                    <a:p>
                      <a:r>
                        <a:rPr lang="en-US" sz="1200" u="none" strike="noStrike">
                          <a:effectLst/>
                        </a:rPr>
                        <a:t>time</a:t>
                      </a:r>
                      <a:endParaRPr lang="en-US" sz="1200">
                        <a:effectLst/>
                      </a:endParaRPr>
                    </a:p>
                  </a:txBody>
                  <a:tcPr anchor="ctr"/>
                </a:tc>
                <a:tc>
                  <a:txBody>
                    <a:bodyPr/>
                    <a:lstStyle/>
                    <a:p>
                      <a:pPr lvl="0" algn="l">
                        <a:lnSpc>
                          <a:spcPct val="100000"/>
                        </a:lnSpc>
                        <a:spcBef>
                          <a:spcPts val="0"/>
                        </a:spcBef>
                        <a:spcAft>
                          <a:spcPts val="0"/>
                        </a:spcAft>
                        <a:buNone/>
                      </a:pPr>
                      <a:r>
                        <a:rPr lang="en-US" sz="1200" u="none" strike="noStrike" noProof="0" err="1">
                          <a:effectLst/>
                        </a:rPr>
                        <a:t>time_t</a:t>
                      </a:r>
                      <a:r>
                        <a:rPr lang="en-US" sz="1200" u="none" strike="noStrike" noProof="0">
                          <a:effectLst/>
                        </a:rPr>
                        <a:t> time( </a:t>
                      </a:r>
                      <a:r>
                        <a:rPr lang="en-US" sz="1200" u="none" strike="noStrike" noProof="0" err="1">
                          <a:effectLst/>
                        </a:rPr>
                        <a:t>time_t</a:t>
                      </a:r>
                      <a:r>
                        <a:rPr lang="en-US" sz="1200" u="none" strike="noStrike" noProof="0">
                          <a:effectLst/>
                        </a:rPr>
                        <a:t> *</a:t>
                      </a:r>
                      <a:r>
                        <a:rPr lang="en-US" sz="1200" u="none" strike="noStrike" noProof="0" err="1">
                          <a:effectLst/>
                        </a:rPr>
                        <a:t>arg</a:t>
                      </a:r>
                      <a:r>
                        <a:rPr lang="en-US" sz="1200" u="none" strike="noStrike" noProof="0">
                          <a:effectLst/>
                        </a:rPr>
                        <a:t> );</a:t>
                      </a:r>
                      <a:endParaRPr lang="en-US"/>
                    </a:p>
                  </a:txBody>
                  <a:tcPr anchor="ctr"/>
                </a:tc>
                <a:tc>
                  <a:txBody>
                    <a:bodyPr/>
                    <a:lstStyle/>
                    <a:p>
                      <a:r>
                        <a:rPr lang="en-US" sz="1200">
                          <a:effectLst/>
                        </a:rPr>
                        <a:t>returns the current </a:t>
                      </a:r>
                      <a:r>
                        <a:rPr lang="en-US" sz="1200" u="none" strike="noStrike">
                          <a:effectLst/>
                        </a:rPr>
                        <a:t>time of the system</a:t>
                      </a:r>
                      <a:r>
                        <a:rPr lang="en-US" sz="1200">
                          <a:effectLst/>
                        </a:rPr>
                        <a:t> as a time_t value, number of seconds, </a:t>
                      </a:r>
                      <a:r>
                        <a:rPr lang="en-US" sz="1200" u="none" strike="noStrike" noProof="0">
                          <a:effectLst/>
                        </a:rPr>
                        <a:t>typically the Unix epoch.</a:t>
                      </a:r>
                      <a:r>
                        <a:rPr lang="en-US" sz="1200">
                          <a:effectLst/>
                        </a:rPr>
                        <a:t> </a:t>
                      </a:r>
                    </a:p>
                  </a:txBody>
                  <a:tcPr anchor="ctr"/>
                </a:tc>
                <a:extLst>
                  <a:ext uri="{0D108BD9-81ED-4DB2-BD59-A6C34878D82A}">
                    <a16:rowId xmlns:a16="http://schemas.microsoft.com/office/drawing/2014/main" val="1630550695"/>
                  </a:ext>
                </a:extLst>
              </a:tr>
              <a:tr h="437885">
                <a:tc>
                  <a:txBody>
                    <a:bodyPr/>
                    <a:lstStyle/>
                    <a:p>
                      <a:r>
                        <a:rPr lang="en-US" sz="1200" u="none" strike="noStrike">
                          <a:effectLst/>
                        </a:rPr>
                        <a:t>clock</a:t>
                      </a:r>
                      <a:endParaRPr lang="en-US" sz="1200">
                        <a:effectLst/>
                      </a:endParaRPr>
                    </a:p>
                  </a:txBody>
                  <a:tcPr anchor="ctr"/>
                </a:tc>
                <a:tc>
                  <a:txBody>
                    <a:bodyPr/>
                    <a:lstStyle/>
                    <a:p>
                      <a:pPr lvl="0" algn="l">
                        <a:lnSpc>
                          <a:spcPct val="100000"/>
                        </a:lnSpc>
                        <a:spcBef>
                          <a:spcPts val="0"/>
                        </a:spcBef>
                        <a:spcAft>
                          <a:spcPts val="0"/>
                        </a:spcAft>
                        <a:buNone/>
                      </a:pPr>
                      <a:r>
                        <a:rPr lang="en-US" sz="1200" u="none" strike="noStrike" noProof="0" err="1">
                          <a:effectLst/>
                        </a:rPr>
                        <a:t>clock_t</a:t>
                      </a:r>
                      <a:r>
                        <a:rPr lang="en-US" sz="1200" u="none" strike="noStrike" noProof="0">
                          <a:effectLst/>
                        </a:rPr>
                        <a:t> clock(void);</a:t>
                      </a:r>
                      <a:endParaRPr lang="en-US"/>
                    </a:p>
                    <a:p>
                      <a:pPr lvl="0">
                        <a:buNone/>
                      </a:pPr>
                      <a:endParaRPr lang="en-US" sz="1200">
                        <a:effectLst/>
                      </a:endParaRPr>
                    </a:p>
                  </a:txBody>
                  <a:tcPr anchor="ctr"/>
                </a:tc>
                <a:tc>
                  <a:txBody>
                    <a:bodyPr/>
                    <a:lstStyle/>
                    <a:p>
                      <a:r>
                        <a:rPr lang="en-US" sz="1200">
                          <a:effectLst/>
                        </a:rPr>
                        <a:t>returns a </a:t>
                      </a:r>
                      <a:r>
                        <a:rPr lang="en-US" sz="1200" u="none" strike="noStrike">
                          <a:effectLst/>
                        </a:rPr>
                        <a:t>processor tick count</a:t>
                      </a:r>
                      <a:r>
                        <a:rPr lang="en-US" sz="1200">
                          <a:effectLst/>
                        </a:rPr>
                        <a:t> associated with the process</a:t>
                      </a:r>
                    </a:p>
                  </a:txBody>
                  <a:tcPr anchor="ctr"/>
                </a:tc>
                <a:extLst>
                  <a:ext uri="{0D108BD9-81ED-4DB2-BD59-A6C34878D82A}">
                    <a16:rowId xmlns:a16="http://schemas.microsoft.com/office/drawing/2014/main" val="1737862531"/>
                  </a:ext>
                </a:extLst>
              </a:tr>
              <a:tr h="437885">
                <a:tc>
                  <a:txBody>
                    <a:bodyPr/>
                    <a:lstStyle/>
                    <a:p>
                      <a:r>
                        <a:rPr lang="en-US" sz="1200" u="none" strike="noStrike">
                          <a:effectLst/>
                        </a:rPr>
                        <a:t>timespec_get</a:t>
                      </a:r>
                      <a:r>
                        <a:rPr lang="en-US" sz="1200">
                          <a:effectLst/>
                        </a:rPr>
                        <a:t> (C11)</a:t>
                      </a:r>
                    </a:p>
                  </a:txBody>
                  <a:tcPr anchor="ctr"/>
                </a:tc>
                <a:tc>
                  <a:txBody>
                    <a:bodyPr/>
                    <a:lstStyle/>
                    <a:p>
                      <a:pPr lvl="0">
                        <a:buNone/>
                      </a:pPr>
                      <a:r>
                        <a:rPr lang="en-US" sz="1200" u="none" strike="noStrike" noProof="0">
                          <a:effectLst/>
                        </a:rPr>
                        <a:t>int </a:t>
                      </a:r>
                      <a:r>
                        <a:rPr lang="en-US" sz="1200" u="none" strike="noStrike" noProof="0" err="1">
                          <a:effectLst/>
                        </a:rPr>
                        <a:t>timespec_get</a:t>
                      </a:r>
                      <a:r>
                        <a:rPr lang="en-US" sz="1200" u="none" strike="noStrike" noProof="0">
                          <a:effectLst/>
                        </a:rPr>
                        <a:t>( struct </a:t>
                      </a:r>
                      <a:r>
                        <a:rPr lang="en-US" sz="1200" u="none" strike="noStrike" noProof="0" err="1">
                          <a:effectLst/>
                        </a:rPr>
                        <a:t>timespec</a:t>
                      </a:r>
                      <a:r>
                        <a:rPr lang="en-US" sz="1200" u="none" strike="noStrike" noProof="0">
                          <a:effectLst/>
                        </a:rPr>
                        <a:t> *</a:t>
                      </a:r>
                      <a:r>
                        <a:rPr lang="en-US" sz="1200" u="none" strike="noStrike" noProof="0" err="1">
                          <a:effectLst/>
                        </a:rPr>
                        <a:t>ts</a:t>
                      </a:r>
                      <a:r>
                        <a:rPr lang="en-US" sz="1200" u="none" strike="noStrike" noProof="0">
                          <a:effectLst/>
                        </a:rPr>
                        <a:t>, int base );</a:t>
                      </a:r>
                      <a:endParaRPr lang="en-US"/>
                    </a:p>
                  </a:txBody>
                  <a:tcPr anchor="ctr"/>
                </a:tc>
                <a:tc>
                  <a:txBody>
                    <a:bodyPr/>
                    <a:lstStyle/>
                    <a:p>
                      <a:r>
                        <a:rPr lang="en-US" sz="1200">
                          <a:effectLst/>
                        </a:rPr>
                        <a:t>returns a calendar time based on a time base</a:t>
                      </a:r>
                    </a:p>
                  </a:txBody>
                  <a:tcPr anchor="ctr"/>
                </a:tc>
                <a:extLst>
                  <a:ext uri="{0D108BD9-81ED-4DB2-BD59-A6C34878D82A}">
                    <a16:rowId xmlns:a16="http://schemas.microsoft.com/office/drawing/2014/main" val="3197328752"/>
                  </a:ext>
                </a:extLst>
              </a:tr>
            </a:tbl>
          </a:graphicData>
        </a:graphic>
      </p:graphicFrame>
    </p:spTree>
    <p:extLst>
      <p:ext uri="{BB962C8B-B14F-4D97-AF65-F5344CB8AC3E}">
        <p14:creationId xmlns:p14="http://schemas.microsoft.com/office/powerpoint/2010/main" val="2521504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E523-FA52-CCCF-E1C6-E6243E5B0063}"/>
              </a:ext>
            </a:extLst>
          </p:cNvPr>
          <p:cNvSpPr>
            <a:spLocks noGrp="1"/>
          </p:cNvSpPr>
          <p:nvPr>
            <p:ph type="title"/>
          </p:nvPr>
        </p:nvSpPr>
        <p:spPr/>
        <p:txBody>
          <a:bodyPr/>
          <a:lstStyle/>
          <a:p>
            <a:r>
              <a:rPr lang="en-US" b="1" u="none"/>
              <a:t>Time Format Conversions</a:t>
            </a:r>
            <a:endParaRPr lang="en-US"/>
          </a:p>
        </p:txBody>
      </p:sp>
      <p:graphicFrame>
        <p:nvGraphicFramePr>
          <p:cNvPr id="6" name="Table 5">
            <a:extLst>
              <a:ext uri="{FF2B5EF4-FFF2-40B4-BE49-F238E27FC236}">
                <a16:creationId xmlns:a16="http://schemas.microsoft.com/office/drawing/2014/main" id="{FCF55AB4-D004-C642-37E3-7CD370951106}"/>
              </a:ext>
            </a:extLst>
          </p:cNvPr>
          <p:cNvGraphicFramePr>
            <a:graphicFrameLocks noGrp="1"/>
          </p:cNvGraphicFramePr>
          <p:nvPr>
            <p:extLst>
              <p:ext uri="{D42A27DB-BD31-4B8C-83A1-F6EECF244321}">
                <p14:modId xmlns:p14="http://schemas.microsoft.com/office/powerpoint/2010/main" val="3838033931"/>
              </p:ext>
            </p:extLst>
          </p:nvPr>
        </p:nvGraphicFramePr>
        <p:xfrm>
          <a:off x="120178" y="1253787"/>
          <a:ext cx="8923173" cy="3505200"/>
        </p:xfrm>
        <a:graphic>
          <a:graphicData uri="http://schemas.openxmlformats.org/drawingml/2006/table">
            <a:tbl>
              <a:tblPr firstRow="1" bandRow="1">
                <a:tableStyleId>{073A0DAA-6AF3-43AB-8588-CEC1D06C72B9}</a:tableStyleId>
              </a:tblPr>
              <a:tblGrid>
                <a:gridCol w="875685">
                  <a:extLst>
                    <a:ext uri="{9D8B030D-6E8A-4147-A177-3AD203B41FA5}">
                      <a16:colId xmlns:a16="http://schemas.microsoft.com/office/drawing/2014/main" val="3081562711"/>
                    </a:ext>
                  </a:extLst>
                </a:gridCol>
                <a:gridCol w="5198850">
                  <a:extLst>
                    <a:ext uri="{9D8B030D-6E8A-4147-A177-3AD203B41FA5}">
                      <a16:colId xmlns:a16="http://schemas.microsoft.com/office/drawing/2014/main" val="2972254397"/>
                    </a:ext>
                  </a:extLst>
                </a:gridCol>
                <a:gridCol w="2848638">
                  <a:extLst>
                    <a:ext uri="{9D8B030D-6E8A-4147-A177-3AD203B41FA5}">
                      <a16:colId xmlns:a16="http://schemas.microsoft.com/office/drawing/2014/main" val="1050293583"/>
                    </a:ext>
                  </a:extLst>
                </a:gridCol>
              </a:tblGrid>
              <a:tr h="246421">
                <a:tc>
                  <a:txBody>
                    <a:bodyPr/>
                    <a:lstStyle/>
                    <a:p>
                      <a:pPr lvl="0">
                        <a:buNone/>
                      </a:pPr>
                      <a:r>
                        <a:rPr lang="en-US" sz="1100">
                          <a:effectLst/>
                        </a:rPr>
                        <a:t>Function</a:t>
                      </a:r>
                    </a:p>
                  </a:txBody>
                  <a:tcPr anchor="ctr"/>
                </a:tc>
                <a:tc>
                  <a:txBody>
                    <a:bodyPr/>
                    <a:lstStyle/>
                    <a:p>
                      <a:pPr lvl="0">
                        <a:buNone/>
                      </a:pPr>
                      <a:r>
                        <a:rPr lang="en-US" sz="1100">
                          <a:effectLst/>
                        </a:rPr>
                        <a:t>Syntax</a:t>
                      </a:r>
                    </a:p>
                  </a:txBody>
                  <a:tcPr anchor="ctr"/>
                </a:tc>
                <a:tc>
                  <a:txBody>
                    <a:bodyPr/>
                    <a:lstStyle/>
                    <a:p>
                      <a:pPr lvl="0">
                        <a:buNone/>
                      </a:pPr>
                      <a:r>
                        <a:rPr lang="en-US" sz="1100">
                          <a:effectLst/>
                        </a:rPr>
                        <a:t>Description</a:t>
                      </a:r>
                    </a:p>
                  </a:txBody>
                  <a:tcPr anchor="ctr"/>
                </a:tc>
                <a:extLst>
                  <a:ext uri="{0D108BD9-81ED-4DB2-BD59-A6C34878D82A}">
                    <a16:rowId xmlns:a16="http://schemas.microsoft.com/office/drawing/2014/main" val="3001024187"/>
                  </a:ext>
                </a:extLst>
              </a:tr>
              <a:tr h="406596">
                <a:tc>
                  <a:txBody>
                    <a:bodyPr/>
                    <a:lstStyle/>
                    <a:p>
                      <a:r>
                        <a:rPr lang="en-US" sz="1100" err="1">
                          <a:effectLst/>
                        </a:rPr>
                        <a:t>asctime</a:t>
                      </a:r>
                    </a:p>
                  </a:txBody>
                  <a:tcPr anchor="ctr"/>
                </a:tc>
                <a:tc>
                  <a:txBody>
                    <a:bodyPr/>
                    <a:lstStyle/>
                    <a:p>
                      <a:pPr lvl="0">
                        <a:buNone/>
                      </a:pPr>
                      <a:r>
                        <a:rPr lang="en-US" sz="1100" u="none" strike="noStrike" noProof="0">
                          <a:effectLst/>
                        </a:rPr>
                        <a:t>char* </a:t>
                      </a:r>
                      <a:r>
                        <a:rPr lang="en-US" sz="1100" u="none" strike="noStrike" noProof="0" err="1">
                          <a:effectLst/>
                        </a:rPr>
                        <a:t>asctime</a:t>
                      </a:r>
                      <a:r>
                        <a:rPr lang="en-US" sz="1100" u="none" strike="noStrike" noProof="0">
                          <a:effectLst/>
                        </a:rPr>
                        <a:t>( const struct tm* </a:t>
                      </a:r>
                      <a:r>
                        <a:rPr lang="en-US" sz="1100" u="none" strike="noStrike" noProof="0" err="1">
                          <a:effectLst/>
                        </a:rPr>
                        <a:t>time_ptr</a:t>
                      </a:r>
                      <a:r>
                        <a:rPr lang="en-US" sz="1100" u="none" strike="noStrike" noProof="0">
                          <a:effectLst/>
                        </a:rPr>
                        <a:t> );</a:t>
                      </a:r>
                      <a:endParaRPr lang="en-US" sz="1100"/>
                    </a:p>
                  </a:txBody>
                  <a:tcPr anchor="ctr"/>
                </a:tc>
                <a:tc>
                  <a:txBody>
                    <a:bodyPr/>
                    <a:lstStyle/>
                    <a:p>
                      <a:r>
                        <a:rPr lang="en-US" sz="1100">
                          <a:effectLst/>
                        </a:rPr>
                        <a:t>converts a struct tm object to a textual representation (deprecated)</a:t>
                      </a:r>
                    </a:p>
                  </a:txBody>
                  <a:tcPr anchor="ctr"/>
                </a:tc>
                <a:extLst>
                  <a:ext uri="{0D108BD9-81ED-4DB2-BD59-A6C34878D82A}">
                    <a16:rowId xmlns:a16="http://schemas.microsoft.com/office/drawing/2014/main" val="844090928"/>
                  </a:ext>
                </a:extLst>
              </a:tr>
              <a:tr h="406596">
                <a:tc>
                  <a:txBody>
                    <a:bodyPr/>
                    <a:lstStyle/>
                    <a:p>
                      <a:r>
                        <a:rPr lang="en-US" sz="1100" err="1">
                          <a:effectLst/>
                        </a:rPr>
                        <a:t>ctime</a:t>
                      </a:r>
                    </a:p>
                  </a:txBody>
                  <a:tcPr anchor="ctr"/>
                </a:tc>
                <a:tc>
                  <a:txBody>
                    <a:bodyPr/>
                    <a:lstStyle/>
                    <a:p>
                      <a:pPr lvl="0" algn="l">
                        <a:lnSpc>
                          <a:spcPct val="100000"/>
                        </a:lnSpc>
                        <a:spcBef>
                          <a:spcPts val="0"/>
                        </a:spcBef>
                        <a:spcAft>
                          <a:spcPts val="0"/>
                        </a:spcAft>
                        <a:buNone/>
                      </a:pPr>
                      <a:r>
                        <a:rPr lang="en-US" sz="1100" u="none" strike="noStrike" noProof="0">
                          <a:effectLst/>
                        </a:rPr>
                        <a:t>char*  </a:t>
                      </a:r>
                      <a:r>
                        <a:rPr lang="en-US" sz="1100" u="none" strike="noStrike" noProof="0" err="1">
                          <a:effectLst/>
                        </a:rPr>
                        <a:t>ctime</a:t>
                      </a:r>
                      <a:r>
                        <a:rPr lang="en-US" sz="1100" u="none" strike="noStrike" noProof="0">
                          <a:effectLst/>
                        </a:rPr>
                        <a:t>( const </a:t>
                      </a:r>
                      <a:r>
                        <a:rPr lang="en-US" sz="1100" u="none" strike="noStrike" noProof="0" err="1">
                          <a:effectLst/>
                        </a:rPr>
                        <a:t>time_t</a:t>
                      </a:r>
                      <a:r>
                        <a:rPr lang="en-US" sz="1100" u="none" strike="noStrike" noProof="0">
                          <a:effectLst/>
                        </a:rPr>
                        <a:t>* timer );</a:t>
                      </a:r>
                      <a:endParaRPr lang="en-US" sz="1100"/>
                    </a:p>
                    <a:p>
                      <a:pPr lvl="0">
                        <a:buNone/>
                      </a:pPr>
                      <a:endParaRPr lang="en-US" sz="1100">
                        <a:effectLst/>
                      </a:endParaRPr>
                    </a:p>
                  </a:txBody>
                  <a:tcPr anchor="ctr"/>
                </a:tc>
                <a:tc>
                  <a:txBody>
                    <a:bodyPr/>
                    <a:lstStyle/>
                    <a:p>
                      <a:r>
                        <a:rPr lang="en-US" sz="1100">
                          <a:effectLst/>
                        </a:rPr>
                        <a:t>converts a </a:t>
                      </a:r>
                      <a:r>
                        <a:rPr lang="en-US" sz="1100" err="1">
                          <a:effectLst/>
                        </a:rPr>
                        <a:t>time_t</a:t>
                      </a:r>
                      <a:r>
                        <a:rPr lang="en-US" sz="1100">
                          <a:effectLst/>
                        </a:rPr>
                        <a:t> value to a textual representation</a:t>
                      </a:r>
                    </a:p>
                  </a:txBody>
                  <a:tcPr anchor="ctr"/>
                </a:tc>
                <a:extLst>
                  <a:ext uri="{0D108BD9-81ED-4DB2-BD59-A6C34878D82A}">
                    <a16:rowId xmlns:a16="http://schemas.microsoft.com/office/drawing/2014/main" val="2299828430"/>
                  </a:ext>
                </a:extLst>
              </a:tr>
              <a:tr h="406596">
                <a:tc>
                  <a:txBody>
                    <a:bodyPr/>
                    <a:lstStyle/>
                    <a:p>
                      <a:r>
                        <a:rPr lang="en-US" sz="1100" err="1">
                          <a:effectLst/>
                        </a:rPr>
                        <a:t>strftime</a:t>
                      </a:r>
                    </a:p>
                  </a:txBody>
                  <a:tcPr anchor="ctr"/>
                </a:tc>
                <a:tc>
                  <a:txBody>
                    <a:bodyPr/>
                    <a:lstStyle/>
                    <a:p>
                      <a:pPr lvl="0">
                        <a:buNone/>
                      </a:pPr>
                      <a:r>
                        <a:rPr lang="en-US" sz="1100" u="none" strike="noStrike" noProof="0" err="1">
                          <a:effectLst/>
                        </a:rPr>
                        <a:t>size_t</a:t>
                      </a:r>
                      <a:r>
                        <a:rPr lang="en-US" sz="1100" u="none" strike="noStrike" noProof="0">
                          <a:effectLst/>
                        </a:rPr>
                        <a:t> </a:t>
                      </a:r>
                      <a:r>
                        <a:rPr lang="en-US" sz="1100" u="none" strike="noStrike" noProof="0" err="1">
                          <a:effectLst/>
                        </a:rPr>
                        <a:t>strftime</a:t>
                      </a:r>
                      <a:r>
                        <a:rPr lang="en-US" sz="1100" u="none" strike="noStrike" noProof="0">
                          <a:effectLst/>
                        </a:rPr>
                        <a:t>( char * str, </a:t>
                      </a:r>
                      <a:r>
                        <a:rPr lang="en-US" sz="1100" u="none" strike="noStrike" noProof="0" err="1">
                          <a:effectLst/>
                        </a:rPr>
                        <a:t>size_t</a:t>
                      </a:r>
                      <a:r>
                        <a:rPr lang="en-US" sz="1100" u="none" strike="noStrike" noProof="0">
                          <a:effectLst/>
                        </a:rPr>
                        <a:t> count, const char * format, const struct tm * time );</a:t>
                      </a:r>
                      <a:endParaRPr lang="en-US" sz="1100"/>
                    </a:p>
                  </a:txBody>
                  <a:tcPr anchor="ctr"/>
                </a:tc>
                <a:tc>
                  <a:txBody>
                    <a:bodyPr/>
                    <a:lstStyle/>
                    <a:p>
                      <a:r>
                        <a:rPr lang="en-US" sz="1100">
                          <a:effectLst/>
                        </a:rPr>
                        <a:t>converts a struct tm object to custom textual representation</a:t>
                      </a:r>
                    </a:p>
                  </a:txBody>
                  <a:tcPr anchor="ctr"/>
                </a:tc>
                <a:extLst>
                  <a:ext uri="{0D108BD9-81ED-4DB2-BD59-A6C34878D82A}">
                    <a16:rowId xmlns:a16="http://schemas.microsoft.com/office/drawing/2014/main" val="2479023120"/>
                  </a:ext>
                </a:extLst>
              </a:tr>
              <a:tr h="406596">
                <a:tc>
                  <a:txBody>
                    <a:bodyPr/>
                    <a:lstStyle/>
                    <a:p>
                      <a:r>
                        <a:rPr lang="en-US" sz="1100" err="1">
                          <a:effectLst/>
                        </a:rPr>
                        <a:t>strptime</a:t>
                      </a:r>
                    </a:p>
                  </a:txBody>
                  <a:tcPr anchor="ctr"/>
                </a:tc>
                <a:tc>
                  <a:txBody>
                    <a:bodyPr/>
                    <a:lstStyle/>
                    <a:p>
                      <a:pPr lvl="0" algn="l">
                        <a:lnSpc>
                          <a:spcPct val="100000"/>
                        </a:lnSpc>
                        <a:spcBef>
                          <a:spcPts val="0"/>
                        </a:spcBef>
                        <a:spcAft>
                          <a:spcPts val="0"/>
                        </a:spcAft>
                        <a:buNone/>
                      </a:pPr>
                      <a:r>
                        <a:rPr lang="en-US" sz="1100" u="none" strike="noStrike" noProof="0">
                          <a:effectLst/>
                        </a:rPr>
                        <a:t>char *</a:t>
                      </a:r>
                      <a:r>
                        <a:rPr lang="en-US" sz="1100" u="none" strike="noStrike" noProof="0" err="1">
                          <a:effectLst/>
                        </a:rPr>
                        <a:t>strptime</a:t>
                      </a:r>
                      <a:r>
                        <a:rPr lang="en-US" sz="1100" u="none" strike="noStrike" noProof="0">
                          <a:effectLst/>
                        </a:rPr>
                        <a:t>(const char *s, const char *format, struct tm *tm);</a:t>
                      </a:r>
                      <a:endParaRPr lang="en-US" sz="1100"/>
                    </a:p>
                  </a:txBody>
                  <a:tcPr anchor="ctr"/>
                </a:tc>
                <a:tc>
                  <a:txBody>
                    <a:bodyPr/>
                    <a:lstStyle/>
                    <a:p>
                      <a:r>
                        <a:rPr lang="en-US" sz="1100">
                          <a:effectLst/>
                        </a:rPr>
                        <a:t>converts a string with time information to a struct tm</a:t>
                      </a:r>
                    </a:p>
                  </a:txBody>
                  <a:tcPr anchor="ctr"/>
                </a:tc>
                <a:extLst>
                  <a:ext uri="{0D108BD9-81ED-4DB2-BD59-A6C34878D82A}">
                    <a16:rowId xmlns:a16="http://schemas.microsoft.com/office/drawing/2014/main" val="2406147954"/>
                  </a:ext>
                </a:extLst>
              </a:tr>
              <a:tr h="406596">
                <a:tc>
                  <a:txBody>
                    <a:bodyPr/>
                    <a:lstStyle/>
                    <a:p>
                      <a:r>
                        <a:rPr lang="en-US" sz="1100" err="1">
                          <a:effectLst/>
                        </a:rPr>
                        <a:t>wcsftime</a:t>
                      </a:r>
                    </a:p>
                  </a:txBody>
                  <a:tcPr anchor="ctr"/>
                </a:tc>
                <a:tc>
                  <a:txBody>
                    <a:bodyPr/>
                    <a:lstStyle/>
                    <a:p>
                      <a:pPr lvl="0">
                        <a:buNone/>
                      </a:pPr>
                      <a:r>
                        <a:rPr lang="en-US" sz="1100" u="none" strike="noStrike" noProof="0" err="1">
                          <a:effectLst/>
                        </a:rPr>
                        <a:t>size_t</a:t>
                      </a:r>
                      <a:r>
                        <a:rPr lang="en-US" sz="1100" u="none" strike="noStrike" noProof="0">
                          <a:effectLst/>
                        </a:rPr>
                        <a:t> </a:t>
                      </a:r>
                      <a:r>
                        <a:rPr lang="en-US" sz="1100" u="none" strike="noStrike" noProof="0" err="1">
                          <a:effectLst/>
                        </a:rPr>
                        <a:t>wcsftime</a:t>
                      </a:r>
                      <a:r>
                        <a:rPr lang="en-US" sz="1100" u="none" strike="noStrike" noProof="0">
                          <a:effectLst/>
                        </a:rPr>
                        <a:t>( </a:t>
                      </a:r>
                      <a:r>
                        <a:rPr lang="en-US" sz="1100" u="none" strike="noStrike" noProof="0" err="1">
                          <a:effectLst/>
                        </a:rPr>
                        <a:t>wchar_t</a:t>
                      </a:r>
                      <a:r>
                        <a:rPr lang="en-US" sz="1100" u="none" strike="noStrike" noProof="0">
                          <a:effectLst/>
                        </a:rPr>
                        <a:t>* str, </a:t>
                      </a:r>
                      <a:r>
                        <a:rPr lang="en-US" sz="1100" u="none" strike="noStrike" noProof="0" err="1">
                          <a:effectLst/>
                        </a:rPr>
                        <a:t>size_t</a:t>
                      </a:r>
                      <a:r>
                        <a:rPr lang="en-US" sz="1100" u="none" strike="noStrike" noProof="0">
                          <a:effectLst/>
                        </a:rPr>
                        <a:t> count, const </a:t>
                      </a:r>
                      <a:r>
                        <a:rPr lang="en-US" sz="1100" u="none" strike="noStrike" noProof="0" err="1">
                          <a:effectLst/>
                        </a:rPr>
                        <a:t>wchar_t</a:t>
                      </a:r>
                      <a:r>
                        <a:rPr lang="en-US" sz="1100" u="none" strike="noStrike" noProof="0">
                          <a:effectLst/>
                        </a:rPr>
                        <a:t>* format, tm* time );</a:t>
                      </a:r>
                      <a:endParaRPr lang="en-US" sz="1100"/>
                    </a:p>
                  </a:txBody>
                  <a:tcPr anchor="ctr"/>
                </a:tc>
                <a:tc>
                  <a:txBody>
                    <a:bodyPr/>
                    <a:lstStyle/>
                    <a:p>
                      <a:r>
                        <a:rPr lang="en-US" sz="1100">
                          <a:effectLst/>
                        </a:rPr>
                        <a:t>converts a struct tm object to custom wide string textual representation</a:t>
                      </a:r>
                    </a:p>
                  </a:txBody>
                  <a:tcPr anchor="ctr"/>
                </a:tc>
                <a:extLst>
                  <a:ext uri="{0D108BD9-81ED-4DB2-BD59-A6C34878D82A}">
                    <a16:rowId xmlns:a16="http://schemas.microsoft.com/office/drawing/2014/main" val="3801161049"/>
                  </a:ext>
                </a:extLst>
              </a:tr>
              <a:tr h="418917">
                <a:tc>
                  <a:txBody>
                    <a:bodyPr/>
                    <a:lstStyle/>
                    <a:p>
                      <a:r>
                        <a:rPr lang="en-US" sz="1100" err="1">
                          <a:effectLst/>
                        </a:rPr>
                        <a:t>gmtime</a:t>
                      </a:r>
                    </a:p>
                  </a:txBody>
                  <a:tcPr anchor="ctr"/>
                </a:tc>
                <a:tc>
                  <a:txBody>
                    <a:bodyPr/>
                    <a:lstStyle/>
                    <a:p>
                      <a:pPr lvl="0">
                        <a:buNone/>
                      </a:pPr>
                      <a:r>
                        <a:rPr lang="en-US" sz="1100" u="none" strike="noStrike" noProof="0">
                          <a:effectLst/>
                        </a:rPr>
                        <a:t>struct tm *</a:t>
                      </a:r>
                      <a:r>
                        <a:rPr lang="en-US" sz="1100" u="none" strike="noStrike" noProof="0" err="1">
                          <a:effectLst/>
                        </a:rPr>
                        <a:t>gmtime</a:t>
                      </a:r>
                      <a:r>
                        <a:rPr lang="en-US" sz="1100" u="none" strike="noStrike" noProof="0">
                          <a:effectLst/>
                        </a:rPr>
                        <a:t>  ( const </a:t>
                      </a:r>
                      <a:r>
                        <a:rPr lang="en-US" sz="1100" u="none" strike="noStrike" noProof="0" err="1">
                          <a:effectLst/>
                        </a:rPr>
                        <a:t>time_t</a:t>
                      </a:r>
                      <a:r>
                        <a:rPr lang="en-US" sz="1100" u="none" strike="noStrike" noProof="0">
                          <a:effectLst/>
                        </a:rPr>
                        <a:t> *timer );</a:t>
                      </a:r>
                      <a:endParaRPr lang="en-US" sz="1100"/>
                    </a:p>
                  </a:txBody>
                  <a:tcPr anchor="ctr"/>
                </a:tc>
                <a:tc>
                  <a:txBody>
                    <a:bodyPr/>
                    <a:lstStyle/>
                    <a:p>
                      <a:r>
                        <a:rPr lang="en-US" sz="1100">
                          <a:effectLst/>
                        </a:rPr>
                        <a:t>converts a </a:t>
                      </a:r>
                      <a:r>
                        <a:rPr lang="en-US" sz="1100" err="1">
                          <a:effectLst/>
                        </a:rPr>
                        <a:t>time_t</a:t>
                      </a:r>
                      <a:r>
                        <a:rPr lang="en-US" sz="1100">
                          <a:effectLst/>
                        </a:rPr>
                        <a:t> value to calendar time expressed as Coordinated Universal Time</a:t>
                      </a:r>
                      <a:endParaRPr lang="en-US" sz="1100" baseline="30000">
                        <a:effectLst/>
                      </a:endParaRPr>
                    </a:p>
                  </a:txBody>
                  <a:tcPr anchor="ctr"/>
                </a:tc>
                <a:extLst>
                  <a:ext uri="{0D108BD9-81ED-4DB2-BD59-A6C34878D82A}">
                    <a16:rowId xmlns:a16="http://schemas.microsoft.com/office/drawing/2014/main" val="1848657479"/>
                  </a:ext>
                </a:extLst>
              </a:tr>
              <a:tr h="406596">
                <a:tc>
                  <a:txBody>
                    <a:bodyPr/>
                    <a:lstStyle/>
                    <a:p>
                      <a:r>
                        <a:rPr lang="en-US" sz="1100" err="1">
                          <a:effectLst/>
                        </a:rPr>
                        <a:t>localtime</a:t>
                      </a:r>
                    </a:p>
                  </a:txBody>
                  <a:tcPr anchor="ctr"/>
                </a:tc>
                <a:tc>
                  <a:txBody>
                    <a:bodyPr/>
                    <a:lstStyle/>
                    <a:p>
                      <a:pPr lvl="0">
                        <a:buNone/>
                      </a:pPr>
                      <a:r>
                        <a:rPr lang="en-US" sz="1100" u="none" strike="noStrike" noProof="0">
                          <a:effectLst/>
                        </a:rPr>
                        <a:t>struct tm *</a:t>
                      </a:r>
                      <a:r>
                        <a:rPr lang="en-US" sz="1100" u="none" strike="noStrike" noProof="0" err="1">
                          <a:effectLst/>
                        </a:rPr>
                        <a:t>localtime</a:t>
                      </a:r>
                      <a:r>
                        <a:rPr lang="en-US" sz="1100" u="none" strike="noStrike" noProof="0">
                          <a:effectLst/>
                        </a:rPr>
                        <a:t>  ( const </a:t>
                      </a:r>
                      <a:r>
                        <a:rPr lang="en-US" sz="1100" u="none" strike="noStrike" noProof="0" err="1">
                          <a:effectLst/>
                        </a:rPr>
                        <a:t>time_t</a:t>
                      </a:r>
                      <a:r>
                        <a:rPr lang="en-US" sz="1100" u="none" strike="noStrike" noProof="0">
                          <a:effectLst/>
                        </a:rPr>
                        <a:t> *timer );</a:t>
                      </a:r>
                      <a:endParaRPr lang="en-US" sz="1100"/>
                    </a:p>
                  </a:txBody>
                  <a:tcPr anchor="ctr"/>
                </a:tc>
                <a:tc>
                  <a:txBody>
                    <a:bodyPr/>
                    <a:lstStyle/>
                    <a:p>
                      <a:r>
                        <a:rPr lang="en-US" sz="1100">
                          <a:effectLst/>
                        </a:rPr>
                        <a:t>converts a </a:t>
                      </a:r>
                      <a:r>
                        <a:rPr lang="en-US" sz="1100" err="1">
                          <a:effectLst/>
                        </a:rPr>
                        <a:t>time_t</a:t>
                      </a:r>
                      <a:r>
                        <a:rPr lang="en-US" sz="1100">
                          <a:effectLst/>
                        </a:rPr>
                        <a:t> value to calendar time expressed as local time</a:t>
                      </a:r>
                    </a:p>
                  </a:txBody>
                  <a:tcPr anchor="ctr"/>
                </a:tc>
                <a:extLst>
                  <a:ext uri="{0D108BD9-81ED-4DB2-BD59-A6C34878D82A}">
                    <a16:rowId xmlns:a16="http://schemas.microsoft.com/office/drawing/2014/main" val="3468016336"/>
                  </a:ext>
                </a:extLst>
              </a:tr>
              <a:tr h="258742">
                <a:tc>
                  <a:txBody>
                    <a:bodyPr/>
                    <a:lstStyle/>
                    <a:p>
                      <a:r>
                        <a:rPr lang="en-US" sz="1100" err="1">
                          <a:effectLst/>
                        </a:rPr>
                        <a:t>mktime</a:t>
                      </a:r>
                    </a:p>
                  </a:txBody>
                  <a:tcPr anchor="ctr"/>
                </a:tc>
                <a:tc>
                  <a:txBody>
                    <a:bodyPr/>
                    <a:lstStyle/>
                    <a:p>
                      <a:pPr lvl="0" algn="l">
                        <a:lnSpc>
                          <a:spcPct val="100000"/>
                        </a:lnSpc>
                        <a:spcBef>
                          <a:spcPts val="0"/>
                        </a:spcBef>
                        <a:spcAft>
                          <a:spcPts val="0"/>
                        </a:spcAft>
                        <a:buNone/>
                      </a:pPr>
                      <a:r>
                        <a:rPr lang="en-US" sz="1100" u="none" strike="noStrike" noProof="0" err="1">
                          <a:effectLst/>
                        </a:rPr>
                        <a:t>time_t</a:t>
                      </a:r>
                      <a:r>
                        <a:rPr lang="en-US" sz="1100" u="none" strike="noStrike" noProof="0">
                          <a:effectLst/>
                        </a:rPr>
                        <a:t> </a:t>
                      </a:r>
                      <a:r>
                        <a:rPr lang="en-US" sz="1100" u="none" strike="noStrike" noProof="0" err="1">
                          <a:effectLst/>
                        </a:rPr>
                        <a:t>mktime</a:t>
                      </a:r>
                      <a:r>
                        <a:rPr lang="en-US" sz="1100" u="none" strike="noStrike" noProof="0">
                          <a:effectLst/>
                        </a:rPr>
                        <a:t>( struct tm *</a:t>
                      </a:r>
                      <a:r>
                        <a:rPr lang="en-US" sz="1100" u="none" strike="noStrike" noProof="0" err="1">
                          <a:effectLst/>
                        </a:rPr>
                        <a:t>arg</a:t>
                      </a:r>
                      <a:r>
                        <a:rPr lang="en-US" sz="1100" u="none" strike="noStrike" noProof="0">
                          <a:effectLst/>
                        </a:rPr>
                        <a:t> );</a:t>
                      </a:r>
                      <a:endParaRPr lang="en-US" sz="1100"/>
                    </a:p>
                  </a:txBody>
                  <a:tcPr anchor="ctr"/>
                </a:tc>
                <a:tc>
                  <a:txBody>
                    <a:bodyPr/>
                    <a:lstStyle/>
                    <a:p>
                      <a:r>
                        <a:rPr lang="en-US" sz="1100">
                          <a:effectLst/>
                        </a:rPr>
                        <a:t>converts calendar time to a </a:t>
                      </a:r>
                      <a:r>
                        <a:rPr lang="en-US" sz="1100" err="1">
                          <a:effectLst/>
                        </a:rPr>
                        <a:t>time_t</a:t>
                      </a:r>
                      <a:r>
                        <a:rPr lang="en-US" sz="1100">
                          <a:effectLst/>
                        </a:rPr>
                        <a:t> value.</a:t>
                      </a:r>
                    </a:p>
                  </a:txBody>
                  <a:tcPr anchor="ctr"/>
                </a:tc>
                <a:extLst>
                  <a:ext uri="{0D108BD9-81ED-4DB2-BD59-A6C34878D82A}">
                    <a16:rowId xmlns:a16="http://schemas.microsoft.com/office/drawing/2014/main" val="1159918428"/>
                  </a:ext>
                </a:extLst>
              </a:tr>
            </a:tbl>
          </a:graphicData>
        </a:graphic>
      </p:graphicFrame>
    </p:spTree>
    <p:extLst>
      <p:ext uri="{BB962C8B-B14F-4D97-AF65-F5344CB8AC3E}">
        <p14:creationId xmlns:p14="http://schemas.microsoft.com/office/powerpoint/2010/main" val="2945581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4344A-C580-BA06-4E37-7322746DD363}"/>
              </a:ext>
            </a:extLst>
          </p:cNvPr>
          <p:cNvSpPr>
            <a:spLocks noGrp="1"/>
          </p:cNvSpPr>
          <p:nvPr>
            <p:ph type="title"/>
          </p:nvPr>
        </p:nvSpPr>
        <p:spPr/>
        <p:txBody>
          <a:bodyPr/>
          <a:lstStyle/>
          <a:p>
            <a:r>
              <a:rPr lang="en-US" b="1" u="none"/>
              <a:t>Date and Time functions </a:t>
            </a:r>
            <a:r>
              <a:rPr lang="en-US" sz="2400" b="1" u="none"/>
              <a:t>contd..</a:t>
            </a:r>
          </a:p>
        </p:txBody>
      </p:sp>
      <p:sp>
        <p:nvSpPr>
          <p:cNvPr id="3" name="Text Placeholder 2">
            <a:extLst>
              <a:ext uri="{FF2B5EF4-FFF2-40B4-BE49-F238E27FC236}">
                <a16:creationId xmlns:a16="http://schemas.microsoft.com/office/drawing/2014/main" id="{2A614E25-66A9-04CA-9D64-4268DF7DE170}"/>
              </a:ext>
            </a:extLst>
          </p:cNvPr>
          <p:cNvSpPr>
            <a:spLocks noGrp="1"/>
          </p:cNvSpPr>
          <p:nvPr>
            <p:ph type="body" idx="1"/>
          </p:nvPr>
        </p:nvSpPr>
        <p:spPr/>
        <p:txBody>
          <a:bodyPr/>
          <a:lstStyle/>
          <a:p>
            <a:r>
              <a:rPr lang="en-US"/>
              <a:t>Example program : Demo for Date time Functions:</a:t>
            </a:r>
            <a:br>
              <a:rPr lang="en-US" b="1"/>
            </a:br>
            <a:r>
              <a:rPr lang="en-US" b="1" err="1"/>
              <a:t>test_time_func.c</a:t>
            </a:r>
            <a:r>
              <a:rPr lang="en-US" b="1"/>
              <a:t> </a:t>
            </a:r>
            <a:endParaRPr lang="en-US"/>
          </a:p>
          <a:p>
            <a:r>
              <a:rPr lang="en-US"/>
              <a:t>After reading and execution of code you be able to understand how to use these Date time Functions.</a:t>
            </a:r>
          </a:p>
          <a:p>
            <a:r>
              <a:rPr lang="en-US"/>
              <a:t>To read more about time.h, visit </a:t>
            </a:r>
            <a:r>
              <a:rPr lang="en-US">
                <a:hlinkClick r:id="rId2"/>
              </a:rPr>
              <a:t>time — Linux manual page</a:t>
            </a:r>
          </a:p>
          <a:p>
            <a:br>
              <a:rPr lang="en-US"/>
            </a:br>
            <a:endParaRPr lang="en-US"/>
          </a:p>
          <a:p>
            <a:endParaRPr lang="en-US"/>
          </a:p>
        </p:txBody>
      </p:sp>
    </p:spTree>
    <p:extLst>
      <p:ext uri="{BB962C8B-B14F-4D97-AF65-F5344CB8AC3E}">
        <p14:creationId xmlns:p14="http://schemas.microsoft.com/office/powerpoint/2010/main" val="306559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C6481-E3BF-0253-84BD-5734563A655E}"/>
              </a:ext>
            </a:extLst>
          </p:cNvPr>
          <p:cNvSpPr>
            <a:spLocks noGrp="1"/>
          </p:cNvSpPr>
          <p:nvPr>
            <p:ph type="title"/>
          </p:nvPr>
        </p:nvSpPr>
        <p:spPr>
          <a:xfrm>
            <a:off x="241505" y="98707"/>
            <a:ext cx="7886700" cy="478007"/>
          </a:xfrm>
        </p:spPr>
        <p:txBody>
          <a:bodyPr/>
          <a:lstStyle/>
          <a:p>
            <a:r>
              <a:rPr lang="en-US" b="1" u="none"/>
              <a:t>System Calls </a:t>
            </a:r>
          </a:p>
        </p:txBody>
      </p:sp>
      <p:sp>
        <p:nvSpPr>
          <p:cNvPr id="3" name="Text Placeholder 2">
            <a:extLst>
              <a:ext uri="{FF2B5EF4-FFF2-40B4-BE49-F238E27FC236}">
                <a16:creationId xmlns:a16="http://schemas.microsoft.com/office/drawing/2014/main" id="{B89F7764-6412-F092-6B04-61F61F3B22E3}"/>
              </a:ext>
            </a:extLst>
          </p:cNvPr>
          <p:cNvSpPr>
            <a:spLocks noGrp="1"/>
          </p:cNvSpPr>
          <p:nvPr>
            <p:ph type="body" idx="1"/>
          </p:nvPr>
        </p:nvSpPr>
        <p:spPr>
          <a:xfrm>
            <a:off x="213851" y="521187"/>
            <a:ext cx="7886700" cy="3263400"/>
          </a:xfrm>
        </p:spPr>
        <p:txBody>
          <a:bodyPr/>
          <a:lstStyle/>
          <a:p>
            <a:r>
              <a:rPr lang="en-US" sz="1200"/>
              <a:t>A system call is a method for a computer program to request a service from the kernel of the operating system on which it is running. </a:t>
            </a:r>
          </a:p>
          <a:p>
            <a:r>
              <a:rPr lang="en-US" sz="1200"/>
              <a:t>The service is generally something that only the kernel has the privilege to do, such as doing I/O.</a:t>
            </a:r>
          </a:p>
          <a:p>
            <a:r>
              <a:rPr lang="en-US" sz="1200"/>
              <a:t>Programmers don’t normally need to be concerned with system calls because there are functions in the GNU C Library to do virtually everything that system calls do.</a:t>
            </a:r>
          </a:p>
          <a:p>
            <a:r>
              <a:rPr lang="en-US" sz="1200"/>
              <a:t>The Applications run in an area of memory known as user space. A system call connects to the operating system's kernel, which executes in kernel space.</a:t>
            </a:r>
          </a:p>
          <a:p>
            <a:r>
              <a:rPr lang="en-US" sz="1200"/>
              <a:t>For example : If the program wants to do </a:t>
            </a:r>
            <a:r>
              <a:rPr lang="en-US" sz="1200" b="1"/>
              <a:t>device-specific input/output operations </a:t>
            </a:r>
            <a:r>
              <a:rPr lang="en-US" sz="1200"/>
              <a:t>then you can just use </a:t>
            </a:r>
            <a:r>
              <a:rPr lang="en-US" sz="1200" b="1" err="1"/>
              <a:t>ioctl</a:t>
            </a:r>
            <a:r>
              <a:rPr lang="en-US" sz="1200" b="1"/>
              <a:t>().</a:t>
            </a:r>
          </a:p>
          <a:p>
            <a:r>
              <a:rPr lang="en-US" sz="1200" b="1"/>
              <a:t>Why do we need System Calls?</a:t>
            </a:r>
          </a:p>
          <a:p>
            <a:pPr lvl="1" algn="just"/>
            <a:r>
              <a:rPr lang="en-US" sz="1200"/>
              <a:t>It is must require when a file system wants to create or delete a file.</a:t>
            </a:r>
            <a:endParaRPr lang="en-US" sz="1200" b="1"/>
          </a:p>
          <a:p>
            <a:pPr lvl="1" algn="just"/>
            <a:r>
              <a:rPr lang="en-US" sz="1200"/>
              <a:t>Network connections require the system calls to sending and receiving data packets.</a:t>
            </a:r>
            <a:endParaRPr lang="en-US"/>
          </a:p>
          <a:p>
            <a:pPr lvl="1" algn="just"/>
            <a:r>
              <a:rPr lang="en-US" sz="1200"/>
              <a:t>If you want to read or write a file, you need to system calls.</a:t>
            </a:r>
            <a:endParaRPr lang="en-US"/>
          </a:p>
          <a:p>
            <a:pPr lvl="1" algn="just"/>
            <a:r>
              <a:rPr lang="en-US" sz="1200"/>
              <a:t>If you want to access hardware devices, including a printer, scanner, you need a system call.</a:t>
            </a:r>
            <a:endParaRPr lang="en-US"/>
          </a:p>
          <a:p>
            <a:pPr lvl="1" algn="just"/>
            <a:r>
              <a:rPr lang="en-US" sz="1200"/>
              <a:t>System calls are used to create and manage new processes.</a:t>
            </a:r>
            <a:endParaRPr lang="en-US"/>
          </a:p>
          <a:p>
            <a:pPr algn="just"/>
            <a:r>
              <a:rPr lang="en-US" sz="1200"/>
              <a:t>For more information visit: </a:t>
            </a:r>
            <a:r>
              <a:rPr lang="en-US" sz="1200">
                <a:hlinkClick r:id="rId2"/>
              </a:rPr>
              <a:t>syscalls() - Linux manual page.</a:t>
            </a:r>
            <a:endParaRPr lang="en-US" sz="1200"/>
          </a:p>
          <a:p>
            <a:r>
              <a:rPr lang="en-US" sz="1200" b="1"/>
              <a:t>Types of System Calls:</a:t>
            </a:r>
            <a:endParaRPr lang="en-US" sz="1200"/>
          </a:p>
          <a:p>
            <a:pPr marL="139700" indent="0">
              <a:buNone/>
            </a:pPr>
            <a:endParaRPr lang="en-US" sz="1200" b="1"/>
          </a:p>
          <a:p>
            <a:endParaRPr lang="en-US" sz="1200" b="1"/>
          </a:p>
          <a:p>
            <a:endParaRPr lang="en-US" sz="1200"/>
          </a:p>
        </p:txBody>
      </p:sp>
      <p:graphicFrame>
        <p:nvGraphicFramePr>
          <p:cNvPr id="5" name="Diagram 15">
            <a:extLst>
              <a:ext uri="{FF2B5EF4-FFF2-40B4-BE49-F238E27FC236}">
                <a16:creationId xmlns:a16="http://schemas.microsoft.com/office/drawing/2014/main" id="{5E3B3AFB-D6DF-E5E2-E9C0-712127C678C4}"/>
              </a:ext>
            </a:extLst>
          </p:cNvPr>
          <p:cNvGraphicFramePr/>
          <p:nvPr>
            <p:extLst>
              <p:ext uri="{D42A27DB-BD31-4B8C-83A1-F6EECF244321}">
                <p14:modId xmlns:p14="http://schemas.microsoft.com/office/powerpoint/2010/main" val="590468237"/>
              </p:ext>
            </p:extLst>
          </p:nvPr>
        </p:nvGraphicFramePr>
        <p:xfrm>
          <a:off x="2451918" y="4061334"/>
          <a:ext cx="5401597" cy="9107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5477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22A17-4F83-3DCF-C5D7-DCDF237215C7}"/>
              </a:ext>
            </a:extLst>
          </p:cNvPr>
          <p:cNvSpPr>
            <a:spLocks noGrp="1"/>
          </p:cNvSpPr>
          <p:nvPr>
            <p:ph type="title"/>
          </p:nvPr>
        </p:nvSpPr>
        <p:spPr>
          <a:xfrm>
            <a:off x="306029" y="430546"/>
            <a:ext cx="7886700" cy="238346"/>
          </a:xfrm>
        </p:spPr>
        <p:txBody>
          <a:bodyPr/>
          <a:lstStyle/>
          <a:p>
            <a:r>
              <a:rPr lang="en-US" b="1" u="none"/>
              <a:t>System Calls contd..</a:t>
            </a:r>
            <a:endParaRPr lang="en-US" u="none"/>
          </a:p>
          <a:p>
            <a:pPr algn="just"/>
            <a:endParaRPr lang="en-US" b="1" u="none"/>
          </a:p>
        </p:txBody>
      </p:sp>
      <p:sp>
        <p:nvSpPr>
          <p:cNvPr id="1572" name="TextBox 1571">
            <a:extLst>
              <a:ext uri="{FF2B5EF4-FFF2-40B4-BE49-F238E27FC236}">
                <a16:creationId xmlns:a16="http://schemas.microsoft.com/office/drawing/2014/main" id="{498BCF3A-DA29-7896-1380-30BA8AB2AFB9}"/>
              </a:ext>
            </a:extLst>
          </p:cNvPr>
          <p:cNvSpPr txBox="1"/>
          <p:nvPr/>
        </p:nvSpPr>
        <p:spPr>
          <a:xfrm>
            <a:off x="302675" y="580216"/>
            <a:ext cx="4534961"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hlinkClick r:id="rId2"/>
              </a:rPr>
              <a:t>open()</a:t>
            </a:r>
            <a:r>
              <a:rPr lang="en-US" sz="1200" b="1"/>
              <a:t>:</a:t>
            </a:r>
            <a:endParaRPr lang="en-US" sz="1200"/>
          </a:p>
          <a:p>
            <a:pPr marL="171450" indent="-171450">
              <a:buChar char="•"/>
            </a:pPr>
            <a:r>
              <a:rPr lang="en-US" sz="1200"/>
              <a:t>The </a:t>
            </a:r>
            <a:r>
              <a:rPr lang="en-US" sz="1200" b="1"/>
              <a:t>open()</a:t>
            </a:r>
            <a:r>
              <a:rPr lang="en-US" sz="1200"/>
              <a:t> system call allows you to access a file on a file system.</a:t>
            </a:r>
          </a:p>
          <a:p>
            <a:pPr marL="171450" indent="-171450">
              <a:buChar char="•"/>
            </a:pPr>
            <a:r>
              <a:rPr lang="en-US" sz="1200"/>
              <a:t>It allocates resources to the file and provides a handle that the process may refer to.</a:t>
            </a:r>
          </a:p>
          <a:p>
            <a:pPr marL="171450" indent="-171450">
              <a:buChar char="•"/>
            </a:pPr>
            <a:r>
              <a:rPr lang="en-US" sz="1200"/>
              <a:t>The return value of </a:t>
            </a:r>
            <a:r>
              <a:rPr lang="en-US" sz="1200" b="1"/>
              <a:t>open</a:t>
            </a:r>
            <a:r>
              <a:rPr lang="en-US" sz="1200"/>
              <a:t>() is a file descriptor, a small, nonnegative integer that is an index to an entry in the process's table of open file descriptors.</a:t>
            </a:r>
          </a:p>
          <a:p>
            <a:pPr marL="171450" indent="-171450">
              <a:buChar char="•"/>
            </a:pPr>
            <a:r>
              <a:rPr lang="en-US" sz="1200"/>
              <a:t>The file descriptor is used in subsequent system calls: </a:t>
            </a:r>
            <a:r>
              <a:rPr lang="en-US" sz="1200" b="1"/>
              <a:t>read</a:t>
            </a:r>
            <a:r>
              <a:rPr lang="en-US" sz="1200"/>
              <a:t>, </a:t>
            </a:r>
            <a:r>
              <a:rPr lang="en-US" sz="1200" b="1"/>
              <a:t>write</a:t>
            </a:r>
            <a:r>
              <a:rPr lang="en-US" sz="1200"/>
              <a:t>, </a:t>
            </a:r>
            <a:r>
              <a:rPr lang="en-US" sz="1200" b="1"/>
              <a:t>close</a:t>
            </a:r>
          </a:p>
          <a:p>
            <a:r>
              <a:rPr lang="en-US" sz="1200" b="1"/>
              <a:t>Syntax</a:t>
            </a:r>
            <a:r>
              <a:rPr lang="en-US" sz="1200"/>
              <a:t>:</a:t>
            </a:r>
          </a:p>
          <a:p>
            <a:r>
              <a:rPr lang="en-US" sz="1200"/>
              <a:t>   fd = open (file_name, mode, permission);</a:t>
            </a:r>
            <a:endParaRPr lang="en-US"/>
          </a:p>
          <a:p>
            <a:pPr lvl="6"/>
            <a:r>
              <a:rPr lang="en-US" sz="1200"/>
              <a:t>Parameters: </a:t>
            </a:r>
            <a:endParaRPr lang="en-US"/>
          </a:p>
          <a:p>
            <a:pPr lvl="6"/>
            <a:r>
              <a:rPr lang="en-US" sz="1200" b="1"/>
              <a:t>    </a:t>
            </a:r>
            <a:r>
              <a:rPr lang="en-US" sz="1200" b="1" err="1"/>
              <a:t>file_name</a:t>
            </a:r>
            <a:r>
              <a:rPr lang="en-US" sz="1200"/>
              <a:t>: Absolute path to file</a:t>
            </a:r>
          </a:p>
          <a:p>
            <a:pPr lvl="6"/>
            <a:r>
              <a:rPr lang="en-US" sz="1200" b="1"/>
              <a:t>    mode:</a:t>
            </a:r>
            <a:r>
              <a:rPr lang="en-US" sz="1200"/>
              <a:t> </a:t>
            </a:r>
            <a:endParaRPr lang="en-US"/>
          </a:p>
          <a:p>
            <a:pPr lvl="1"/>
            <a:r>
              <a:rPr lang="en-US" sz="1200" b="1"/>
              <a:t>        O_RDONLY</a:t>
            </a:r>
            <a:r>
              <a:rPr lang="en-US" sz="1200"/>
              <a:t>: read only, </a:t>
            </a:r>
            <a:endParaRPr lang="en-US"/>
          </a:p>
          <a:p>
            <a:pPr lvl="1"/>
            <a:r>
              <a:rPr lang="en-US" sz="1200" b="1"/>
              <a:t>        O_WRONLY</a:t>
            </a:r>
            <a:r>
              <a:rPr lang="en-US" sz="1200"/>
              <a:t>: write only, </a:t>
            </a:r>
            <a:endParaRPr lang="en-US"/>
          </a:p>
          <a:p>
            <a:pPr lvl="1"/>
            <a:r>
              <a:rPr lang="en-US" sz="1200" b="1"/>
              <a:t>        O_RDWR</a:t>
            </a:r>
            <a:r>
              <a:rPr lang="en-US" sz="1200"/>
              <a:t>: read and write, </a:t>
            </a:r>
            <a:endParaRPr lang="en-US"/>
          </a:p>
          <a:p>
            <a:pPr lvl="1"/>
            <a:r>
              <a:rPr lang="en-US" sz="1200" b="1"/>
              <a:t>        O_CREAT</a:t>
            </a:r>
            <a:r>
              <a:rPr lang="en-US" sz="1200"/>
              <a:t>: create file if it doesn’t exist, </a:t>
            </a:r>
            <a:endParaRPr lang="en-US"/>
          </a:p>
          <a:p>
            <a:pPr lvl="1"/>
            <a:r>
              <a:rPr lang="en-US" sz="1200" b="1"/>
              <a:t>        O_EXCL</a:t>
            </a:r>
            <a:r>
              <a:rPr lang="en-US" sz="1200"/>
              <a:t>: prevent creation if it already exists</a:t>
            </a:r>
            <a:endParaRPr lang="en-US"/>
          </a:p>
          <a:p>
            <a:pPr lvl="1"/>
            <a:r>
              <a:rPr lang="en-US" sz="1200"/>
              <a:t>    </a:t>
            </a:r>
            <a:r>
              <a:rPr lang="en-US" sz="1200" b="1"/>
              <a:t>permission: </a:t>
            </a:r>
            <a:r>
              <a:rPr lang="en-US" sz="1200"/>
              <a:t>Notation of traditional Unix permissions</a:t>
            </a:r>
            <a:r>
              <a:rPr lang="en-US" sz="1200" b="1"/>
              <a:t>
Example</a:t>
            </a:r>
            <a:r>
              <a:rPr lang="en-US" sz="1200"/>
              <a:t>:
    </a:t>
            </a:r>
            <a:r>
              <a:rPr lang="en-US" sz="1200" err="1"/>
              <a:t>fd</a:t>
            </a:r>
            <a:r>
              <a:rPr lang="en-US" sz="1200"/>
              <a:t> = open ("file", O_CREAT | O_RDWR, 0777);</a:t>
            </a:r>
            <a:endParaRPr lang="en-US"/>
          </a:p>
          <a:p>
            <a:endParaRPr lang="en-US" sz="1200" b="1"/>
          </a:p>
        </p:txBody>
      </p:sp>
      <p:graphicFrame>
        <p:nvGraphicFramePr>
          <p:cNvPr id="1543" name="Table 1542">
            <a:extLst>
              <a:ext uri="{FF2B5EF4-FFF2-40B4-BE49-F238E27FC236}">
                <a16:creationId xmlns:a16="http://schemas.microsoft.com/office/drawing/2014/main" id="{34B7E135-5A09-9615-6E81-C73E0CC91DFD}"/>
              </a:ext>
            </a:extLst>
          </p:cNvPr>
          <p:cNvGraphicFramePr>
            <a:graphicFrameLocks noGrp="1"/>
          </p:cNvGraphicFramePr>
          <p:nvPr>
            <p:extLst>
              <p:ext uri="{D42A27DB-BD31-4B8C-83A1-F6EECF244321}">
                <p14:modId xmlns:p14="http://schemas.microsoft.com/office/powerpoint/2010/main" val="2547358919"/>
              </p:ext>
            </p:extLst>
          </p:nvPr>
        </p:nvGraphicFramePr>
        <p:xfrm>
          <a:off x="5014451" y="1032385"/>
          <a:ext cx="3954576" cy="3239009"/>
        </p:xfrm>
        <a:graphic>
          <a:graphicData uri="http://schemas.openxmlformats.org/drawingml/2006/table">
            <a:tbl>
              <a:tblPr firstRow="1" bandRow="1">
                <a:tableStyleId>{073A0DAA-6AF3-43AB-8588-CEC1D06C72B9}</a:tableStyleId>
              </a:tblPr>
              <a:tblGrid>
                <a:gridCol w="829552">
                  <a:extLst>
                    <a:ext uri="{9D8B030D-6E8A-4147-A177-3AD203B41FA5}">
                      <a16:colId xmlns:a16="http://schemas.microsoft.com/office/drawing/2014/main" val="31043464"/>
                    </a:ext>
                  </a:extLst>
                </a:gridCol>
                <a:gridCol w="738640">
                  <a:extLst>
                    <a:ext uri="{9D8B030D-6E8A-4147-A177-3AD203B41FA5}">
                      <a16:colId xmlns:a16="http://schemas.microsoft.com/office/drawing/2014/main" val="869333919"/>
                    </a:ext>
                  </a:extLst>
                </a:gridCol>
                <a:gridCol w="2386384">
                  <a:extLst>
                    <a:ext uri="{9D8B030D-6E8A-4147-A177-3AD203B41FA5}">
                      <a16:colId xmlns:a16="http://schemas.microsoft.com/office/drawing/2014/main" val="3552627024"/>
                    </a:ext>
                  </a:extLst>
                </a:gridCol>
              </a:tblGrid>
              <a:tr h="276532">
                <a:tc gridSpan="3">
                  <a:txBody>
                    <a:bodyPr/>
                    <a:lstStyle/>
                    <a:p>
                      <a:pPr lvl="0" algn="ctr">
                        <a:lnSpc>
                          <a:spcPct val="100000"/>
                        </a:lnSpc>
                        <a:spcBef>
                          <a:spcPts val="0"/>
                        </a:spcBef>
                        <a:spcAft>
                          <a:spcPts val="0"/>
                        </a:spcAft>
                        <a:buNone/>
                      </a:pPr>
                      <a:r>
                        <a:rPr lang="en-US" sz="800" b="1" i="0" u="none" strike="noStrike" noProof="0">
                          <a:effectLst/>
                          <a:latin typeface="Arial"/>
                        </a:rPr>
                        <a:t>Notation of traditional Unix permissions</a:t>
                      </a:r>
                      <a:endParaRPr lang="en-US" sz="800" b="0" i="0" u="none" strike="noStrike" noProof="0">
                        <a:effectLst/>
                        <a:latin typeface="Arial"/>
                      </a:endParaRPr>
                    </a:p>
                  </a:txBody>
                  <a:tcPr anchor="ctr"/>
                </a:tc>
                <a:tc hMerge="1">
                  <a:txBody>
                    <a:bodyPr/>
                    <a:lstStyle/>
                    <a:p>
                      <a:endParaRPr lang="en-US"/>
                    </a:p>
                  </a:txBody>
                  <a:tcPr anchor="ctr"/>
                </a:tc>
                <a:tc hMerge="1">
                  <a:txBody>
                    <a:bodyPr/>
                    <a:lstStyle/>
                    <a:p>
                      <a:endParaRPr lang="en-US"/>
                    </a:p>
                  </a:txBody>
                  <a:tcPr anchor="ctr"/>
                </a:tc>
                <a:extLst>
                  <a:ext uri="{0D108BD9-81ED-4DB2-BD59-A6C34878D82A}">
                    <a16:rowId xmlns:a16="http://schemas.microsoft.com/office/drawing/2014/main" val="2863976942"/>
                  </a:ext>
                </a:extLst>
              </a:tr>
              <a:tr h="276532">
                <a:tc>
                  <a:txBody>
                    <a:bodyPr/>
                    <a:lstStyle/>
                    <a:p>
                      <a:pPr algn="ctr"/>
                      <a:r>
                        <a:rPr lang="en-US" sz="800">
                          <a:effectLst/>
                        </a:rPr>
                        <a:t>Symbolic</a:t>
                      </a:r>
                      <a:br>
                        <a:rPr lang="en-US" sz="800">
                          <a:effectLst/>
                        </a:rPr>
                      </a:br>
                      <a:r>
                        <a:rPr lang="en-US" sz="800">
                          <a:effectLst/>
                        </a:rPr>
                        <a:t>notation</a:t>
                      </a:r>
                    </a:p>
                  </a:txBody>
                  <a:tcPr anchor="ctr"/>
                </a:tc>
                <a:tc>
                  <a:txBody>
                    <a:bodyPr/>
                    <a:lstStyle/>
                    <a:p>
                      <a:pPr algn="ctr"/>
                      <a:r>
                        <a:rPr lang="en-US" sz="800">
                          <a:effectLst/>
                        </a:rPr>
                        <a:t>Numeric</a:t>
                      </a:r>
                      <a:br>
                        <a:rPr lang="en-US" sz="800">
                          <a:effectLst/>
                        </a:rPr>
                      </a:br>
                      <a:r>
                        <a:rPr lang="en-US" sz="800">
                          <a:effectLst/>
                        </a:rPr>
                        <a:t>notation</a:t>
                      </a:r>
                    </a:p>
                  </a:txBody>
                  <a:tcPr anchor="ctr"/>
                </a:tc>
                <a:tc>
                  <a:txBody>
                    <a:bodyPr/>
                    <a:lstStyle/>
                    <a:p>
                      <a:pPr algn="ctr"/>
                      <a:r>
                        <a:rPr lang="en-US" sz="800">
                          <a:effectLst/>
                        </a:rPr>
                        <a:t>English</a:t>
                      </a:r>
                    </a:p>
                  </a:txBody>
                  <a:tcPr anchor="ctr"/>
                </a:tc>
                <a:extLst>
                  <a:ext uri="{0D108BD9-81ED-4DB2-BD59-A6C34878D82A}">
                    <a16:rowId xmlns:a16="http://schemas.microsoft.com/office/drawing/2014/main" val="1695867148"/>
                  </a:ext>
                </a:extLst>
              </a:tr>
              <a:tr h="166504">
                <a:tc>
                  <a:txBody>
                    <a:bodyPr/>
                    <a:lstStyle/>
                    <a:p>
                      <a:r>
                        <a:rPr lang="en-US" sz="800">
                          <a:effectLst/>
                        </a:rPr>
                        <a:t>----------</a:t>
                      </a:r>
                    </a:p>
                  </a:txBody>
                  <a:tcPr anchor="ctr"/>
                </a:tc>
                <a:tc>
                  <a:txBody>
                    <a:bodyPr/>
                    <a:lstStyle/>
                    <a:p>
                      <a:r>
                        <a:rPr lang="en-US" sz="800">
                          <a:effectLst/>
                        </a:rPr>
                        <a:t>0000</a:t>
                      </a:r>
                    </a:p>
                  </a:txBody>
                  <a:tcPr anchor="ctr"/>
                </a:tc>
                <a:tc>
                  <a:txBody>
                    <a:bodyPr/>
                    <a:lstStyle/>
                    <a:p>
                      <a:pPr algn="l"/>
                      <a:r>
                        <a:rPr lang="en-US" sz="800">
                          <a:effectLst/>
                        </a:rPr>
                        <a:t>no permissions</a:t>
                      </a:r>
                    </a:p>
                  </a:txBody>
                  <a:tcPr anchor="ctr"/>
                </a:tc>
                <a:extLst>
                  <a:ext uri="{0D108BD9-81ED-4DB2-BD59-A6C34878D82A}">
                    <a16:rowId xmlns:a16="http://schemas.microsoft.com/office/drawing/2014/main" val="2421604055"/>
                  </a:ext>
                </a:extLst>
              </a:tr>
              <a:tr h="166504">
                <a:tc>
                  <a:txBody>
                    <a:bodyPr/>
                    <a:lstStyle/>
                    <a:p>
                      <a:r>
                        <a:rPr lang="en-US" sz="800">
                          <a:effectLst/>
                        </a:rPr>
                        <a:t>-</a:t>
                      </a:r>
                      <a:r>
                        <a:rPr lang="en-US" sz="800" err="1">
                          <a:effectLst/>
                        </a:rPr>
                        <a:t>rwx</a:t>
                      </a:r>
                      <a:r>
                        <a:rPr lang="en-US" sz="800">
                          <a:effectLst/>
                        </a:rPr>
                        <a:t>------</a:t>
                      </a:r>
                    </a:p>
                  </a:txBody>
                  <a:tcPr anchor="ctr"/>
                </a:tc>
                <a:tc>
                  <a:txBody>
                    <a:bodyPr/>
                    <a:lstStyle/>
                    <a:p>
                      <a:r>
                        <a:rPr lang="en-US" sz="800">
                          <a:effectLst/>
                        </a:rPr>
                        <a:t>0700</a:t>
                      </a:r>
                    </a:p>
                  </a:txBody>
                  <a:tcPr anchor="ctr"/>
                </a:tc>
                <a:tc>
                  <a:txBody>
                    <a:bodyPr/>
                    <a:lstStyle/>
                    <a:p>
                      <a:pPr algn="l"/>
                      <a:r>
                        <a:rPr lang="en-US" sz="800">
                          <a:effectLst/>
                        </a:rPr>
                        <a:t>read, write, &amp; execute only for owner</a:t>
                      </a:r>
                    </a:p>
                  </a:txBody>
                  <a:tcPr anchor="ctr"/>
                </a:tc>
                <a:extLst>
                  <a:ext uri="{0D108BD9-81ED-4DB2-BD59-A6C34878D82A}">
                    <a16:rowId xmlns:a16="http://schemas.microsoft.com/office/drawing/2014/main" val="4131469049"/>
                  </a:ext>
                </a:extLst>
              </a:tr>
              <a:tr h="249757">
                <a:tc>
                  <a:txBody>
                    <a:bodyPr/>
                    <a:lstStyle/>
                    <a:p>
                      <a:r>
                        <a:rPr lang="en-US" sz="800">
                          <a:effectLst/>
                        </a:rPr>
                        <a:t>-</a:t>
                      </a:r>
                      <a:r>
                        <a:rPr lang="en-US" sz="800" err="1">
                          <a:effectLst/>
                        </a:rPr>
                        <a:t>rwxrwx</a:t>
                      </a:r>
                      <a:r>
                        <a:rPr lang="en-US" sz="800">
                          <a:effectLst/>
                        </a:rPr>
                        <a:t>---</a:t>
                      </a:r>
                    </a:p>
                  </a:txBody>
                  <a:tcPr anchor="ctr"/>
                </a:tc>
                <a:tc>
                  <a:txBody>
                    <a:bodyPr/>
                    <a:lstStyle/>
                    <a:p>
                      <a:r>
                        <a:rPr lang="en-US" sz="800">
                          <a:effectLst/>
                        </a:rPr>
                        <a:t>0770</a:t>
                      </a:r>
                    </a:p>
                  </a:txBody>
                  <a:tcPr anchor="ctr"/>
                </a:tc>
                <a:tc>
                  <a:txBody>
                    <a:bodyPr/>
                    <a:lstStyle/>
                    <a:p>
                      <a:pPr algn="l"/>
                      <a:r>
                        <a:rPr lang="en-US" sz="800">
                          <a:effectLst/>
                        </a:rPr>
                        <a:t>read, write, &amp; execute for owner and group</a:t>
                      </a:r>
                    </a:p>
                  </a:txBody>
                  <a:tcPr anchor="ctr"/>
                </a:tc>
                <a:extLst>
                  <a:ext uri="{0D108BD9-81ED-4DB2-BD59-A6C34878D82A}">
                    <a16:rowId xmlns:a16="http://schemas.microsoft.com/office/drawing/2014/main" val="1075839401"/>
                  </a:ext>
                </a:extLst>
              </a:tr>
              <a:tr h="249757">
                <a:tc>
                  <a:txBody>
                    <a:bodyPr/>
                    <a:lstStyle/>
                    <a:p>
                      <a:r>
                        <a:rPr lang="en-US" sz="800">
                          <a:effectLst/>
                        </a:rPr>
                        <a:t>-</a:t>
                      </a:r>
                      <a:r>
                        <a:rPr lang="en-US" sz="800" err="1">
                          <a:effectLst/>
                        </a:rPr>
                        <a:t>rwxrwxrwx</a:t>
                      </a:r>
                    </a:p>
                  </a:txBody>
                  <a:tcPr anchor="ctr"/>
                </a:tc>
                <a:tc>
                  <a:txBody>
                    <a:bodyPr/>
                    <a:lstStyle/>
                    <a:p>
                      <a:r>
                        <a:rPr lang="en-US" sz="800">
                          <a:effectLst/>
                        </a:rPr>
                        <a:t>0777</a:t>
                      </a:r>
                    </a:p>
                  </a:txBody>
                  <a:tcPr anchor="ctr"/>
                </a:tc>
                <a:tc>
                  <a:txBody>
                    <a:bodyPr/>
                    <a:lstStyle/>
                    <a:p>
                      <a:pPr algn="l"/>
                      <a:r>
                        <a:rPr lang="en-US" sz="800">
                          <a:effectLst/>
                        </a:rPr>
                        <a:t>read, write, &amp; execute for owner, group and others</a:t>
                      </a:r>
                    </a:p>
                  </a:txBody>
                  <a:tcPr anchor="ctr"/>
                </a:tc>
                <a:extLst>
                  <a:ext uri="{0D108BD9-81ED-4DB2-BD59-A6C34878D82A}">
                    <a16:rowId xmlns:a16="http://schemas.microsoft.com/office/drawing/2014/main" val="2953126926"/>
                  </a:ext>
                </a:extLst>
              </a:tr>
              <a:tr h="166504">
                <a:tc>
                  <a:txBody>
                    <a:bodyPr/>
                    <a:lstStyle/>
                    <a:p>
                      <a:r>
                        <a:rPr lang="en-US" sz="800">
                          <a:effectLst/>
                        </a:rPr>
                        <a:t>---x--x--x</a:t>
                      </a:r>
                    </a:p>
                  </a:txBody>
                  <a:tcPr anchor="ctr"/>
                </a:tc>
                <a:tc>
                  <a:txBody>
                    <a:bodyPr/>
                    <a:lstStyle/>
                    <a:p>
                      <a:r>
                        <a:rPr lang="en-US" sz="800">
                          <a:effectLst/>
                        </a:rPr>
                        <a:t>0111</a:t>
                      </a:r>
                    </a:p>
                  </a:txBody>
                  <a:tcPr anchor="ctr"/>
                </a:tc>
                <a:tc>
                  <a:txBody>
                    <a:bodyPr/>
                    <a:lstStyle/>
                    <a:p>
                      <a:pPr algn="l"/>
                      <a:r>
                        <a:rPr lang="en-US" sz="800">
                          <a:effectLst/>
                        </a:rPr>
                        <a:t>execute</a:t>
                      </a:r>
                    </a:p>
                  </a:txBody>
                  <a:tcPr anchor="ctr"/>
                </a:tc>
                <a:extLst>
                  <a:ext uri="{0D108BD9-81ED-4DB2-BD59-A6C34878D82A}">
                    <a16:rowId xmlns:a16="http://schemas.microsoft.com/office/drawing/2014/main" val="216429890"/>
                  </a:ext>
                </a:extLst>
              </a:tr>
              <a:tr h="166504">
                <a:tc>
                  <a:txBody>
                    <a:bodyPr/>
                    <a:lstStyle/>
                    <a:p>
                      <a:r>
                        <a:rPr lang="en-US" sz="800">
                          <a:effectLst/>
                        </a:rPr>
                        <a:t>--w--w--w-</a:t>
                      </a:r>
                    </a:p>
                  </a:txBody>
                  <a:tcPr anchor="ctr"/>
                </a:tc>
                <a:tc>
                  <a:txBody>
                    <a:bodyPr/>
                    <a:lstStyle/>
                    <a:p>
                      <a:r>
                        <a:rPr lang="en-US" sz="800">
                          <a:effectLst/>
                        </a:rPr>
                        <a:t>0222</a:t>
                      </a:r>
                    </a:p>
                  </a:txBody>
                  <a:tcPr anchor="ctr"/>
                </a:tc>
                <a:tc>
                  <a:txBody>
                    <a:bodyPr/>
                    <a:lstStyle/>
                    <a:p>
                      <a:pPr algn="l"/>
                      <a:r>
                        <a:rPr lang="en-US" sz="800">
                          <a:effectLst/>
                        </a:rPr>
                        <a:t>write</a:t>
                      </a:r>
                    </a:p>
                  </a:txBody>
                  <a:tcPr anchor="ctr"/>
                </a:tc>
                <a:extLst>
                  <a:ext uri="{0D108BD9-81ED-4DB2-BD59-A6C34878D82A}">
                    <a16:rowId xmlns:a16="http://schemas.microsoft.com/office/drawing/2014/main" val="4225965678"/>
                  </a:ext>
                </a:extLst>
              </a:tr>
              <a:tr h="166504">
                <a:tc>
                  <a:txBody>
                    <a:bodyPr/>
                    <a:lstStyle/>
                    <a:p>
                      <a:r>
                        <a:rPr lang="en-US" sz="800">
                          <a:effectLst/>
                        </a:rPr>
                        <a:t>--</a:t>
                      </a:r>
                      <a:r>
                        <a:rPr lang="en-US" sz="800" err="1">
                          <a:effectLst/>
                        </a:rPr>
                        <a:t>wx-wx-wx</a:t>
                      </a:r>
                    </a:p>
                  </a:txBody>
                  <a:tcPr anchor="ctr"/>
                </a:tc>
                <a:tc>
                  <a:txBody>
                    <a:bodyPr/>
                    <a:lstStyle/>
                    <a:p>
                      <a:r>
                        <a:rPr lang="en-US" sz="800">
                          <a:effectLst/>
                        </a:rPr>
                        <a:t>0333</a:t>
                      </a:r>
                    </a:p>
                  </a:txBody>
                  <a:tcPr anchor="ctr"/>
                </a:tc>
                <a:tc>
                  <a:txBody>
                    <a:bodyPr/>
                    <a:lstStyle/>
                    <a:p>
                      <a:pPr algn="l"/>
                      <a:r>
                        <a:rPr lang="en-US" sz="800">
                          <a:effectLst/>
                        </a:rPr>
                        <a:t>write &amp; execute</a:t>
                      </a:r>
                    </a:p>
                  </a:txBody>
                  <a:tcPr anchor="ctr"/>
                </a:tc>
                <a:extLst>
                  <a:ext uri="{0D108BD9-81ED-4DB2-BD59-A6C34878D82A}">
                    <a16:rowId xmlns:a16="http://schemas.microsoft.com/office/drawing/2014/main" val="401996297"/>
                  </a:ext>
                </a:extLst>
              </a:tr>
              <a:tr h="166504">
                <a:tc>
                  <a:txBody>
                    <a:bodyPr/>
                    <a:lstStyle/>
                    <a:p>
                      <a:r>
                        <a:rPr lang="en-US" sz="800">
                          <a:effectLst/>
                        </a:rPr>
                        <a:t>-r--r--r--</a:t>
                      </a:r>
                    </a:p>
                  </a:txBody>
                  <a:tcPr anchor="ctr"/>
                </a:tc>
                <a:tc>
                  <a:txBody>
                    <a:bodyPr/>
                    <a:lstStyle/>
                    <a:p>
                      <a:r>
                        <a:rPr lang="en-US" sz="800">
                          <a:effectLst/>
                        </a:rPr>
                        <a:t>0444</a:t>
                      </a:r>
                    </a:p>
                  </a:txBody>
                  <a:tcPr anchor="ctr"/>
                </a:tc>
                <a:tc>
                  <a:txBody>
                    <a:bodyPr/>
                    <a:lstStyle/>
                    <a:p>
                      <a:pPr algn="l"/>
                      <a:r>
                        <a:rPr lang="en-US" sz="800">
                          <a:effectLst/>
                        </a:rPr>
                        <a:t>read</a:t>
                      </a:r>
                    </a:p>
                  </a:txBody>
                  <a:tcPr anchor="ctr"/>
                </a:tc>
                <a:extLst>
                  <a:ext uri="{0D108BD9-81ED-4DB2-BD59-A6C34878D82A}">
                    <a16:rowId xmlns:a16="http://schemas.microsoft.com/office/drawing/2014/main" val="112385971"/>
                  </a:ext>
                </a:extLst>
              </a:tr>
              <a:tr h="166504">
                <a:tc>
                  <a:txBody>
                    <a:bodyPr/>
                    <a:lstStyle/>
                    <a:p>
                      <a:r>
                        <a:rPr lang="en-US" sz="800">
                          <a:effectLst/>
                        </a:rPr>
                        <a:t>-r-</a:t>
                      </a:r>
                      <a:r>
                        <a:rPr lang="en-US" sz="800" err="1">
                          <a:effectLst/>
                        </a:rPr>
                        <a:t>xr</a:t>
                      </a:r>
                      <a:r>
                        <a:rPr lang="en-US" sz="800">
                          <a:effectLst/>
                        </a:rPr>
                        <a:t>-</a:t>
                      </a:r>
                      <a:r>
                        <a:rPr lang="en-US" sz="800" err="1">
                          <a:effectLst/>
                        </a:rPr>
                        <a:t>xr</a:t>
                      </a:r>
                      <a:r>
                        <a:rPr lang="en-US" sz="800">
                          <a:effectLst/>
                        </a:rPr>
                        <a:t>-x</a:t>
                      </a:r>
                    </a:p>
                  </a:txBody>
                  <a:tcPr anchor="ctr"/>
                </a:tc>
                <a:tc>
                  <a:txBody>
                    <a:bodyPr/>
                    <a:lstStyle/>
                    <a:p>
                      <a:r>
                        <a:rPr lang="en-US" sz="800">
                          <a:effectLst/>
                        </a:rPr>
                        <a:t>0555</a:t>
                      </a:r>
                    </a:p>
                  </a:txBody>
                  <a:tcPr anchor="ctr"/>
                </a:tc>
                <a:tc>
                  <a:txBody>
                    <a:bodyPr/>
                    <a:lstStyle/>
                    <a:p>
                      <a:pPr algn="l"/>
                      <a:r>
                        <a:rPr lang="en-US" sz="800">
                          <a:effectLst/>
                        </a:rPr>
                        <a:t>read &amp; execute</a:t>
                      </a:r>
                    </a:p>
                  </a:txBody>
                  <a:tcPr anchor="ctr"/>
                </a:tc>
                <a:extLst>
                  <a:ext uri="{0D108BD9-81ED-4DB2-BD59-A6C34878D82A}">
                    <a16:rowId xmlns:a16="http://schemas.microsoft.com/office/drawing/2014/main" val="2791733841"/>
                  </a:ext>
                </a:extLst>
              </a:tr>
              <a:tr h="166504">
                <a:tc>
                  <a:txBody>
                    <a:bodyPr/>
                    <a:lstStyle/>
                    <a:p>
                      <a:r>
                        <a:rPr lang="en-US" sz="800">
                          <a:effectLst/>
                        </a:rPr>
                        <a:t>-</a:t>
                      </a:r>
                      <a:r>
                        <a:rPr lang="en-US" sz="800" err="1">
                          <a:effectLst/>
                        </a:rPr>
                        <a:t>rw-rw-rw</a:t>
                      </a:r>
                      <a:r>
                        <a:rPr lang="en-US" sz="800">
                          <a:effectLst/>
                        </a:rPr>
                        <a:t>-</a:t>
                      </a:r>
                    </a:p>
                  </a:txBody>
                  <a:tcPr anchor="ctr"/>
                </a:tc>
                <a:tc>
                  <a:txBody>
                    <a:bodyPr/>
                    <a:lstStyle/>
                    <a:p>
                      <a:r>
                        <a:rPr lang="en-US" sz="800">
                          <a:effectLst/>
                        </a:rPr>
                        <a:t>0666</a:t>
                      </a:r>
                    </a:p>
                  </a:txBody>
                  <a:tcPr anchor="ctr"/>
                </a:tc>
                <a:tc>
                  <a:txBody>
                    <a:bodyPr/>
                    <a:lstStyle/>
                    <a:p>
                      <a:pPr algn="l"/>
                      <a:r>
                        <a:rPr lang="en-US" sz="800">
                          <a:effectLst/>
                        </a:rPr>
                        <a:t>read &amp; write</a:t>
                      </a:r>
                    </a:p>
                  </a:txBody>
                  <a:tcPr anchor="ctr"/>
                </a:tc>
                <a:extLst>
                  <a:ext uri="{0D108BD9-81ED-4DB2-BD59-A6C34878D82A}">
                    <a16:rowId xmlns:a16="http://schemas.microsoft.com/office/drawing/2014/main" val="587529408"/>
                  </a:ext>
                </a:extLst>
              </a:tr>
              <a:tr h="333010">
                <a:tc>
                  <a:txBody>
                    <a:bodyPr/>
                    <a:lstStyle/>
                    <a:p>
                      <a:r>
                        <a:rPr lang="en-US" sz="800">
                          <a:effectLst/>
                        </a:rPr>
                        <a:t>-</a:t>
                      </a:r>
                      <a:r>
                        <a:rPr lang="en-US" sz="800" err="1">
                          <a:effectLst/>
                        </a:rPr>
                        <a:t>rwxr</a:t>
                      </a:r>
                      <a:r>
                        <a:rPr lang="en-US" sz="800">
                          <a:effectLst/>
                        </a:rPr>
                        <a:t>-----</a:t>
                      </a:r>
                    </a:p>
                  </a:txBody>
                  <a:tcPr anchor="ctr"/>
                </a:tc>
                <a:tc>
                  <a:txBody>
                    <a:bodyPr/>
                    <a:lstStyle/>
                    <a:p>
                      <a:r>
                        <a:rPr lang="en-US" sz="800">
                          <a:effectLst/>
                        </a:rPr>
                        <a:t>0740</a:t>
                      </a:r>
                    </a:p>
                  </a:txBody>
                  <a:tcPr anchor="ctr"/>
                </a:tc>
                <a:tc>
                  <a:txBody>
                    <a:bodyPr/>
                    <a:lstStyle/>
                    <a:p>
                      <a:pPr algn="l"/>
                      <a:r>
                        <a:rPr lang="en-US" sz="800">
                          <a:effectLst/>
                        </a:rPr>
                        <a:t>owner can read, write, &amp; execute; group can only read; others have no permissions</a:t>
                      </a:r>
                    </a:p>
                  </a:txBody>
                  <a:tcPr anchor="ctr"/>
                </a:tc>
                <a:extLst>
                  <a:ext uri="{0D108BD9-81ED-4DB2-BD59-A6C34878D82A}">
                    <a16:rowId xmlns:a16="http://schemas.microsoft.com/office/drawing/2014/main" val="4259569274"/>
                  </a:ext>
                </a:extLst>
              </a:tr>
            </a:tbl>
          </a:graphicData>
        </a:graphic>
      </p:graphicFrame>
    </p:spTree>
    <p:extLst>
      <p:ext uri="{BB962C8B-B14F-4D97-AF65-F5344CB8AC3E}">
        <p14:creationId xmlns:p14="http://schemas.microsoft.com/office/powerpoint/2010/main" val="3970163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B0930-96FE-17B4-4367-6779D195242F}"/>
              </a:ext>
            </a:extLst>
          </p:cNvPr>
          <p:cNvSpPr>
            <a:spLocks noGrp="1"/>
          </p:cNvSpPr>
          <p:nvPr>
            <p:ph type="title"/>
          </p:nvPr>
        </p:nvSpPr>
        <p:spPr>
          <a:xfrm>
            <a:off x="342900" y="61836"/>
            <a:ext cx="7886700" cy="524096"/>
          </a:xfrm>
        </p:spPr>
        <p:txBody>
          <a:bodyPr/>
          <a:lstStyle/>
          <a:p>
            <a:r>
              <a:rPr lang="en-US" b="1" u="none"/>
              <a:t>System Calls </a:t>
            </a:r>
            <a:r>
              <a:rPr lang="en-US" sz="2400" b="1" u="none"/>
              <a:t>contd..</a:t>
            </a:r>
          </a:p>
        </p:txBody>
      </p:sp>
      <p:sp>
        <p:nvSpPr>
          <p:cNvPr id="3" name="Text Placeholder 2">
            <a:extLst>
              <a:ext uri="{FF2B5EF4-FFF2-40B4-BE49-F238E27FC236}">
                <a16:creationId xmlns:a16="http://schemas.microsoft.com/office/drawing/2014/main" id="{C5D64144-6E9E-8319-9536-4EE442CD9845}"/>
              </a:ext>
            </a:extLst>
          </p:cNvPr>
          <p:cNvSpPr>
            <a:spLocks noGrp="1"/>
          </p:cNvSpPr>
          <p:nvPr>
            <p:ph type="body" idx="1"/>
          </p:nvPr>
        </p:nvSpPr>
        <p:spPr>
          <a:xfrm>
            <a:off x="460384" y="519678"/>
            <a:ext cx="7886700" cy="4583380"/>
          </a:xfrm>
        </p:spPr>
        <p:txBody>
          <a:bodyPr/>
          <a:lstStyle/>
          <a:p>
            <a:pPr marL="139700" indent="0" algn="just">
              <a:buNone/>
            </a:pPr>
            <a:r>
              <a:rPr lang="en-US" sz="1200" b="1">
                <a:latin typeface="Arial"/>
                <a:hlinkClick r:id="rId2"/>
              </a:rPr>
              <a:t>read()</a:t>
            </a:r>
            <a:r>
              <a:rPr lang="en-US" sz="1200" b="1">
                <a:latin typeface="Arial"/>
              </a:rPr>
              <a:t>: </a:t>
            </a:r>
          </a:p>
          <a:p>
            <a:pPr algn="just"/>
            <a:r>
              <a:rPr lang="en-US" sz="1200">
                <a:latin typeface="Arial"/>
              </a:rPr>
              <a:t>It is used to obtain data from a file on the file system. </a:t>
            </a:r>
          </a:p>
          <a:p>
            <a:pPr algn="just"/>
            <a:r>
              <a:rPr lang="en-US" sz="1200">
                <a:latin typeface="Arial"/>
              </a:rPr>
              <a:t>It accepts three arguments in general:</a:t>
            </a:r>
            <a:endParaRPr lang="en-US" sz="1200"/>
          </a:p>
          <a:p>
            <a:pPr lvl="1" algn="just"/>
            <a:r>
              <a:rPr lang="en-US" sz="1200">
                <a:latin typeface="Arial"/>
              </a:rPr>
              <a:t>A file descriptor.</a:t>
            </a:r>
          </a:p>
          <a:p>
            <a:pPr lvl="1" algn="just"/>
            <a:r>
              <a:rPr lang="en-US" sz="1200">
                <a:latin typeface="Arial"/>
              </a:rPr>
              <a:t>A buffer to store read data.</a:t>
            </a:r>
          </a:p>
          <a:p>
            <a:pPr lvl="1" algn="just"/>
            <a:r>
              <a:rPr lang="en-US" sz="1200">
                <a:latin typeface="Arial"/>
              </a:rPr>
              <a:t>The number of bytes to read from the file.</a:t>
            </a:r>
          </a:p>
          <a:p>
            <a:pPr algn="just"/>
            <a:r>
              <a:rPr lang="en-US" sz="1200">
                <a:latin typeface="Arial"/>
              </a:rPr>
              <a:t>The file descriptor of the file to be read could be used to identify it and open it using </a:t>
            </a:r>
            <a:r>
              <a:rPr lang="en-US" sz="1200" b="1">
                <a:latin typeface="Arial"/>
              </a:rPr>
              <a:t>open()</a:t>
            </a:r>
            <a:r>
              <a:rPr lang="en-US" sz="1200">
                <a:latin typeface="Arial"/>
              </a:rPr>
              <a:t> before reading.</a:t>
            </a:r>
          </a:p>
          <a:p>
            <a:pPr marL="139700" indent="0" algn="just">
              <a:buNone/>
            </a:pPr>
            <a:endParaRPr lang="en-US" sz="1200" b="1">
              <a:latin typeface="Arial"/>
            </a:endParaRPr>
          </a:p>
          <a:p>
            <a:pPr marL="139700" indent="0" algn="just">
              <a:buNone/>
            </a:pPr>
            <a:r>
              <a:rPr lang="en-US" sz="1200" b="1">
                <a:latin typeface="Arial"/>
                <a:hlinkClick r:id="rId3"/>
              </a:rPr>
              <a:t>Write()</a:t>
            </a:r>
            <a:r>
              <a:rPr lang="en-US" sz="1200" b="1">
                <a:latin typeface="Arial"/>
              </a:rPr>
              <a:t>:</a:t>
            </a:r>
            <a:endParaRPr lang="en-US"/>
          </a:p>
          <a:p>
            <a:pPr algn="just"/>
            <a:r>
              <a:rPr lang="en-US" sz="1200"/>
              <a:t>It is used to write data from a user buffer to a device like a file. </a:t>
            </a:r>
          </a:p>
          <a:p>
            <a:pPr algn="just"/>
            <a:r>
              <a:rPr lang="en-US" sz="1200"/>
              <a:t>This system call is one way for a program to generate data. </a:t>
            </a:r>
          </a:p>
          <a:p>
            <a:pPr algn="just"/>
            <a:r>
              <a:rPr lang="en-US" sz="1200"/>
              <a:t>It takes three arguments in general:</a:t>
            </a:r>
          </a:p>
          <a:p>
            <a:pPr lvl="1" algn="just"/>
            <a:r>
              <a:rPr lang="en-US" sz="1200"/>
              <a:t>A file descriptor.</a:t>
            </a:r>
          </a:p>
          <a:p>
            <a:pPr lvl="1" algn="just"/>
            <a:r>
              <a:rPr lang="en-US" sz="1200"/>
              <a:t>A pointer to the buffer in which data is saved.</a:t>
            </a:r>
          </a:p>
          <a:p>
            <a:pPr lvl="1" algn="just"/>
            <a:r>
              <a:rPr lang="en-US" sz="1200"/>
              <a:t>The number of bytes to be written from the buffer.</a:t>
            </a:r>
          </a:p>
          <a:p>
            <a:pPr algn="just"/>
            <a:endParaRPr lang="en-US" sz="1200"/>
          </a:p>
        </p:txBody>
      </p:sp>
      <p:sp>
        <p:nvSpPr>
          <p:cNvPr id="5" name="TextBox 4">
            <a:extLst>
              <a:ext uri="{FF2B5EF4-FFF2-40B4-BE49-F238E27FC236}">
                <a16:creationId xmlns:a16="http://schemas.microsoft.com/office/drawing/2014/main" id="{14642D12-1C40-1791-8498-EF25C5A03A5E}"/>
              </a:ext>
            </a:extLst>
          </p:cNvPr>
          <p:cNvSpPr txBox="1"/>
          <p:nvPr/>
        </p:nvSpPr>
        <p:spPr>
          <a:xfrm>
            <a:off x="4811661" y="903339"/>
            <a:ext cx="366866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rtl="0"/>
            <a:r>
              <a:rPr lang="en-US" b="1">
                <a:latin typeface="Arial"/>
                <a:ea typeface="Arial"/>
                <a:cs typeface="Arial"/>
              </a:rPr>
              <a:t>Syntax:</a:t>
            </a:r>
            <a:r>
              <a:rPr lang="en-US">
                <a:latin typeface="Arial"/>
                <a:ea typeface="Arial"/>
                <a:cs typeface="Arial"/>
              </a:rPr>
              <a:t>​</a:t>
            </a:r>
            <a:endParaRPr lang="en-US"/>
          </a:p>
          <a:p>
            <a:pPr rtl="0"/>
            <a:r>
              <a:rPr lang="en-US">
                <a:latin typeface="Gill Sans"/>
                <a:ea typeface="Arial"/>
                <a:cs typeface="Arial"/>
              </a:rPr>
              <a:t>length = read(file_descriptor , buffer, max_len);​</a:t>
            </a:r>
          </a:p>
          <a:p>
            <a:pPr lvl="0" rtl="0"/>
            <a:r>
              <a:rPr lang="en-US" b="1">
                <a:latin typeface="Gill Sans"/>
                <a:ea typeface="Arial"/>
                <a:cs typeface="Arial"/>
              </a:rPr>
              <a:t>Example:​</a:t>
            </a:r>
            <a:br>
              <a:rPr lang="en-US" b="1">
                <a:latin typeface="Gill Sans"/>
                <a:ea typeface="Arial"/>
                <a:cs typeface="Arial"/>
              </a:rPr>
            </a:br>
            <a:r>
              <a:rPr lang="en-US">
                <a:latin typeface="Gill Sans"/>
                <a:ea typeface="Arial"/>
                <a:cs typeface="Arial"/>
              </a:rPr>
              <a:t>    n = read(0, buff, 50);​</a:t>
            </a:r>
            <a:endParaRPr lang="en-US"/>
          </a:p>
        </p:txBody>
      </p:sp>
      <p:sp>
        <p:nvSpPr>
          <p:cNvPr id="6" name="TextBox 5">
            <a:extLst>
              <a:ext uri="{FF2B5EF4-FFF2-40B4-BE49-F238E27FC236}">
                <a16:creationId xmlns:a16="http://schemas.microsoft.com/office/drawing/2014/main" id="{41EA5652-1A11-9010-11AC-87841428613B}"/>
              </a:ext>
            </a:extLst>
          </p:cNvPr>
          <p:cNvSpPr txBox="1"/>
          <p:nvPr/>
        </p:nvSpPr>
        <p:spPr>
          <a:xfrm>
            <a:off x="4811661" y="3346041"/>
            <a:ext cx="366866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rtl="0"/>
            <a:r>
              <a:rPr lang="en-US" b="1">
                <a:latin typeface="Arial"/>
                <a:ea typeface="Arial"/>
                <a:cs typeface="Arial"/>
              </a:rPr>
              <a:t>Syntax:</a:t>
            </a:r>
            <a:r>
              <a:rPr lang="en-US">
                <a:latin typeface="Arial"/>
                <a:ea typeface="Arial"/>
                <a:cs typeface="Arial"/>
              </a:rPr>
              <a:t>​</a:t>
            </a:r>
            <a:endParaRPr lang="en-US"/>
          </a:p>
          <a:p>
            <a:r>
              <a:rPr lang="en-US"/>
              <a:t>   </a:t>
            </a:r>
            <a:r>
              <a:rPr lang="en-US">
                <a:ea typeface="Arial"/>
                <a:cs typeface="Arial"/>
              </a:rPr>
              <a:t>length = </a:t>
            </a:r>
            <a:r>
              <a:rPr lang="en-US"/>
              <a:t>write</a:t>
            </a:r>
            <a:r>
              <a:rPr lang="en-US">
                <a:ea typeface="Arial"/>
                <a:cs typeface="Arial"/>
              </a:rPr>
              <a:t>(</a:t>
            </a:r>
            <a:r>
              <a:rPr lang="en-US" err="1">
                <a:ea typeface="Arial"/>
                <a:cs typeface="Arial"/>
              </a:rPr>
              <a:t>file_descriptor</a:t>
            </a:r>
            <a:r>
              <a:rPr lang="en-US">
                <a:ea typeface="Arial"/>
                <a:cs typeface="Arial"/>
              </a:rPr>
              <a:t> , buffer, </a:t>
            </a:r>
            <a:r>
              <a:rPr lang="en-US" err="1">
                <a:ea typeface="Arial"/>
                <a:cs typeface="Arial"/>
              </a:rPr>
              <a:t>len</a:t>
            </a:r>
            <a:r>
              <a:rPr lang="en-US">
                <a:ea typeface="Arial"/>
                <a:cs typeface="Arial"/>
              </a:rPr>
              <a:t>);</a:t>
            </a:r>
            <a:endParaRPr lang="en-US"/>
          </a:p>
          <a:p>
            <a:r>
              <a:rPr lang="en-US" b="1">
                <a:latin typeface="Gill Sans"/>
                <a:ea typeface="Arial"/>
                <a:cs typeface="Arial"/>
              </a:rPr>
              <a:t>Example:​</a:t>
            </a:r>
            <a:br>
              <a:rPr lang="en-US" b="1">
                <a:latin typeface="Gill Sans"/>
                <a:ea typeface="Arial"/>
                <a:cs typeface="Arial"/>
              </a:rPr>
            </a:br>
            <a:r>
              <a:rPr lang="en-US">
                <a:latin typeface="Gill Sans"/>
                <a:ea typeface="Arial"/>
                <a:cs typeface="Arial"/>
              </a:rPr>
              <a:t>   </a:t>
            </a:r>
            <a:r>
              <a:rPr lang="en-US">
                <a:ea typeface="Arial"/>
                <a:cs typeface="Arial"/>
              </a:rPr>
              <a:t>n = </a:t>
            </a:r>
            <a:r>
              <a:rPr lang="en-US"/>
              <a:t>write</a:t>
            </a:r>
            <a:r>
              <a:rPr lang="en-US">
                <a:ea typeface="Arial"/>
                <a:cs typeface="Arial"/>
              </a:rPr>
              <a:t>(</a:t>
            </a:r>
            <a:r>
              <a:rPr lang="en-US" err="1"/>
              <a:t>fd</a:t>
            </a:r>
            <a:r>
              <a:rPr lang="en-US">
                <a:ea typeface="Arial"/>
                <a:cs typeface="Arial"/>
              </a:rPr>
              <a:t>, </a:t>
            </a:r>
            <a:r>
              <a:rPr lang="en-US"/>
              <a:t>"Hello world!", 12</a:t>
            </a:r>
            <a:r>
              <a:rPr lang="en-US">
                <a:ea typeface="Arial"/>
                <a:cs typeface="Arial"/>
              </a:rPr>
              <a:t>);</a:t>
            </a:r>
            <a:endParaRPr lang="en-US"/>
          </a:p>
        </p:txBody>
      </p:sp>
    </p:spTree>
    <p:extLst>
      <p:ext uri="{BB962C8B-B14F-4D97-AF65-F5344CB8AC3E}">
        <p14:creationId xmlns:p14="http://schemas.microsoft.com/office/powerpoint/2010/main" val="3305330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40B9B-CC1B-DCB8-BE5E-8E3D0894CBFD}"/>
              </a:ext>
            </a:extLst>
          </p:cNvPr>
          <p:cNvSpPr>
            <a:spLocks noGrp="1"/>
          </p:cNvSpPr>
          <p:nvPr>
            <p:ph type="title"/>
          </p:nvPr>
        </p:nvSpPr>
        <p:spPr>
          <a:xfrm>
            <a:off x="140277" y="-131401"/>
            <a:ext cx="7886700" cy="994200"/>
          </a:xfrm>
        </p:spPr>
        <p:txBody>
          <a:bodyPr/>
          <a:lstStyle/>
          <a:p>
            <a:r>
              <a:rPr lang="en-US" b="1" u="none">
                <a:latin typeface="Arial"/>
              </a:rPr>
              <a:t>System Calls </a:t>
            </a:r>
            <a:r>
              <a:rPr lang="en-US" sz="2400" b="1" u="none">
                <a:latin typeface="Arial"/>
              </a:rPr>
              <a:t>contd..</a:t>
            </a:r>
          </a:p>
        </p:txBody>
      </p:sp>
      <p:sp>
        <p:nvSpPr>
          <p:cNvPr id="3" name="Text Placeholder 2">
            <a:extLst>
              <a:ext uri="{FF2B5EF4-FFF2-40B4-BE49-F238E27FC236}">
                <a16:creationId xmlns:a16="http://schemas.microsoft.com/office/drawing/2014/main" id="{467C2106-B430-4EEB-9683-1488E0CBFA1C}"/>
              </a:ext>
            </a:extLst>
          </p:cNvPr>
          <p:cNvSpPr>
            <a:spLocks noGrp="1"/>
          </p:cNvSpPr>
          <p:nvPr>
            <p:ph type="body" idx="1"/>
          </p:nvPr>
        </p:nvSpPr>
        <p:spPr>
          <a:xfrm>
            <a:off x="258432" y="584538"/>
            <a:ext cx="8780820" cy="3980372"/>
          </a:xfrm>
        </p:spPr>
        <p:txBody>
          <a:bodyPr/>
          <a:lstStyle/>
          <a:p>
            <a:pPr marL="139700" indent="0">
              <a:buNone/>
            </a:pPr>
            <a:r>
              <a:rPr lang="en-US" sz="1200" b="1">
                <a:hlinkClick r:id="rId2"/>
              </a:rPr>
              <a:t>Close()</a:t>
            </a:r>
            <a:r>
              <a:rPr lang="en-US" sz="1200" b="1"/>
              <a:t> :</a:t>
            </a:r>
          </a:p>
          <a:p>
            <a:r>
              <a:rPr lang="en-US" sz="1200"/>
              <a:t>It is used to end file system access. </a:t>
            </a:r>
          </a:p>
          <a:p>
            <a:r>
              <a:rPr lang="en-US" sz="1200"/>
              <a:t>When this system call is invoked, it signifies that the program no longer requires the file, and the buffers are flushed, the file information is altered, and the file resources are de-allocated as a result.</a:t>
            </a:r>
          </a:p>
          <a:p>
            <a:pPr marL="139700" indent="0">
              <a:buNone/>
            </a:pPr>
            <a:r>
              <a:rPr lang="en-US" sz="1200" b="1"/>
              <a:t>Syntax:</a:t>
            </a:r>
          </a:p>
          <a:p>
            <a:pPr marL="139700" indent="0">
              <a:buNone/>
            </a:pPr>
            <a:r>
              <a:rPr lang="en-US" sz="1200"/>
              <a:t>int close(int </a:t>
            </a:r>
            <a:r>
              <a:rPr lang="en-US" sz="1200" err="1"/>
              <a:t>fd</a:t>
            </a:r>
            <a:r>
              <a:rPr lang="en-US" sz="1200"/>
              <a:t>);</a:t>
            </a:r>
            <a:endParaRPr lang="en-US"/>
          </a:p>
          <a:p>
            <a:pPr algn="just">
              <a:buNone/>
            </a:pPr>
            <a:endParaRPr lang="en-US" sz="1200" b="1"/>
          </a:p>
          <a:p>
            <a:pPr algn="just">
              <a:buNone/>
            </a:pPr>
            <a:r>
              <a:rPr lang="en-US" sz="1200" b="1">
                <a:hlinkClick r:id="rId3"/>
              </a:rPr>
              <a:t>fork()</a:t>
            </a:r>
            <a:r>
              <a:rPr lang="en-US" sz="1200" b="1"/>
              <a:t>:</a:t>
            </a:r>
            <a:endParaRPr lang="en-US"/>
          </a:p>
          <a:p>
            <a:pPr algn="just"/>
            <a:r>
              <a:rPr lang="en-US" sz="1200" b="1"/>
              <a:t>fork</a:t>
            </a:r>
            <a:r>
              <a:rPr lang="en-US" sz="1200"/>
              <a:t>() creates a new process by duplicating the calling process.</a:t>
            </a:r>
            <a:endParaRPr lang="en-US" sz="1200" b="1"/>
          </a:p>
          <a:p>
            <a:pPr algn="just"/>
            <a:r>
              <a:rPr lang="en-US" sz="1200"/>
              <a:t>The new process is referred to as the </a:t>
            </a:r>
            <a:r>
              <a:rPr lang="en-US" sz="1200" i="1"/>
              <a:t>child</a:t>
            </a:r>
            <a:r>
              <a:rPr lang="en-US" sz="1200"/>
              <a:t> process.  The calling process is referred to as the </a:t>
            </a:r>
            <a:r>
              <a:rPr lang="en-US" sz="1200" i="1"/>
              <a:t>parent</a:t>
            </a:r>
            <a:r>
              <a:rPr lang="en-US" sz="1200"/>
              <a:t> process.</a:t>
            </a:r>
          </a:p>
          <a:p>
            <a:pPr algn="just"/>
            <a:r>
              <a:rPr lang="en-US" sz="1200"/>
              <a:t>The child process and the parent process run in separate memory spaces.</a:t>
            </a:r>
          </a:p>
          <a:p>
            <a:pPr algn="just"/>
            <a:r>
              <a:rPr lang="en-US" sz="1200"/>
              <a:t>fork() return the following values:</a:t>
            </a:r>
          </a:p>
          <a:p>
            <a:pPr lvl="1" algn="just"/>
            <a:r>
              <a:rPr lang="en-US" sz="1200" b="1"/>
              <a:t>Negative value -</a:t>
            </a:r>
            <a:r>
              <a:rPr lang="en-US" sz="1200"/>
              <a:t> it represents the creation of the child process was unsuccessful.</a:t>
            </a:r>
            <a:endParaRPr lang="en-US"/>
          </a:p>
          <a:p>
            <a:pPr lvl="1" algn="just"/>
            <a:r>
              <a:rPr lang="en-US" sz="1200" b="1"/>
              <a:t>Zero -</a:t>
            </a:r>
            <a:r>
              <a:rPr lang="en-US" sz="1200"/>
              <a:t> it represents a new child process is created.</a:t>
            </a:r>
            <a:endParaRPr lang="en-US"/>
          </a:p>
          <a:p>
            <a:pPr lvl="1" algn="just"/>
            <a:r>
              <a:rPr lang="en-US" sz="1200" b="1"/>
              <a:t>Positive value -</a:t>
            </a:r>
            <a:r>
              <a:rPr lang="en-US" sz="1200"/>
              <a:t> The process ID of the child process to the parent. The returned process ID is type </a:t>
            </a:r>
            <a:r>
              <a:rPr lang="en-US" sz="1200" err="1"/>
              <a:t>pid_t</a:t>
            </a:r>
            <a:r>
              <a:rPr lang="en-US" sz="1200"/>
              <a:t> defined in sys/</a:t>
            </a:r>
            <a:r>
              <a:rPr lang="en-US" sz="1200" err="1"/>
              <a:t>types.h</a:t>
            </a:r>
            <a:r>
              <a:rPr lang="en-US" sz="1200"/>
              <a:t>. Usually, the process ID is an integer.</a:t>
            </a:r>
            <a:endParaRPr lang="en-US"/>
          </a:p>
          <a:p>
            <a:pPr algn="just"/>
            <a:r>
              <a:rPr lang="en-US" sz="1200"/>
              <a:t>After a new child process is created, both processes will execute the next instruction following the fork() system call.</a:t>
            </a:r>
          </a:p>
          <a:p>
            <a:pPr algn="just"/>
            <a:r>
              <a:rPr lang="en-US" sz="1200"/>
              <a:t>A child process uses the same pc(program counter), same CPU registers, same open files which use in the parent process.</a:t>
            </a:r>
            <a:endParaRPr lang="en-US"/>
          </a:p>
          <a:p>
            <a:pPr algn="just"/>
            <a:endParaRPr lang="en-US" sz="1200"/>
          </a:p>
          <a:p>
            <a:pPr algn="just"/>
            <a:endParaRPr lang="en-US" sz="1200"/>
          </a:p>
          <a:p>
            <a:pPr algn="just">
              <a:buNone/>
            </a:pPr>
            <a:endParaRPr lang="en-US" sz="1200" b="1"/>
          </a:p>
          <a:p>
            <a:pPr marL="139700" indent="0">
              <a:buNone/>
            </a:pPr>
            <a:endParaRPr lang="en-US" sz="1200"/>
          </a:p>
          <a:p>
            <a:pPr marL="139700" indent="0">
              <a:buNone/>
            </a:pPr>
            <a:endParaRPr lang="en-US" sz="1200"/>
          </a:p>
          <a:p>
            <a:endParaRPr lang="en-US" sz="1200"/>
          </a:p>
        </p:txBody>
      </p:sp>
    </p:spTree>
    <p:extLst>
      <p:ext uri="{BB962C8B-B14F-4D97-AF65-F5344CB8AC3E}">
        <p14:creationId xmlns:p14="http://schemas.microsoft.com/office/powerpoint/2010/main" val="1468908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F1744-F7E4-2F0C-2DD4-33C8E17580CA}"/>
              </a:ext>
            </a:extLst>
          </p:cNvPr>
          <p:cNvSpPr>
            <a:spLocks noGrp="1"/>
          </p:cNvSpPr>
          <p:nvPr>
            <p:ph type="title"/>
          </p:nvPr>
        </p:nvSpPr>
        <p:spPr>
          <a:xfrm>
            <a:off x="130892" y="126360"/>
            <a:ext cx="7886700" cy="441136"/>
          </a:xfrm>
        </p:spPr>
        <p:txBody>
          <a:bodyPr/>
          <a:lstStyle/>
          <a:p>
            <a:r>
              <a:rPr lang="en-US" sz="2400" b="1" u="none"/>
              <a:t>Fork() </a:t>
            </a:r>
            <a:r>
              <a:rPr lang="en-US" sz="1800" b="1" u="none"/>
              <a:t>contd..</a:t>
            </a:r>
            <a:endParaRPr lang="en-US"/>
          </a:p>
        </p:txBody>
      </p:sp>
      <p:sp>
        <p:nvSpPr>
          <p:cNvPr id="3" name="Text Placeholder 2">
            <a:extLst>
              <a:ext uri="{FF2B5EF4-FFF2-40B4-BE49-F238E27FC236}">
                <a16:creationId xmlns:a16="http://schemas.microsoft.com/office/drawing/2014/main" id="{48E610BB-2DE5-A73A-A976-1BA97D1AA113}"/>
              </a:ext>
            </a:extLst>
          </p:cNvPr>
          <p:cNvSpPr>
            <a:spLocks noGrp="1"/>
          </p:cNvSpPr>
          <p:nvPr>
            <p:ph type="body" idx="1"/>
          </p:nvPr>
        </p:nvSpPr>
        <p:spPr>
          <a:xfrm>
            <a:off x="38715" y="650236"/>
            <a:ext cx="3323918" cy="4360311"/>
          </a:xfrm>
        </p:spPr>
        <p:txBody>
          <a:bodyPr/>
          <a:lstStyle/>
          <a:p>
            <a:r>
              <a:rPr lang="en-US" sz="1200">
                <a:latin typeface="Arial"/>
              </a:rPr>
              <a:t>Consider the Example 1:</a:t>
            </a:r>
          </a:p>
          <a:p>
            <a:pPr lvl="1"/>
            <a:r>
              <a:rPr lang="en-US" sz="1200">
                <a:latin typeface="Arial"/>
              </a:rPr>
              <a:t>Where one of the output came from the parent process and the other one from the child process.</a:t>
            </a:r>
          </a:p>
          <a:p>
            <a:r>
              <a:rPr lang="en-US" sz="1200">
                <a:latin typeface="Arial"/>
              </a:rPr>
              <a:t>Simply, we can tell that the result is 2 power of n, where n is the number of fork() system calls.</a:t>
            </a:r>
          </a:p>
          <a:p>
            <a:r>
              <a:rPr lang="en-US" sz="1200">
                <a:latin typeface="Arial"/>
              </a:rPr>
              <a:t>Consider the Example 2:</a:t>
            </a:r>
          </a:p>
          <a:p>
            <a:pPr lvl="1"/>
            <a:r>
              <a:rPr lang="en-US" sz="1200">
                <a:latin typeface="Arial"/>
              </a:rPr>
              <a:t>The number of times ‘hello’ is printed is equal to number of process created.</a:t>
            </a:r>
          </a:p>
          <a:p>
            <a:pPr lvl="1"/>
            <a:r>
              <a:rPr lang="en-US" sz="1200">
                <a:latin typeface="Arial"/>
              </a:rPr>
              <a:t>Total Number of Processes = 2</a:t>
            </a:r>
            <a:r>
              <a:rPr lang="en-US" sz="1200" baseline="30000">
                <a:latin typeface="Arial"/>
              </a:rPr>
              <a:t>n</a:t>
            </a:r>
            <a:r>
              <a:rPr lang="en-US" sz="1200">
                <a:latin typeface="Arial"/>
              </a:rPr>
              <a:t>, where n is number of fork system calls.</a:t>
            </a:r>
          </a:p>
          <a:p>
            <a:pPr lvl="1"/>
            <a:r>
              <a:rPr lang="en-US" sz="1200">
                <a:latin typeface="Arial"/>
              </a:rPr>
              <a:t> So here n = 3, 2</a:t>
            </a:r>
            <a:r>
              <a:rPr lang="en-US" sz="1200" baseline="30000">
                <a:latin typeface="Arial"/>
              </a:rPr>
              <a:t>3</a:t>
            </a:r>
            <a:r>
              <a:rPr lang="en-US" sz="1200">
                <a:latin typeface="Arial"/>
              </a:rPr>
              <a:t> = 8</a:t>
            </a:r>
          </a:p>
          <a:p>
            <a:pPr marL="596900" lvl="1" indent="0">
              <a:buNone/>
            </a:pPr>
            <a:r>
              <a:rPr lang="en-US" sz="1200">
                <a:latin typeface="Arial"/>
              </a:rPr>
              <a:t>The main process: </a:t>
            </a:r>
            <a:r>
              <a:rPr lang="en-US" sz="1200" b="1">
                <a:latin typeface="Arial"/>
              </a:rPr>
              <a:t>P0</a:t>
            </a:r>
            <a:br>
              <a:rPr lang="en-US" sz="1200">
                <a:latin typeface="Arial"/>
              </a:rPr>
            </a:br>
            <a:r>
              <a:rPr lang="en-US" sz="1200">
                <a:latin typeface="Arial"/>
              </a:rPr>
              <a:t>Processes created by the 1st fork: </a:t>
            </a:r>
            <a:r>
              <a:rPr lang="en-US" sz="1200" b="1">
                <a:latin typeface="Arial"/>
              </a:rPr>
              <a:t>P1</a:t>
            </a:r>
            <a:br>
              <a:rPr lang="en-US" sz="1200" b="1">
                <a:latin typeface="Arial"/>
              </a:rPr>
            </a:br>
            <a:r>
              <a:rPr lang="en-US" sz="1200">
                <a:latin typeface="Arial"/>
              </a:rPr>
              <a:t>Processes created by the 2nd fork: </a:t>
            </a:r>
            <a:r>
              <a:rPr lang="en-US" sz="1200" b="1">
                <a:latin typeface="Arial"/>
              </a:rPr>
              <a:t>P2, P3</a:t>
            </a:r>
            <a:br>
              <a:rPr lang="en-US" sz="1200">
                <a:latin typeface="Arial"/>
              </a:rPr>
            </a:br>
            <a:r>
              <a:rPr lang="en-US" sz="1200">
                <a:latin typeface="Arial"/>
              </a:rPr>
              <a:t>Processes created by the 3rd fork: </a:t>
            </a:r>
            <a:r>
              <a:rPr lang="en-US" sz="1200" b="1">
                <a:latin typeface="Arial"/>
              </a:rPr>
              <a:t>P4, P5, P6, P7</a:t>
            </a:r>
          </a:p>
          <a:p>
            <a:r>
              <a:rPr lang="en-US" sz="1200">
                <a:latin typeface="Arial"/>
              </a:rPr>
              <a:t>Example Program: </a:t>
            </a:r>
            <a:r>
              <a:rPr lang="en-US" sz="1200" b="1"/>
              <a:t>test_fork_call.c</a:t>
            </a:r>
            <a:endParaRPr lang="en-US" sz="1200" b="1">
              <a:latin typeface="Arial"/>
            </a:endParaRPr>
          </a:p>
          <a:p>
            <a:endParaRPr lang="en-US" sz="1200">
              <a:latin typeface="Arial"/>
            </a:endParaRPr>
          </a:p>
          <a:p>
            <a:endParaRPr lang="en-US" sz="1200">
              <a:latin typeface="Arial"/>
            </a:endParaRPr>
          </a:p>
        </p:txBody>
      </p:sp>
      <p:sp>
        <p:nvSpPr>
          <p:cNvPr id="4" name="TextBox 3">
            <a:extLst>
              <a:ext uri="{FF2B5EF4-FFF2-40B4-BE49-F238E27FC236}">
                <a16:creationId xmlns:a16="http://schemas.microsoft.com/office/drawing/2014/main" id="{5BCE327C-3E82-7C8D-5820-9DE135AE33C6}"/>
              </a:ext>
            </a:extLst>
          </p:cNvPr>
          <p:cNvSpPr txBox="1"/>
          <p:nvPr/>
        </p:nvSpPr>
        <p:spPr>
          <a:xfrm>
            <a:off x="5475341" y="774290"/>
            <a:ext cx="3530393" cy="2092881"/>
          </a:xfrm>
          <a:prstGeom prst="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ea typeface="+mn-lt"/>
                <a:cs typeface="+mn-lt"/>
              </a:rPr>
              <a:t>#include &lt;stdio.h&gt;</a:t>
            </a:r>
            <a:endParaRPr lang="en-US" sz="1000">
              <a:cs typeface="Arial"/>
            </a:endParaRPr>
          </a:p>
          <a:p>
            <a:r>
              <a:rPr lang="en-US" sz="1000">
                <a:ea typeface="+mn-lt"/>
                <a:cs typeface="+mn-lt"/>
              </a:rPr>
              <a:t>#include &lt;sys/types.h&gt;</a:t>
            </a:r>
            <a:endParaRPr lang="en-US" sz="1000">
              <a:cs typeface="Arial"/>
            </a:endParaRPr>
          </a:p>
          <a:p>
            <a:r>
              <a:rPr lang="en-US" sz="1000">
                <a:ea typeface="+mn-lt"/>
                <a:cs typeface="+mn-lt"/>
              </a:rPr>
              <a:t>#include &lt;unistd.h&gt;</a:t>
            </a:r>
            <a:endParaRPr lang="en-US" sz="1000">
              <a:cs typeface="Arial"/>
            </a:endParaRPr>
          </a:p>
          <a:p>
            <a:r>
              <a:rPr lang="en-US" sz="1000">
                <a:ea typeface="+mn-lt"/>
                <a:cs typeface="+mn-lt"/>
              </a:rPr>
              <a:t>int main()</a:t>
            </a:r>
            <a:endParaRPr lang="en-US" sz="1000">
              <a:cs typeface="Arial"/>
            </a:endParaRPr>
          </a:p>
          <a:p>
            <a:r>
              <a:rPr lang="en-US" sz="1000">
                <a:ea typeface="+mn-lt"/>
                <a:cs typeface="+mn-lt"/>
              </a:rPr>
              <a:t>{</a:t>
            </a:r>
            <a:endParaRPr lang="en-US" sz="1000">
              <a:cs typeface="Arial"/>
            </a:endParaRPr>
          </a:p>
          <a:p>
            <a:r>
              <a:rPr lang="en-US" sz="1000">
                <a:ea typeface="+mn-lt"/>
                <a:cs typeface="+mn-lt"/>
              </a:rPr>
              <a:t>    /* fork a process */</a:t>
            </a:r>
            <a:endParaRPr lang="en-US" sz="1000">
              <a:cs typeface="Arial"/>
            </a:endParaRPr>
          </a:p>
          <a:p>
            <a:r>
              <a:rPr lang="en-US" sz="1000">
                <a:ea typeface="+mn-lt"/>
                <a:cs typeface="+mn-lt"/>
              </a:rPr>
              <a:t>    fork();</a:t>
            </a:r>
            <a:endParaRPr lang="en-US" sz="1000">
              <a:cs typeface="Arial"/>
            </a:endParaRPr>
          </a:p>
          <a:p>
            <a:r>
              <a:rPr lang="en-US" sz="1000">
                <a:ea typeface="+mn-lt"/>
                <a:cs typeface="+mn-lt"/>
              </a:rPr>
              <a:t>   /* the child and parent will execute every line of code after the fork (each separately)*/</a:t>
            </a:r>
            <a:endParaRPr lang="en-US" sz="1000">
              <a:cs typeface="Arial"/>
            </a:endParaRPr>
          </a:p>
          <a:p>
            <a:r>
              <a:rPr lang="en-US" sz="1000">
                <a:ea typeface="+mn-lt"/>
                <a:cs typeface="+mn-lt"/>
              </a:rPr>
              <a:t>    printf("Hello world!\n");</a:t>
            </a:r>
            <a:endParaRPr lang="en-US" sz="1000">
              <a:cs typeface="Arial"/>
            </a:endParaRPr>
          </a:p>
          <a:p>
            <a:r>
              <a:rPr lang="en-US" sz="1000">
                <a:ea typeface="+mn-lt"/>
                <a:cs typeface="+mn-lt"/>
              </a:rPr>
              <a:t>    return 0;</a:t>
            </a:r>
            <a:endParaRPr lang="en-US" sz="1000">
              <a:cs typeface="Arial"/>
            </a:endParaRPr>
          </a:p>
          <a:p>
            <a:r>
              <a:rPr lang="en-US" sz="1000">
                <a:ea typeface="+mn-lt"/>
                <a:cs typeface="+mn-lt"/>
              </a:rPr>
              <a:t>}</a:t>
            </a:r>
            <a:endParaRPr lang="en-US" sz="1000">
              <a:cs typeface="Arial"/>
            </a:endParaRPr>
          </a:p>
          <a:p>
            <a:pPr algn="l"/>
            <a:endParaRPr lang="en-US" sz="1000">
              <a:cs typeface="Arial"/>
            </a:endParaRPr>
          </a:p>
        </p:txBody>
      </p:sp>
      <p:grpSp>
        <p:nvGrpSpPr>
          <p:cNvPr id="15" name="Group 14">
            <a:extLst>
              <a:ext uri="{FF2B5EF4-FFF2-40B4-BE49-F238E27FC236}">
                <a16:creationId xmlns:a16="http://schemas.microsoft.com/office/drawing/2014/main" id="{6CD08EB7-7EC2-03D2-34A3-D57CB8B21C97}"/>
              </a:ext>
            </a:extLst>
          </p:cNvPr>
          <p:cNvGrpSpPr/>
          <p:nvPr/>
        </p:nvGrpSpPr>
        <p:grpSpPr>
          <a:xfrm>
            <a:off x="3484306" y="774290"/>
            <a:ext cx="1825113" cy="1770741"/>
            <a:chOff x="3511959" y="1585451"/>
            <a:chExt cx="1825113" cy="1770741"/>
          </a:xfrm>
        </p:grpSpPr>
        <p:sp>
          <p:nvSpPr>
            <p:cNvPr id="5" name="TextBox 4">
              <a:extLst>
                <a:ext uri="{FF2B5EF4-FFF2-40B4-BE49-F238E27FC236}">
                  <a16:creationId xmlns:a16="http://schemas.microsoft.com/office/drawing/2014/main" id="{B4A01058-B1A0-7D10-64C9-C4E30216E313}"/>
                </a:ext>
              </a:extLst>
            </p:cNvPr>
            <p:cNvSpPr txBox="1"/>
            <p:nvPr/>
          </p:nvSpPr>
          <p:spPr>
            <a:xfrm>
              <a:off x="3511959" y="2802194"/>
              <a:ext cx="1825113" cy="553998"/>
            </a:xfrm>
            <a:prstGeom prst="rect">
              <a:avLst/>
            </a:prstGeom>
            <a:solidFill>
              <a:schemeClr val="bg1">
                <a:lumMod val="65000"/>
              </a:schemeClr>
            </a:solid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t>Output:</a:t>
              </a:r>
              <a:endParaRPr lang="en-US" sz="1000" b="1">
                <a:cs typeface="Arial"/>
              </a:endParaRPr>
            </a:p>
            <a:p>
              <a:r>
                <a:rPr lang="en-US" sz="1000"/>
                <a:t>Hello world!
Hello world!</a:t>
              </a:r>
              <a:endParaRPr lang="en-US" sz="1000">
                <a:cs typeface="Arial"/>
              </a:endParaRPr>
            </a:p>
          </p:txBody>
        </p:sp>
        <p:grpSp>
          <p:nvGrpSpPr>
            <p:cNvPr id="14" name="Group 13">
              <a:extLst>
                <a:ext uri="{FF2B5EF4-FFF2-40B4-BE49-F238E27FC236}">
                  <a16:creationId xmlns:a16="http://schemas.microsoft.com/office/drawing/2014/main" id="{4E417D47-32B7-C0FF-B76C-E09241862701}"/>
                </a:ext>
              </a:extLst>
            </p:cNvPr>
            <p:cNvGrpSpPr/>
            <p:nvPr/>
          </p:nvGrpSpPr>
          <p:grpSpPr>
            <a:xfrm>
              <a:off x="3511959" y="1585451"/>
              <a:ext cx="1825111" cy="1002076"/>
              <a:chOff x="3511959" y="1585451"/>
              <a:chExt cx="1825111" cy="1002076"/>
            </a:xfrm>
          </p:grpSpPr>
          <p:sp>
            <p:nvSpPr>
              <p:cNvPr id="6" name="TextBox 5">
                <a:extLst>
                  <a:ext uri="{FF2B5EF4-FFF2-40B4-BE49-F238E27FC236}">
                    <a16:creationId xmlns:a16="http://schemas.microsoft.com/office/drawing/2014/main" id="{60120728-7EFB-3A83-CB8B-CE2CC4DA014A}"/>
                  </a:ext>
                </a:extLst>
              </p:cNvPr>
              <p:cNvSpPr txBox="1"/>
              <p:nvPr/>
            </p:nvSpPr>
            <p:spPr>
              <a:xfrm>
                <a:off x="4000500" y="1585451"/>
                <a:ext cx="709766" cy="307777"/>
              </a:xfrm>
              <a:prstGeom prst="rect">
                <a:avLst/>
              </a:prstGeom>
              <a:solidFill>
                <a:schemeClr val="tx2">
                  <a:lumMod val="90000"/>
                </a:schemeClr>
              </a:solid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Fork()</a:t>
                </a:r>
              </a:p>
            </p:txBody>
          </p:sp>
          <p:sp>
            <p:nvSpPr>
              <p:cNvPr id="8" name="TextBox 7">
                <a:extLst>
                  <a:ext uri="{FF2B5EF4-FFF2-40B4-BE49-F238E27FC236}">
                    <a16:creationId xmlns:a16="http://schemas.microsoft.com/office/drawing/2014/main" id="{6D3DCB72-7E00-65E1-8306-E19B14FF248C}"/>
                  </a:ext>
                </a:extLst>
              </p:cNvPr>
              <p:cNvSpPr txBox="1"/>
              <p:nvPr/>
            </p:nvSpPr>
            <p:spPr>
              <a:xfrm>
                <a:off x="3511959" y="2341306"/>
                <a:ext cx="857249" cy="246221"/>
              </a:xfrm>
              <a:prstGeom prst="rect">
                <a:avLst/>
              </a:prstGeom>
              <a:solidFill>
                <a:schemeClr val="tx2">
                  <a:lumMod val="90000"/>
                </a:schemeClr>
              </a:solid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cs typeface="Arial"/>
                  </a:rPr>
                  <a:t>Hello wordl!</a:t>
                </a:r>
              </a:p>
            </p:txBody>
          </p:sp>
          <p:cxnSp>
            <p:nvCxnSpPr>
              <p:cNvPr id="9" name="Straight Arrow Connector 8">
                <a:extLst>
                  <a:ext uri="{FF2B5EF4-FFF2-40B4-BE49-F238E27FC236}">
                    <a16:creationId xmlns:a16="http://schemas.microsoft.com/office/drawing/2014/main" id="{124291F5-3AFC-EE88-4502-5268245CA2F1}"/>
                  </a:ext>
                </a:extLst>
              </p:cNvPr>
              <p:cNvCxnSpPr/>
              <p:nvPr/>
            </p:nvCxnSpPr>
            <p:spPr>
              <a:xfrm>
                <a:off x="4506553" y="1925585"/>
                <a:ext cx="499601" cy="379771"/>
              </a:xfrm>
              <a:prstGeom prst="straightConnector1">
                <a:avLst/>
              </a:prstGeom>
              <a:ln>
                <a:prstDash val="sysDot"/>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C8950B5B-4F22-E1D3-FB0D-ADB8B10909B5}"/>
                  </a:ext>
                </a:extLst>
              </p:cNvPr>
              <p:cNvCxnSpPr>
                <a:cxnSpLocks/>
              </p:cNvCxnSpPr>
              <p:nvPr/>
            </p:nvCxnSpPr>
            <p:spPr>
              <a:xfrm flipH="1">
                <a:off x="3900024" y="1907149"/>
                <a:ext cx="348431" cy="425858"/>
              </a:xfrm>
              <a:prstGeom prst="straightConnector1">
                <a:avLst/>
              </a:prstGeom>
              <a:ln>
                <a:prstDash val="sysDot"/>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06FF3FAB-3B13-9719-0079-F40EDAB43019}"/>
                  </a:ext>
                </a:extLst>
              </p:cNvPr>
              <p:cNvSpPr txBox="1"/>
              <p:nvPr/>
            </p:nvSpPr>
            <p:spPr>
              <a:xfrm>
                <a:off x="3511961" y="1889637"/>
                <a:ext cx="488539" cy="200055"/>
              </a:xfrm>
              <a:prstGeom prst="rect">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b="1"/>
                  <a:t>Pid = 1</a:t>
                </a:r>
                <a:endParaRPr lang="en-US" sz="700" b="1">
                  <a:cs typeface="Arial"/>
                </a:endParaRPr>
              </a:p>
            </p:txBody>
          </p:sp>
          <p:sp>
            <p:nvSpPr>
              <p:cNvPr id="12" name="TextBox 11">
                <a:extLst>
                  <a:ext uri="{FF2B5EF4-FFF2-40B4-BE49-F238E27FC236}">
                    <a16:creationId xmlns:a16="http://schemas.microsoft.com/office/drawing/2014/main" id="{DDE1A403-F5D2-F24D-6E56-D79A6EB1AC0D}"/>
                  </a:ext>
                </a:extLst>
              </p:cNvPr>
              <p:cNvSpPr txBox="1"/>
              <p:nvPr/>
            </p:nvSpPr>
            <p:spPr>
              <a:xfrm>
                <a:off x="4756355" y="1880418"/>
                <a:ext cx="488539" cy="200055"/>
              </a:xfrm>
              <a:prstGeom prst="rect">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b="1"/>
                  <a:t>Pid = 0</a:t>
                </a:r>
                <a:endParaRPr lang="en-US" sz="700" b="1">
                  <a:cs typeface="Arial"/>
                </a:endParaRPr>
              </a:p>
            </p:txBody>
          </p:sp>
          <p:sp>
            <p:nvSpPr>
              <p:cNvPr id="13" name="TextBox 12">
                <a:extLst>
                  <a:ext uri="{FF2B5EF4-FFF2-40B4-BE49-F238E27FC236}">
                    <a16:creationId xmlns:a16="http://schemas.microsoft.com/office/drawing/2014/main" id="{3DDC69DB-7B53-6F3B-90ED-521FB2494C1D}"/>
                  </a:ext>
                </a:extLst>
              </p:cNvPr>
              <p:cNvSpPr txBox="1"/>
              <p:nvPr/>
            </p:nvSpPr>
            <p:spPr>
              <a:xfrm>
                <a:off x="4479821" y="2341305"/>
                <a:ext cx="857249" cy="246221"/>
              </a:xfrm>
              <a:prstGeom prst="rect">
                <a:avLst/>
              </a:prstGeom>
              <a:solidFill>
                <a:schemeClr val="tx2">
                  <a:lumMod val="90000"/>
                </a:schemeClr>
              </a:solid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cs typeface="Arial"/>
                  </a:rPr>
                  <a:t>Hello wordl!</a:t>
                </a:r>
              </a:p>
            </p:txBody>
          </p:sp>
        </p:grpSp>
      </p:grpSp>
      <p:sp>
        <p:nvSpPr>
          <p:cNvPr id="17" name="TextBox 16">
            <a:extLst>
              <a:ext uri="{FF2B5EF4-FFF2-40B4-BE49-F238E27FC236}">
                <a16:creationId xmlns:a16="http://schemas.microsoft.com/office/drawing/2014/main" id="{DA0A308B-672B-2374-4E81-2CA4A2570111}"/>
              </a:ext>
            </a:extLst>
          </p:cNvPr>
          <p:cNvSpPr txBox="1"/>
          <p:nvPr/>
        </p:nvSpPr>
        <p:spPr>
          <a:xfrm>
            <a:off x="7235929" y="2958894"/>
            <a:ext cx="1769806" cy="2092881"/>
          </a:xfrm>
          <a:prstGeom prst="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ea typeface="+mn-lt"/>
                <a:cs typeface="+mn-lt"/>
              </a:rPr>
              <a:t>#include &lt;stdio.h&gt; 
#include &lt;sys/types.h&gt; 
#include &lt;unistd.h&gt; 
#include &lt;stdlib.h&gt;
int main() 
{ 
    fork(); // L1
    fork(); // L2
    fork(); // L3
    printf("Hello world!\n");
    return 0; 
} </a:t>
            </a:r>
          </a:p>
          <a:p>
            <a:endParaRPr lang="en-US" sz="1000">
              <a:cs typeface="Arial"/>
            </a:endParaRPr>
          </a:p>
        </p:txBody>
      </p:sp>
      <p:sp>
        <p:nvSpPr>
          <p:cNvPr id="19" name="Oval 18">
            <a:extLst>
              <a:ext uri="{FF2B5EF4-FFF2-40B4-BE49-F238E27FC236}">
                <a16:creationId xmlns:a16="http://schemas.microsoft.com/office/drawing/2014/main" id="{8C7776F8-338E-3C66-6F14-03CE441FA7B8}"/>
              </a:ext>
            </a:extLst>
          </p:cNvPr>
          <p:cNvSpPr/>
          <p:nvPr/>
        </p:nvSpPr>
        <p:spPr>
          <a:xfrm>
            <a:off x="7871952" y="977081"/>
            <a:ext cx="424017" cy="359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1</a:t>
            </a:r>
            <a:endParaRPr lang="en-US"/>
          </a:p>
        </p:txBody>
      </p:sp>
      <p:sp>
        <p:nvSpPr>
          <p:cNvPr id="21" name="TextBox 20">
            <a:extLst>
              <a:ext uri="{FF2B5EF4-FFF2-40B4-BE49-F238E27FC236}">
                <a16:creationId xmlns:a16="http://schemas.microsoft.com/office/drawing/2014/main" id="{09337F1B-ECE7-678D-BA49-0DEB5B003705}"/>
              </a:ext>
            </a:extLst>
          </p:cNvPr>
          <p:cNvSpPr txBox="1"/>
          <p:nvPr/>
        </p:nvSpPr>
        <p:spPr>
          <a:xfrm>
            <a:off x="6153150" y="3489223"/>
            <a:ext cx="884905" cy="1523416"/>
          </a:xfrm>
          <a:prstGeom prst="rect">
            <a:avLst/>
          </a:prstGeom>
          <a:solidFill>
            <a:schemeClr val="bg1">
              <a:lumMod val="65000"/>
            </a:schemeClr>
          </a:solid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t>Output:</a:t>
            </a:r>
            <a:endParaRPr lang="en-US" sz="1000" b="1">
              <a:cs typeface="Arial"/>
            </a:endParaRPr>
          </a:p>
          <a:p>
            <a:r>
              <a:rPr lang="en-US" sz="1000">
                <a:ea typeface="+mn-lt"/>
                <a:cs typeface="+mn-lt"/>
              </a:rPr>
              <a:t>Hello world!
Hello world!
Hello world!
Hello world!
Hello world!
Hello world!
Hello world!
Hello world!</a:t>
            </a:r>
            <a:endParaRPr lang="en-US"/>
          </a:p>
        </p:txBody>
      </p:sp>
      <p:sp>
        <p:nvSpPr>
          <p:cNvPr id="22" name="Oval 21">
            <a:extLst>
              <a:ext uri="{FF2B5EF4-FFF2-40B4-BE49-F238E27FC236}">
                <a16:creationId xmlns:a16="http://schemas.microsoft.com/office/drawing/2014/main" id="{563ADAB7-7DE4-A4D2-E5F9-5CAEF7B2EA70}"/>
              </a:ext>
            </a:extLst>
          </p:cNvPr>
          <p:cNvSpPr/>
          <p:nvPr/>
        </p:nvSpPr>
        <p:spPr>
          <a:xfrm>
            <a:off x="8360491" y="3779273"/>
            <a:ext cx="424017" cy="359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2</a:t>
            </a:r>
            <a:endParaRPr lang="en-US"/>
          </a:p>
        </p:txBody>
      </p:sp>
      <p:grpSp>
        <p:nvGrpSpPr>
          <p:cNvPr id="40" name="Group 39">
            <a:extLst>
              <a:ext uri="{FF2B5EF4-FFF2-40B4-BE49-F238E27FC236}">
                <a16:creationId xmlns:a16="http://schemas.microsoft.com/office/drawing/2014/main" id="{D27FC45F-72FA-816E-986E-3FE9052D3EBD}"/>
              </a:ext>
            </a:extLst>
          </p:cNvPr>
          <p:cNvGrpSpPr/>
          <p:nvPr/>
        </p:nvGrpSpPr>
        <p:grpSpPr>
          <a:xfrm>
            <a:off x="3539608" y="3539612"/>
            <a:ext cx="2415050" cy="1352349"/>
            <a:chOff x="2894368" y="3235427"/>
            <a:chExt cx="2885153" cy="1573574"/>
          </a:xfrm>
        </p:grpSpPr>
        <p:sp>
          <p:nvSpPr>
            <p:cNvPr id="23" name="TextBox 22">
              <a:extLst>
                <a:ext uri="{FF2B5EF4-FFF2-40B4-BE49-F238E27FC236}">
                  <a16:creationId xmlns:a16="http://schemas.microsoft.com/office/drawing/2014/main" id="{6FB05529-01B9-72C7-CCE7-791A40F69549}"/>
                </a:ext>
              </a:extLst>
            </p:cNvPr>
            <p:cNvSpPr txBox="1"/>
            <p:nvPr/>
          </p:nvSpPr>
          <p:spPr>
            <a:xfrm>
              <a:off x="4129547" y="3235427"/>
              <a:ext cx="414799" cy="246221"/>
            </a:xfrm>
            <a:prstGeom prst="rect">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t>L1</a:t>
              </a:r>
            </a:p>
          </p:txBody>
        </p:sp>
        <p:grpSp>
          <p:nvGrpSpPr>
            <p:cNvPr id="26" name="Group 25">
              <a:extLst>
                <a:ext uri="{FF2B5EF4-FFF2-40B4-BE49-F238E27FC236}">
                  <a16:creationId xmlns:a16="http://schemas.microsoft.com/office/drawing/2014/main" id="{5AE1F368-DC26-BADF-DB5E-71A6726581DA}"/>
                </a:ext>
              </a:extLst>
            </p:cNvPr>
            <p:cNvGrpSpPr/>
            <p:nvPr/>
          </p:nvGrpSpPr>
          <p:grpSpPr>
            <a:xfrm>
              <a:off x="3696313" y="3899102"/>
              <a:ext cx="1216742" cy="246222"/>
              <a:chOff x="3687095" y="3751618"/>
              <a:chExt cx="1216742" cy="246222"/>
            </a:xfrm>
          </p:grpSpPr>
          <p:sp>
            <p:nvSpPr>
              <p:cNvPr id="24" name="TextBox 23">
                <a:extLst>
                  <a:ext uri="{FF2B5EF4-FFF2-40B4-BE49-F238E27FC236}">
                    <a16:creationId xmlns:a16="http://schemas.microsoft.com/office/drawing/2014/main" id="{0423D2D5-0C43-AEFA-C0F6-0410462C5B10}"/>
                  </a:ext>
                </a:extLst>
              </p:cNvPr>
              <p:cNvSpPr txBox="1"/>
              <p:nvPr/>
            </p:nvSpPr>
            <p:spPr>
              <a:xfrm>
                <a:off x="3687095" y="3751619"/>
                <a:ext cx="414799" cy="246221"/>
              </a:xfrm>
              <a:prstGeom prst="rect">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t>L2</a:t>
                </a:r>
              </a:p>
            </p:txBody>
          </p:sp>
          <p:sp>
            <p:nvSpPr>
              <p:cNvPr id="25" name="TextBox 24">
                <a:extLst>
                  <a:ext uri="{FF2B5EF4-FFF2-40B4-BE49-F238E27FC236}">
                    <a16:creationId xmlns:a16="http://schemas.microsoft.com/office/drawing/2014/main" id="{1765ED28-A8E7-00BB-F14C-EE99F9380938}"/>
                  </a:ext>
                </a:extLst>
              </p:cNvPr>
              <p:cNvSpPr txBox="1"/>
              <p:nvPr/>
            </p:nvSpPr>
            <p:spPr>
              <a:xfrm>
                <a:off x="4489038" y="3751618"/>
                <a:ext cx="414799" cy="246221"/>
              </a:xfrm>
              <a:prstGeom prst="rect">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t>L2</a:t>
                </a:r>
              </a:p>
            </p:txBody>
          </p:sp>
        </p:grpSp>
        <p:grpSp>
          <p:nvGrpSpPr>
            <p:cNvPr id="33" name="Group 32">
              <a:extLst>
                <a:ext uri="{FF2B5EF4-FFF2-40B4-BE49-F238E27FC236}">
                  <a16:creationId xmlns:a16="http://schemas.microsoft.com/office/drawing/2014/main" id="{EFEDA207-8F18-CEF0-0D41-EA6623CEB904}"/>
                </a:ext>
              </a:extLst>
            </p:cNvPr>
            <p:cNvGrpSpPr/>
            <p:nvPr/>
          </p:nvGrpSpPr>
          <p:grpSpPr>
            <a:xfrm>
              <a:off x="2894368" y="4562778"/>
              <a:ext cx="2885153" cy="246223"/>
              <a:chOff x="2875933" y="4277028"/>
              <a:chExt cx="2885153" cy="246223"/>
            </a:xfrm>
          </p:grpSpPr>
          <p:grpSp>
            <p:nvGrpSpPr>
              <p:cNvPr id="27" name="Group 26">
                <a:extLst>
                  <a:ext uri="{FF2B5EF4-FFF2-40B4-BE49-F238E27FC236}">
                    <a16:creationId xmlns:a16="http://schemas.microsoft.com/office/drawing/2014/main" id="{59DBE219-9B41-FCFD-6933-91365D834BD3}"/>
                  </a:ext>
                </a:extLst>
              </p:cNvPr>
              <p:cNvGrpSpPr/>
              <p:nvPr/>
            </p:nvGrpSpPr>
            <p:grpSpPr>
              <a:xfrm>
                <a:off x="2875933" y="4277028"/>
                <a:ext cx="1216742" cy="246222"/>
                <a:chOff x="3687095" y="3751618"/>
                <a:chExt cx="1216742" cy="246222"/>
              </a:xfrm>
            </p:grpSpPr>
            <p:sp>
              <p:nvSpPr>
                <p:cNvPr id="28" name="TextBox 27">
                  <a:extLst>
                    <a:ext uri="{FF2B5EF4-FFF2-40B4-BE49-F238E27FC236}">
                      <a16:creationId xmlns:a16="http://schemas.microsoft.com/office/drawing/2014/main" id="{B9301816-4406-0E7C-53FE-FE9AE5232FB2}"/>
                    </a:ext>
                  </a:extLst>
                </p:cNvPr>
                <p:cNvSpPr txBox="1"/>
                <p:nvPr/>
              </p:nvSpPr>
              <p:spPr>
                <a:xfrm>
                  <a:off x="3687095" y="3751619"/>
                  <a:ext cx="414799" cy="246221"/>
                </a:xfrm>
                <a:prstGeom prst="rect">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t>L3</a:t>
                  </a:r>
                </a:p>
              </p:txBody>
            </p:sp>
            <p:sp>
              <p:nvSpPr>
                <p:cNvPr id="29" name="TextBox 28">
                  <a:extLst>
                    <a:ext uri="{FF2B5EF4-FFF2-40B4-BE49-F238E27FC236}">
                      <a16:creationId xmlns:a16="http://schemas.microsoft.com/office/drawing/2014/main" id="{82C1D7C3-45CD-A0A5-7A92-4A37EEC9DBB4}"/>
                    </a:ext>
                  </a:extLst>
                </p:cNvPr>
                <p:cNvSpPr txBox="1"/>
                <p:nvPr/>
              </p:nvSpPr>
              <p:spPr>
                <a:xfrm>
                  <a:off x="4489038" y="3751618"/>
                  <a:ext cx="414799" cy="246221"/>
                </a:xfrm>
                <a:prstGeom prst="rect">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t>L3</a:t>
                  </a:r>
                </a:p>
              </p:txBody>
            </p:sp>
          </p:grpSp>
          <p:grpSp>
            <p:nvGrpSpPr>
              <p:cNvPr id="30" name="Group 29">
                <a:extLst>
                  <a:ext uri="{FF2B5EF4-FFF2-40B4-BE49-F238E27FC236}">
                    <a16:creationId xmlns:a16="http://schemas.microsoft.com/office/drawing/2014/main" id="{CB896297-F60B-19C0-EC8B-8952624B89C4}"/>
                  </a:ext>
                </a:extLst>
              </p:cNvPr>
              <p:cNvGrpSpPr/>
              <p:nvPr/>
            </p:nvGrpSpPr>
            <p:grpSpPr>
              <a:xfrm>
                <a:off x="4544344" y="4277029"/>
                <a:ext cx="1216742" cy="246222"/>
                <a:chOff x="3687095" y="3751618"/>
                <a:chExt cx="1216742" cy="246222"/>
              </a:xfrm>
            </p:grpSpPr>
            <p:sp>
              <p:nvSpPr>
                <p:cNvPr id="31" name="TextBox 30">
                  <a:extLst>
                    <a:ext uri="{FF2B5EF4-FFF2-40B4-BE49-F238E27FC236}">
                      <a16:creationId xmlns:a16="http://schemas.microsoft.com/office/drawing/2014/main" id="{06DCB339-9B0D-166E-7272-5146FEBD63C3}"/>
                    </a:ext>
                  </a:extLst>
                </p:cNvPr>
                <p:cNvSpPr txBox="1"/>
                <p:nvPr/>
              </p:nvSpPr>
              <p:spPr>
                <a:xfrm>
                  <a:off x="3687095" y="3751619"/>
                  <a:ext cx="414799" cy="246221"/>
                </a:xfrm>
                <a:prstGeom prst="rect">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t>L3</a:t>
                  </a:r>
                </a:p>
              </p:txBody>
            </p:sp>
            <p:sp>
              <p:nvSpPr>
                <p:cNvPr id="32" name="TextBox 31">
                  <a:extLst>
                    <a:ext uri="{FF2B5EF4-FFF2-40B4-BE49-F238E27FC236}">
                      <a16:creationId xmlns:a16="http://schemas.microsoft.com/office/drawing/2014/main" id="{B4108FB2-A8C2-DFC2-96DB-6C5E16F140C7}"/>
                    </a:ext>
                  </a:extLst>
                </p:cNvPr>
                <p:cNvSpPr txBox="1"/>
                <p:nvPr/>
              </p:nvSpPr>
              <p:spPr>
                <a:xfrm>
                  <a:off x="4489038" y="3751618"/>
                  <a:ext cx="414799" cy="246221"/>
                </a:xfrm>
                <a:prstGeom prst="rect">
                  <a:avLst/>
                </a:prstGeom>
                <a:solidFill>
                  <a:schemeClr val="accent2">
                    <a:lumMod val="20000"/>
                    <a:lumOff val="80000"/>
                  </a:schemeClr>
                </a:solid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t>L3</a:t>
                  </a:r>
                </a:p>
              </p:txBody>
            </p:sp>
          </p:grpSp>
        </p:grpSp>
        <p:cxnSp>
          <p:nvCxnSpPr>
            <p:cNvPr id="34" name="Straight Arrow Connector 33">
              <a:extLst>
                <a:ext uri="{FF2B5EF4-FFF2-40B4-BE49-F238E27FC236}">
                  <a16:creationId xmlns:a16="http://schemas.microsoft.com/office/drawing/2014/main" id="{DEB9B27C-D2D3-A133-5BD3-EE05CA4806F6}"/>
                </a:ext>
              </a:extLst>
            </p:cNvPr>
            <p:cNvCxnSpPr/>
            <p:nvPr/>
          </p:nvCxnSpPr>
          <p:spPr>
            <a:xfrm>
              <a:off x="4534206" y="3566344"/>
              <a:ext cx="167763" cy="315246"/>
            </a:xfrm>
            <a:prstGeom prst="straightConnector1">
              <a:avLst/>
            </a:prstGeom>
            <a:ln>
              <a:prstDash val="sysDot"/>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CCA16186-D3C3-4620-DE13-E16BD79749CA}"/>
                </a:ext>
              </a:extLst>
            </p:cNvPr>
            <p:cNvCxnSpPr>
              <a:cxnSpLocks/>
            </p:cNvCxnSpPr>
            <p:nvPr/>
          </p:nvCxnSpPr>
          <p:spPr>
            <a:xfrm flipH="1">
              <a:off x="3973767" y="3566343"/>
              <a:ext cx="200946" cy="306029"/>
            </a:xfrm>
            <a:prstGeom prst="straightConnector1">
              <a:avLst/>
            </a:prstGeom>
            <a:ln>
              <a:prstDash val="sysDot"/>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28D297BA-D64E-19D6-DE7E-A0A77F72AB83}"/>
                </a:ext>
              </a:extLst>
            </p:cNvPr>
            <p:cNvCxnSpPr>
              <a:cxnSpLocks/>
            </p:cNvCxnSpPr>
            <p:nvPr/>
          </p:nvCxnSpPr>
          <p:spPr>
            <a:xfrm>
              <a:off x="4939786" y="4091755"/>
              <a:ext cx="628649" cy="435076"/>
            </a:xfrm>
            <a:prstGeom prst="straightConnector1">
              <a:avLst/>
            </a:prstGeom>
            <a:ln>
              <a:prstDash val="sysDot"/>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F9B1BF4E-C247-B89A-C4D1-C415B198221C}"/>
                </a:ext>
              </a:extLst>
            </p:cNvPr>
            <p:cNvCxnSpPr>
              <a:cxnSpLocks/>
            </p:cNvCxnSpPr>
            <p:nvPr/>
          </p:nvCxnSpPr>
          <p:spPr>
            <a:xfrm flipH="1">
              <a:off x="3116515" y="4091754"/>
              <a:ext cx="532786" cy="435076"/>
            </a:xfrm>
            <a:prstGeom prst="straightConnector1">
              <a:avLst/>
            </a:prstGeom>
            <a:ln>
              <a:prstDash val="sysDot"/>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4975A966-B167-4B7E-FF89-DEF8E885A0B8}"/>
                </a:ext>
              </a:extLst>
            </p:cNvPr>
            <p:cNvCxnSpPr>
              <a:cxnSpLocks/>
            </p:cNvCxnSpPr>
            <p:nvPr/>
          </p:nvCxnSpPr>
          <p:spPr>
            <a:xfrm>
              <a:off x="3935052" y="4202368"/>
              <a:ext cx="1844" cy="361334"/>
            </a:xfrm>
            <a:prstGeom prst="straightConnector1">
              <a:avLst/>
            </a:prstGeom>
            <a:ln>
              <a:prstDash val="sysDot"/>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D6266DAC-6CC7-274F-DE87-1AA1FA4D8FD4}"/>
                </a:ext>
              </a:extLst>
            </p:cNvPr>
            <p:cNvCxnSpPr>
              <a:cxnSpLocks/>
            </p:cNvCxnSpPr>
            <p:nvPr/>
          </p:nvCxnSpPr>
          <p:spPr>
            <a:xfrm>
              <a:off x="4736995" y="4202367"/>
              <a:ext cx="1844" cy="361334"/>
            </a:xfrm>
            <a:prstGeom prst="straightConnector1">
              <a:avLst/>
            </a:prstGeom>
            <a:ln>
              <a:prstDash val="sysDot"/>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891420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0FD8-D414-C519-F2E8-E1727C39C7CB}"/>
              </a:ext>
            </a:extLst>
          </p:cNvPr>
          <p:cNvSpPr>
            <a:spLocks noGrp="1"/>
          </p:cNvSpPr>
          <p:nvPr>
            <p:ph type="title"/>
          </p:nvPr>
        </p:nvSpPr>
        <p:spPr>
          <a:xfrm>
            <a:off x="197518" y="143502"/>
            <a:ext cx="7886700" cy="432727"/>
          </a:xfrm>
        </p:spPr>
        <p:txBody>
          <a:bodyPr/>
          <a:lstStyle/>
          <a:p>
            <a:r>
              <a:rPr lang="en-US" b="1" u="none"/>
              <a:t>Contents</a:t>
            </a:r>
          </a:p>
        </p:txBody>
      </p:sp>
      <p:sp>
        <p:nvSpPr>
          <p:cNvPr id="3" name="Text Placeholder 2">
            <a:extLst>
              <a:ext uri="{FF2B5EF4-FFF2-40B4-BE49-F238E27FC236}">
                <a16:creationId xmlns:a16="http://schemas.microsoft.com/office/drawing/2014/main" id="{2917B6C0-C58B-0611-4830-0AA0AD2E1A2B}"/>
              </a:ext>
            </a:extLst>
          </p:cNvPr>
          <p:cNvSpPr>
            <a:spLocks noGrp="1"/>
          </p:cNvSpPr>
          <p:nvPr>
            <p:ph type="body" idx="1"/>
          </p:nvPr>
        </p:nvSpPr>
        <p:spPr>
          <a:xfrm>
            <a:off x="197519" y="647325"/>
            <a:ext cx="8317831" cy="3985294"/>
          </a:xfrm>
        </p:spPr>
        <p:txBody>
          <a:bodyPr/>
          <a:lstStyle/>
          <a:p>
            <a:r>
              <a:rPr lang="en-US" sz="1200"/>
              <a:t>Useful primitives:</a:t>
            </a:r>
          </a:p>
          <a:p>
            <a:pPr lvl="1" indent="-285750"/>
            <a:r>
              <a:rPr lang="en-US" sz="1200"/>
              <a:t>Assert</a:t>
            </a:r>
          </a:p>
          <a:p>
            <a:pPr lvl="1" indent="-285750"/>
            <a:r>
              <a:rPr lang="en-US" sz="1200" err="1"/>
              <a:t>Stdlib.h</a:t>
            </a:r>
            <a:endParaRPr lang="en-US" sz="1200"/>
          </a:p>
          <a:p>
            <a:pPr lvl="1" indent="-285750"/>
            <a:r>
              <a:rPr lang="en-US" sz="1200"/>
              <a:t>Date and Time Functions.</a:t>
            </a:r>
          </a:p>
          <a:p>
            <a:r>
              <a:rPr lang="en-US" sz="1200"/>
              <a:t>System Calls:</a:t>
            </a:r>
          </a:p>
          <a:p>
            <a:pPr lvl="1" indent="-285750"/>
            <a:r>
              <a:rPr lang="en-US" sz="1200"/>
              <a:t>Introduction</a:t>
            </a:r>
          </a:p>
          <a:p>
            <a:pPr lvl="1" indent="-285750"/>
            <a:r>
              <a:rPr lang="en-US" sz="1200"/>
              <a:t>open(), read(), write(), close()</a:t>
            </a:r>
          </a:p>
          <a:p>
            <a:pPr lvl="1" indent="-285750"/>
            <a:r>
              <a:rPr lang="en-US" sz="1200"/>
              <a:t>fork()</a:t>
            </a:r>
          </a:p>
          <a:p>
            <a:pPr lvl="1" indent="-285750"/>
            <a:r>
              <a:rPr lang="en-US" sz="1200" err="1"/>
              <a:t>Ioctl</a:t>
            </a:r>
            <a:r>
              <a:rPr lang="en-US" sz="1200"/>
              <a:t>()</a:t>
            </a:r>
          </a:p>
          <a:p>
            <a:r>
              <a:rPr lang="en-US" sz="1200"/>
              <a:t>Oops Concept:</a:t>
            </a:r>
          </a:p>
          <a:p>
            <a:pPr lvl="1" indent="-285750"/>
            <a:r>
              <a:rPr lang="en-US" sz="1200"/>
              <a:t>Oops concept introduction</a:t>
            </a:r>
          </a:p>
          <a:p>
            <a:pPr lvl="1" indent="-285750"/>
            <a:r>
              <a:rPr lang="en-US" sz="1200"/>
              <a:t>Advantages</a:t>
            </a:r>
          </a:p>
          <a:p>
            <a:pPr lvl="1" indent="-285750"/>
            <a:r>
              <a:rPr lang="en-US" sz="1200"/>
              <a:t>Oops concept in C Programing with example project.</a:t>
            </a:r>
          </a:p>
          <a:p>
            <a:r>
              <a:rPr lang="en-US" sz="1200"/>
              <a:t>Referring to implementations:</a:t>
            </a:r>
          </a:p>
          <a:p>
            <a:pPr lvl="1" indent="-285750"/>
            <a:r>
              <a:rPr lang="en-US" sz="1200"/>
              <a:t>Introduction to GNU </a:t>
            </a:r>
            <a:r>
              <a:rPr lang="en-US" sz="1200" err="1"/>
              <a:t>glibc</a:t>
            </a:r>
            <a:r>
              <a:rPr lang="en-US" sz="1200"/>
              <a:t> project.</a:t>
            </a:r>
          </a:p>
          <a:p>
            <a:pPr lvl="1" indent="-285750"/>
            <a:r>
              <a:rPr lang="en-US" sz="1200"/>
              <a:t>Source code of GNU </a:t>
            </a:r>
            <a:r>
              <a:rPr lang="en-US" sz="1200" err="1"/>
              <a:t>glibc</a:t>
            </a:r>
            <a:r>
              <a:rPr lang="en-US" sz="1200"/>
              <a:t>. </a:t>
            </a:r>
          </a:p>
          <a:p>
            <a:pPr lvl="1" indent="-285750"/>
            <a:r>
              <a:rPr lang="en-US" sz="1200"/>
              <a:t>How to find the implementation of </a:t>
            </a:r>
            <a:r>
              <a:rPr lang="en-US" sz="1200" err="1"/>
              <a:t>stdlib.h</a:t>
            </a:r>
            <a:r>
              <a:rPr lang="en-US" sz="1200"/>
              <a:t> function.</a:t>
            </a:r>
          </a:p>
          <a:p>
            <a:pPr lvl="1" indent="-285750"/>
            <a:r>
              <a:rPr lang="en-US" sz="1200" err="1"/>
              <a:t>Syscall</a:t>
            </a:r>
            <a:r>
              <a:rPr lang="en-US" sz="1200"/>
              <a:t> Implementation </a:t>
            </a:r>
          </a:p>
          <a:p>
            <a:pPr lvl="1" indent="-285750"/>
            <a:endParaRPr lang="en-US" sz="1200"/>
          </a:p>
        </p:txBody>
      </p:sp>
    </p:spTree>
    <p:extLst>
      <p:ext uri="{BB962C8B-B14F-4D97-AF65-F5344CB8AC3E}">
        <p14:creationId xmlns:p14="http://schemas.microsoft.com/office/powerpoint/2010/main" val="3922286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22A17-4F83-3DCF-C5D7-DCDF237215C7}"/>
              </a:ext>
            </a:extLst>
          </p:cNvPr>
          <p:cNvSpPr>
            <a:spLocks noGrp="1"/>
          </p:cNvSpPr>
          <p:nvPr>
            <p:ph type="title"/>
          </p:nvPr>
        </p:nvSpPr>
        <p:spPr>
          <a:xfrm>
            <a:off x="112457" y="246191"/>
            <a:ext cx="7886700" cy="560966"/>
          </a:xfrm>
        </p:spPr>
        <p:txBody>
          <a:bodyPr/>
          <a:lstStyle/>
          <a:p>
            <a:r>
              <a:rPr lang="en-US" b="1" u="none"/>
              <a:t>File management system calls</a:t>
            </a:r>
          </a:p>
          <a:p>
            <a:endParaRPr lang="en-US" b="1" u="none"/>
          </a:p>
        </p:txBody>
      </p:sp>
      <p:sp>
        <p:nvSpPr>
          <p:cNvPr id="3" name="Text Placeholder 2">
            <a:extLst>
              <a:ext uri="{FF2B5EF4-FFF2-40B4-BE49-F238E27FC236}">
                <a16:creationId xmlns:a16="http://schemas.microsoft.com/office/drawing/2014/main" id="{9619891F-A903-FF62-8E13-92E216724BBE}"/>
              </a:ext>
            </a:extLst>
          </p:cNvPr>
          <p:cNvSpPr>
            <a:spLocks noGrp="1"/>
          </p:cNvSpPr>
          <p:nvPr>
            <p:ph type="body" idx="1"/>
          </p:nvPr>
        </p:nvSpPr>
        <p:spPr>
          <a:xfrm>
            <a:off x="186546" y="591277"/>
            <a:ext cx="7886700" cy="1011315"/>
          </a:xfrm>
        </p:spPr>
        <p:txBody>
          <a:bodyPr/>
          <a:lstStyle/>
          <a:p>
            <a:pPr marL="139700" indent="0">
              <a:buNone/>
            </a:pPr>
            <a:r>
              <a:rPr lang="en-US" sz="1200" b="1"/>
              <a:t>File Descriptor:</a:t>
            </a:r>
            <a:endParaRPr lang="en-US" sz="1200"/>
          </a:p>
          <a:p>
            <a:r>
              <a:rPr lang="en-US" sz="1200"/>
              <a:t>In Unix like computer OS, a file descriptor is a process-unique identifier for a file or input/output resource.</a:t>
            </a:r>
            <a:endParaRPr lang="en-US" sz="1200" b="1"/>
          </a:p>
          <a:p>
            <a:r>
              <a:rPr lang="en-US" sz="1200"/>
              <a:t>Each Unix process (except perhaps daemons) should have three standard POSIX file descriptors, corresponding to the three standard streams:</a:t>
            </a:r>
          </a:p>
          <a:p>
            <a:pPr marL="139700" indent="0">
              <a:buNone/>
            </a:pPr>
            <a:endParaRPr lang="en-US" sz="1200"/>
          </a:p>
        </p:txBody>
      </p:sp>
      <p:graphicFrame>
        <p:nvGraphicFramePr>
          <p:cNvPr id="5" name="Table 4">
            <a:extLst>
              <a:ext uri="{FF2B5EF4-FFF2-40B4-BE49-F238E27FC236}">
                <a16:creationId xmlns:a16="http://schemas.microsoft.com/office/drawing/2014/main" id="{D1A57CDC-CAC4-8D5E-9FB9-ABE51304DCEE}"/>
              </a:ext>
            </a:extLst>
          </p:cNvPr>
          <p:cNvGraphicFramePr>
            <a:graphicFrameLocks noGrp="1"/>
          </p:cNvGraphicFramePr>
          <p:nvPr>
            <p:extLst>
              <p:ext uri="{D42A27DB-BD31-4B8C-83A1-F6EECF244321}">
                <p14:modId xmlns:p14="http://schemas.microsoft.com/office/powerpoint/2010/main" val="2799414956"/>
              </p:ext>
            </p:extLst>
          </p:nvPr>
        </p:nvGraphicFramePr>
        <p:xfrm>
          <a:off x="657764" y="1649801"/>
          <a:ext cx="7238996" cy="1127760"/>
        </p:xfrm>
        <a:graphic>
          <a:graphicData uri="http://schemas.openxmlformats.org/drawingml/2006/table">
            <a:tbl>
              <a:tblPr firstRow="1" bandRow="1">
                <a:tableStyleId>{073A0DAA-6AF3-43AB-8588-CEC1D06C72B9}</a:tableStyleId>
              </a:tblPr>
              <a:tblGrid>
                <a:gridCol w="1809749">
                  <a:extLst>
                    <a:ext uri="{9D8B030D-6E8A-4147-A177-3AD203B41FA5}">
                      <a16:colId xmlns:a16="http://schemas.microsoft.com/office/drawing/2014/main" val="854475608"/>
                    </a:ext>
                  </a:extLst>
                </a:gridCol>
                <a:gridCol w="1809749">
                  <a:extLst>
                    <a:ext uri="{9D8B030D-6E8A-4147-A177-3AD203B41FA5}">
                      <a16:colId xmlns:a16="http://schemas.microsoft.com/office/drawing/2014/main" val="3067916578"/>
                    </a:ext>
                  </a:extLst>
                </a:gridCol>
                <a:gridCol w="1809749">
                  <a:extLst>
                    <a:ext uri="{9D8B030D-6E8A-4147-A177-3AD203B41FA5}">
                      <a16:colId xmlns:a16="http://schemas.microsoft.com/office/drawing/2014/main" val="1332372364"/>
                    </a:ext>
                  </a:extLst>
                </a:gridCol>
                <a:gridCol w="1809749">
                  <a:extLst>
                    <a:ext uri="{9D8B030D-6E8A-4147-A177-3AD203B41FA5}">
                      <a16:colId xmlns:a16="http://schemas.microsoft.com/office/drawing/2014/main" val="1091775299"/>
                    </a:ext>
                  </a:extLst>
                </a:gridCol>
              </a:tblGrid>
              <a:tr h="222484">
                <a:tc>
                  <a:txBody>
                    <a:bodyPr/>
                    <a:lstStyle/>
                    <a:p>
                      <a:pPr algn="ctr"/>
                      <a:r>
                        <a:rPr lang="en-US" sz="1000">
                          <a:effectLst/>
                        </a:rPr>
                        <a:t>Integer value</a:t>
                      </a:r>
                    </a:p>
                  </a:txBody>
                  <a:tcPr anchor="ctr"/>
                </a:tc>
                <a:tc>
                  <a:txBody>
                    <a:bodyPr/>
                    <a:lstStyle/>
                    <a:p>
                      <a:pPr algn="ctr"/>
                      <a:r>
                        <a:rPr lang="en-US" sz="1000">
                          <a:effectLst/>
                        </a:rPr>
                        <a:t>Name</a:t>
                      </a:r>
                    </a:p>
                  </a:txBody>
                  <a:tcPr anchor="ctr"/>
                </a:tc>
                <a:tc>
                  <a:txBody>
                    <a:bodyPr/>
                    <a:lstStyle/>
                    <a:p>
                      <a:pPr algn="ctr"/>
                      <a:r>
                        <a:rPr lang="en-US" sz="1000">
                          <a:effectLst/>
                        </a:rPr>
                        <a:t>&lt;</a:t>
                      </a:r>
                      <a:r>
                        <a:rPr lang="en-US" sz="1000" u="none" strike="noStrike">
                          <a:effectLst/>
                        </a:rPr>
                        <a:t>unistd.h</a:t>
                      </a:r>
                      <a:r>
                        <a:rPr lang="en-US" sz="1000">
                          <a:effectLst/>
                        </a:rPr>
                        <a:t>&gt; symbolic constant</a:t>
                      </a:r>
                      <a:endParaRPr lang="en-US" sz="1000" u="none" strike="noStrike" baseline="30000">
                        <a:effectLst/>
                      </a:endParaRPr>
                    </a:p>
                  </a:txBody>
                  <a:tcPr anchor="ctr"/>
                </a:tc>
                <a:tc>
                  <a:txBody>
                    <a:bodyPr/>
                    <a:lstStyle/>
                    <a:p>
                      <a:pPr algn="ctr"/>
                      <a:r>
                        <a:rPr lang="en-US" sz="1000">
                          <a:effectLst/>
                        </a:rPr>
                        <a:t>&lt;</a:t>
                      </a:r>
                      <a:r>
                        <a:rPr lang="en-US" sz="1000" u="none" strike="noStrike">
                          <a:effectLst/>
                        </a:rPr>
                        <a:t>stdio.h</a:t>
                      </a:r>
                      <a:r>
                        <a:rPr lang="en-US" sz="1000">
                          <a:effectLst/>
                        </a:rPr>
                        <a:t>&gt; file stream</a:t>
                      </a:r>
                      <a:endParaRPr lang="en-US" sz="1000" u="none" strike="noStrike" baseline="30000">
                        <a:effectLst/>
                      </a:endParaRPr>
                    </a:p>
                  </a:txBody>
                  <a:tcPr anchor="ctr"/>
                </a:tc>
                <a:extLst>
                  <a:ext uri="{0D108BD9-81ED-4DB2-BD59-A6C34878D82A}">
                    <a16:rowId xmlns:a16="http://schemas.microsoft.com/office/drawing/2014/main" val="2229052466"/>
                  </a:ext>
                </a:extLst>
              </a:tr>
              <a:tr h="213214">
                <a:tc>
                  <a:txBody>
                    <a:bodyPr/>
                    <a:lstStyle/>
                    <a:p>
                      <a:r>
                        <a:rPr lang="en-US" sz="1000">
                          <a:effectLst/>
                        </a:rPr>
                        <a:t>0</a:t>
                      </a:r>
                    </a:p>
                  </a:txBody>
                  <a:tcPr anchor="ctr"/>
                </a:tc>
                <a:tc>
                  <a:txBody>
                    <a:bodyPr/>
                    <a:lstStyle/>
                    <a:p>
                      <a:r>
                        <a:rPr lang="en-US" sz="1000" u="none" strike="noStrike">
                          <a:effectLst/>
                        </a:rPr>
                        <a:t>Standard input</a:t>
                      </a:r>
                      <a:endParaRPr lang="en-US" sz="1000">
                        <a:effectLst/>
                      </a:endParaRPr>
                    </a:p>
                  </a:txBody>
                  <a:tcPr anchor="ctr"/>
                </a:tc>
                <a:tc>
                  <a:txBody>
                    <a:bodyPr/>
                    <a:lstStyle/>
                    <a:p>
                      <a:r>
                        <a:rPr lang="en-US" sz="1000">
                          <a:effectLst/>
                        </a:rPr>
                        <a:t>STDIN_FILENO</a:t>
                      </a:r>
                    </a:p>
                  </a:txBody>
                  <a:tcPr anchor="ctr"/>
                </a:tc>
                <a:tc>
                  <a:txBody>
                    <a:bodyPr/>
                    <a:lstStyle/>
                    <a:p>
                      <a:r>
                        <a:rPr lang="en-US" sz="1000">
                          <a:effectLst/>
                        </a:rPr>
                        <a:t>stdin</a:t>
                      </a:r>
                    </a:p>
                  </a:txBody>
                  <a:tcPr anchor="ctr"/>
                </a:tc>
                <a:extLst>
                  <a:ext uri="{0D108BD9-81ED-4DB2-BD59-A6C34878D82A}">
                    <a16:rowId xmlns:a16="http://schemas.microsoft.com/office/drawing/2014/main" val="2305689912"/>
                  </a:ext>
                </a:extLst>
              </a:tr>
              <a:tr h="213214">
                <a:tc>
                  <a:txBody>
                    <a:bodyPr/>
                    <a:lstStyle/>
                    <a:p>
                      <a:r>
                        <a:rPr lang="en-US" sz="1000">
                          <a:effectLst/>
                        </a:rPr>
                        <a:t>1</a:t>
                      </a:r>
                    </a:p>
                  </a:txBody>
                  <a:tcPr anchor="ctr"/>
                </a:tc>
                <a:tc>
                  <a:txBody>
                    <a:bodyPr/>
                    <a:lstStyle/>
                    <a:p>
                      <a:r>
                        <a:rPr lang="en-US" sz="1000" u="none" strike="noStrike">
                          <a:effectLst/>
                        </a:rPr>
                        <a:t>Standard output</a:t>
                      </a:r>
                      <a:endParaRPr lang="en-US" sz="1000">
                        <a:effectLst/>
                      </a:endParaRPr>
                    </a:p>
                  </a:txBody>
                  <a:tcPr anchor="ctr"/>
                </a:tc>
                <a:tc>
                  <a:txBody>
                    <a:bodyPr/>
                    <a:lstStyle/>
                    <a:p>
                      <a:r>
                        <a:rPr lang="en-US" sz="1000">
                          <a:effectLst/>
                        </a:rPr>
                        <a:t>STDOUT_FILENO</a:t>
                      </a:r>
                    </a:p>
                  </a:txBody>
                  <a:tcPr anchor="ctr"/>
                </a:tc>
                <a:tc>
                  <a:txBody>
                    <a:bodyPr/>
                    <a:lstStyle/>
                    <a:p>
                      <a:r>
                        <a:rPr lang="en-US" sz="1000" err="1">
                          <a:effectLst/>
                        </a:rPr>
                        <a:t>stdout</a:t>
                      </a:r>
                    </a:p>
                  </a:txBody>
                  <a:tcPr anchor="ctr"/>
                </a:tc>
                <a:extLst>
                  <a:ext uri="{0D108BD9-81ED-4DB2-BD59-A6C34878D82A}">
                    <a16:rowId xmlns:a16="http://schemas.microsoft.com/office/drawing/2014/main" val="1376696948"/>
                  </a:ext>
                </a:extLst>
              </a:tr>
              <a:tr h="213214">
                <a:tc>
                  <a:txBody>
                    <a:bodyPr/>
                    <a:lstStyle/>
                    <a:p>
                      <a:r>
                        <a:rPr lang="en-US" sz="1000">
                          <a:effectLst/>
                        </a:rPr>
                        <a:t>2</a:t>
                      </a:r>
                    </a:p>
                  </a:txBody>
                  <a:tcPr anchor="ctr"/>
                </a:tc>
                <a:tc>
                  <a:txBody>
                    <a:bodyPr/>
                    <a:lstStyle/>
                    <a:p>
                      <a:r>
                        <a:rPr lang="en-US" sz="1000" u="none" strike="noStrike">
                          <a:effectLst/>
                        </a:rPr>
                        <a:t>Standard error</a:t>
                      </a:r>
                      <a:endParaRPr lang="en-US" sz="1000">
                        <a:effectLst/>
                      </a:endParaRPr>
                    </a:p>
                  </a:txBody>
                  <a:tcPr anchor="ctr"/>
                </a:tc>
                <a:tc>
                  <a:txBody>
                    <a:bodyPr/>
                    <a:lstStyle/>
                    <a:p>
                      <a:r>
                        <a:rPr lang="en-US" sz="1000">
                          <a:effectLst/>
                        </a:rPr>
                        <a:t>STDERR_FILENO</a:t>
                      </a:r>
                    </a:p>
                  </a:txBody>
                  <a:tcPr anchor="ctr"/>
                </a:tc>
                <a:tc>
                  <a:txBody>
                    <a:bodyPr/>
                    <a:lstStyle/>
                    <a:p>
                      <a:r>
                        <a:rPr lang="en-US" sz="1000">
                          <a:effectLst/>
                        </a:rPr>
                        <a:t>stderr</a:t>
                      </a:r>
                    </a:p>
                  </a:txBody>
                  <a:tcPr anchor="ctr"/>
                </a:tc>
                <a:extLst>
                  <a:ext uri="{0D108BD9-81ED-4DB2-BD59-A6C34878D82A}">
                    <a16:rowId xmlns:a16="http://schemas.microsoft.com/office/drawing/2014/main" val="416847821"/>
                  </a:ext>
                </a:extLst>
              </a:tr>
            </a:tbl>
          </a:graphicData>
        </a:graphic>
      </p:graphicFrame>
      <p:sp>
        <p:nvSpPr>
          <p:cNvPr id="6" name="TextBox 5">
            <a:extLst>
              <a:ext uri="{FF2B5EF4-FFF2-40B4-BE49-F238E27FC236}">
                <a16:creationId xmlns:a16="http://schemas.microsoft.com/office/drawing/2014/main" id="{8CE61434-524A-77C3-A473-7FDBEF545255}"/>
              </a:ext>
            </a:extLst>
          </p:cNvPr>
          <p:cNvSpPr txBox="1"/>
          <p:nvPr/>
        </p:nvSpPr>
        <p:spPr>
          <a:xfrm>
            <a:off x="115864" y="2814156"/>
            <a:ext cx="7810500" cy="20651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800"/>
              </a:spcBef>
            </a:pPr>
            <a:r>
              <a:rPr lang="en-US"/>
              <a:t>Here are some </a:t>
            </a:r>
            <a:r>
              <a:rPr lang="en-US" b="1"/>
              <a:t>system calls for file management </a:t>
            </a:r>
            <a:r>
              <a:rPr lang="en-US"/>
              <a:t>which operate on file descriptors:</a:t>
            </a:r>
          </a:p>
          <a:p>
            <a:pPr marL="285750" indent="-285750">
              <a:lnSpc>
                <a:spcPct val="90000"/>
              </a:lnSpc>
              <a:spcBef>
                <a:spcPts val="800"/>
              </a:spcBef>
              <a:buChar char="•"/>
            </a:pPr>
            <a:r>
              <a:rPr lang="en-US" b="1"/>
              <a:t>open ()</a:t>
            </a:r>
            <a:endParaRPr lang="en-US"/>
          </a:p>
          <a:p>
            <a:pPr marL="285750" indent="-285750">
              <a:lnSpc>
                <a:spcPct val="90000"/>
              </a:lnSpc>
              <a:spcBef>
                <a:spcPts val="800"/>
              </a:spcBef>
              <a:buChar char="•"/>
            </a:pPr>
            <a:r>
              <a:rPr lang="en-US" b="1"/>
              <a:t>read ()</a:t>
            </a:r>
            <a:endParaRPr lang="en-US"/>
          </a:p>
          <a:p>
            <a:pPr marL="285750" indent="-285750">
              <a:lnSpc>
                <a:spcPct val="90000"/>
              </a:lnSpc>
              <a:spcBef>
                <a:spcPts val="800"/>
              </a:spcBef>
              <a:buChar char="•"/>
            </a:pPr>
            <a:r>
              <a:rPr lang="en-US" b="1"/>
              <a:t>write ()</a:t>
            </a:r>
            <a:endParaRPr lang="en-US"/>
          </a:p>
          <a:p>
            <a:pPr marL="285750" indent="-285750">
              <a:lnSpc>
                <a:spcPct val="90000"/>
              </a:lnSpc>
              <a:spcBef>
                <a:spcPts val="800"/>
              </a:spcBef>
              <a:buChar char="•"/>
            </a:pPr>
            <a:r>
              <a:rPr lang="en-US" b="1"/>
              <a:t>close ()</a:t>
            </a:r>
          </a:p>
          <a:p>
            <a:pPr>
              <a:lnSpc>
                <a:spcPct val="90000"/>
              </a:lnSpc>
              <a:spcBef>
                <a:spcPts val="800"/>
              </a:spcBef>
            </a:pPr>
            <a:r>
              <a:rPr lang="en-US"/>
              <a:t>Example Program:</a:t>
            </a:r>
          </a:p>
          <a:p>
            <a:pPr>
              <a:lnSpc>
                <a:spcPct val="90000"/>
              </a:lnSpc>
              <a:spcBef>
                <a:spcPts val="800"/>
              </a:spcBef>
            </a:pPr>
            <a:r>
              <a:rPr lang="en-US" b="1"/>
              <a:t>test_file_system_call.c</a:t>
            </a:r>
          </a:p>
        </p:txBody>
      </p:sp>
      <p:grpSp>
        <p:nvGrpSpPr>
          <p:cNvPr id="12" name="Group 11">
            <a:extLst>
              <a:ext uri="{FF2B5EF4-FFF2-40B4-BE49-F238E27FC236}">
                <a16:creationId xmlns:a16="http://schemas.microsoft.com/office/drawing/2014/main" id="{316A9511-E41A-745D-AFC4-F69B01256E9E}"/>
              </a:ext>
            </a:extLst>
          </p:cNvPr>
          <p:cNvGrpSpPr/>
          <p:nvPr/>
        </p:nvGrpSpPr>
        <p:grpSpPr>
          <a:xfrm>
            <a:off x="3097099" y="3451264"/>
            <a:ext cx="5899834" cy="1568565"/>
            <a:chOff x="3170841" y="3110208"/>
            <a:chExt cx="5899834" cy="1568565"/>
          </a:xfrm>
        </p:grpSpPr>
        <p:pic>
          <p:nvPicPr>
            <p:cNvPr id="11" name="Picture 11">
              <a:extLst>
                <a:ext uri="{FF2B5EF4-FFF2-40B4-BE49-F238E27FC236}">
                  <a16:creationId xmlns:a16="http://schemas.microsoft.com/office/drawing/2014/main" id="{77288A9A-6CE2-5C02-C5DC-83946F8CA20A}"/>
                </a:ext>
              </a:extLst>
            </p:cNvPr>
            <p:cNvPicPr>
              <a:picLocks noChangeAspect="1"/>
            </p:cNvPicPr>
            <p:nvPr/>
          </p:nvPicPr>
          <p:blipFill>
            <a:blip r:embed="rId2"/>
            <a:stretch>
              <a:fillRect/>
            </a:stretch>
          </p:blipFill>
          <p:spPr>
            <a:xfrm>
              <a:off x="3221966" y="3110208"/>
              <a:ext cx="5848709" cy="1284563"/>
            </a:xfrm>
            <a:prstGeom prst="rect">
              <a:avLst/>
            </a:prstGeom>
          </p:spPr>
        </p:pic>
        <p:grpSp>
          <p:nvGrpSpPr>
            <p:cNvPr id="10" name="Group 9">
              <a:extLst>
                <a:ext uri="{FF2B5EF4-FFF2-40B4-BE49-F238E27FC236}">
                  <a16:creationId xmlns:a16="http://schemas.microsoft.com/office/drawing/2014/main" id="{8D37C4E4-16FB-4D6A-2178-1666A8509034}"/>
                </a:ext>
              </a:extLst>
            </p:cNvPr>
            <p:cNvGrpSpPr/>
            <p:nvPr/>
          </p:nvGrpSpPr>
          <p:grpSpPr>
            <a:xfrm>
              <a:off x="3170841" y="3870047"/>
              <a:ext cx="5348377" cy="808726"/>
              <a:chOff x="2793435" y="4150405"/>
              <a:chExt cx="5348377" cy="808726"/>
            </a:xfrm>
          </p:grpSpPr>
          <p:sp>
            <p:nvSpPr>
              <p:cNvPr id="8" name="Rectangle 7">
                <a:extLst>
                  <a:ext uri="{FF2B5EF4-FFF2-40B4-BE49-F238E27FC236}">
                    <a16:creationId xmlns:a16="http://schemas.microsoft.com/office/drawing/2014/main" id="{B6D91090-F458-E501-2280-71DFADE315CC}"/>
                  </a:ext>
                </a:extLst>
              </p:cNvPr>
              <p:cNvSpPr/>
              <p:nvPr/>
            </p:nvSpPr>
            <p:spPr>
              <a:xfrm>
                <a:off x="2793435" y="4150405"/>
                <a:ext cx="5348377" cy="808726"/>
              </a:xfrm>
              <a:prstGeom prst="rect">
                <a:avLst/>
              </a:prstGeom>
              <a:noFill/>
              <a:ln w="28575">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02F32333-C828-9113-E51B-7B1CF786D0C1}"/>
                  </a:ext>
                </a:extLst>
              </p:cNvPr>
              <p:cNvSpPr txBox="1"/>
              <p:nvPr/>
            </p:nvSpPr>
            <p:spPr>
              <a:xfrm>
                <a:off x="2982667" y="4648327"/>
                <a:ext cx="397005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New File "</a:t>
                </a:r>
                <a:r>
                  <a:rPr lang="en-US" b="1">
                    <a:solidFill>
                      <a:srgbClr val="FF0000"/>
                    </a:solidFill>
                  </a:rPr>
                  <a:t>file.txt</a:t>
                </a:r>
                <a:r>
                  <a:rPr lang="en-US">
                    <a:solidFill>
                      <a:srgbClr val="FF0000"/>
                    </a:solidFill>
                  </a:rPr>
                  <a:t>" created after script execution</a:t>
                </a:r>
              </a:p>
            </p:txBody>
          </p:sp>
        </p:grpSp>
      </p:grpSp>
    </p:spTree>
    <p:extLst>
      <p:ext uri="{BB962C8B-B14F-4D97-AF65-F5344CB8AC3E}">
        <p14:creationId xmlns:p14="http://schemas.microsoft.com/office/powerpoint/2010/main" val="967655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B0930-96FE-17B4-4367-6779D195242F}"/>
              </a:ext>
            </a:extLst>
          </p:cNvPr>
          <p:cNvSpPr>
            <a:spLocks noGrp="1"/>
          </p:cNvSpPr>
          <p:nvPr>
            <p:ph type="title"/>
          </p:nvPr>
        </p:nvSpPr>
        <p:spPr>
          <a:xfrm>
            <a:off x="167762" y="154013"/>
            <a:ext cx="7886700" cy="634709"/>
          </a:xfrm>
        </p:spPr>
        <p:txBody>
          <a:bodyPr/>
          <a:lstStyle/>
          <a:p>
            <a:pPr algn="just"/>
            <a:r>
              <a:rPr lang="en-US" b="1" u="none"/>
              <a:t>System Calls : ioctl()</a:t>
            </a:r>
            <a:endParaRPr lang="en-US" u="none"/>
          </a:p>
        </p:txBody>
      </p:sp>
      <p:sp>
        <p:nvSpPr>
          <p:cNvPr id="3" name="Text Placeholder 2">
            <a:extLst>
              <a:ext uri="{FF2B5EF4-FFF2-40B4-BE49-F238E27FC236}">
                <a16:creationId xmlns:a16="http://schemas.microsoft.com/office/drawing/2014/main" id="{C5D64144-6E9E-8319-9536-4EE442CD9845}"/>
              </a:ext>
            </a:extLst>
          </p:cNvPr>
          <p:cNvSpPr>
            <a:spLocks noGrp="1"/>
          </p:cNvSpPr>
          <p:nvPr>
            <p:ph type="body" idx="1"/>
          </p:nvPr>
        </p:nvSpPr>
        <p:spPr>
          <a:xfrm>
            <a:off x="444296" y="796103"/>
            <a:ext cx="8071054" cy="4187437"/>
          </a:xfrm>
        </p:spPr>
        <p:txBody>
          <a:bodyPr/>
          <a:lstStyle/>
          <a:p>
            <a:r>
              <a:rPr lang="en-US" sz="1200">
                <a:hlinkClick r:id="rId2"/>
              </a:rPr>
              <a:t>Ioctl()</a:t>
            </a:r>
            <a:r>
              <a:rPr lang="en-US" sz="1200"/>
              <a:t> is an abbreviation of input/output control.</a:t>
            </a:r>
          </a:p>
          <a:p>
            <a:r>
              <a:rPr lang="en-US" sz="1200"/>
              <a:t>It is a system call for device-specific input/output operations and other operations which cannot be expressed by regular system calls.</a:t>
            </a:r>
          </a:p>
          <a:p>
            <a:r>
              <a:rPr lang="en-US" sz="1200"/>
              <a:t>It takes a parameter specifying a request code; the effect of a call depends completely on the request code.</a:t>
            </a:r>
          </a:p>
          <a:p>
            <a:r>
              <a:rPr lang="en-US" sz="1200"/>
              <a:t>Request codes are often device-specific.</a:t>
            </a:r>
          </a:p>
          <a:p>
            <a:r>
              <a:rPr lang="en-US" sz="1200"/>
              <a:t>For instance, a </a:t>
            </a:r>
            <a:r>
              <a:rPr lang="en-US" sz="1200" b="1"/>
              <a:t>CD-ROM device driver</a:t>
            </a:r>
            <a:r>
              <a:rPr lang="en-US" sz="1200"/>
              <a:t> which can instruct a physical device to </a:t>
            </a:r>
            <a:r>
              <a:rPr lang="en-US" sz="1200" b="1"/>
              <a:t>eject a disc</a:t>
            </a:r>
            <a:r>
              <a:rPr lang="en-US" sz="1200"/>
              <a:t> would provide an </a:t>
            </a:r>
            <a:r>
              <a:rPr lang="en-US" sz="1200" b="1" err="1"/>
              <a:t>ioctl</a:t>
            </a:r>
            <a:r>
              <a:rPr lang="en-US" sz="1200" b="1"/>
              <a:t> request </a:t>
            </a:r>
            <a:r>
              <a:rPr lang="en-US" sz="1200"/>
              <a:t>code to do so. </a:t>
            </a:r>
          </a:p>
          <a:p>
            <a:pPr marL="139700" indent="0">
              <a:buNone/>
            </a:pPr>
            <a:r>
              <a:rPr lang="en-US" sz="1400" b="1">
                <a:latin typeface="Arial"/>
              </a:rPr>
              <a:t>Steps involved in IOCTL:</a:t>
            </a:r>
            <a:endParaRPr lang="en-US" sz="1400">
              <a:latin typeface="Arial"/>
            </a:endParaRPr>
          </a:p>
          <a:p>
            <a:pPr marL="742950" lvl="1" indent="-285750" algn="just"/>
            <a:r>
              <a:rPr lang="en-US" sz="1400"/>
              <a:t>Create IOCTL command in the driver</a:t>
            </a:r>
            <a:endParaRPr lang="en-US"/>
          </a:p>
          <a:p>
            <a:pPr marL="742950" lvl="1" indent="-285750" algn="just"/>
            <a:r>
              <a:rPr lang="en-US" sz="1400"/>
              <a:t>Write IOCTL function in the driver</a:t>
            </a:r>
            <a:endParaRPr lang="en-US"/>
          </a:p>
          <a:p>
            <a:pPr marL="742950" lvl="1" indent="-285750" algn="just"/>
            <a:r>
              <a:rPr lang="en-US" sz="1400"/>
              <a:t>Create IOCTL command in a </a:t>
            </a:r>
            <a:r>
              <a:rPr lang="en-US" sz="1400" err="1"/>
              <a:t>Userspace</a:t>
            </a:r>
            <a:r>
              <a:rPr lang="en-US" sz="1400"/>
              <a:t> application</a:t>
            </a:r>
            <a:endParaRPr lang="en-US"/>
          </a:p>
          <a:p>
            <a:pPr marL="742950" lvl="1" indent="-285750" algn="just"/>
            <a:r>
              <a:rPr lang="en-US" sz="1400"/>
              <a:t>Use the IOCTL system call in a </a:t>
            </a:r>
            <a:r>
              <a:rPr lang="en-US" sz="1400" err="1"/>
              <a:t>Userspace</a:t>
            </a:r>
            <a:endParaRPr lang="en-US" err="1"/>
          </a:p>
          <a:p>
            <a:pPr marL="0" indent="0" algn="just">
              <a:buNone/>
            </a:pPr>
            <a:r>
              <a:rPr lang="en-US" sz="1400"/>
              <a:t>Example Program:</a:t>
            </a:r>
          </a:p>
          <a:p>
            <a:pPr marL="0" indent="0" algn="just">
              <a:buNone/>
            </a:pPr>
            <a:r>
              <a:rPr lang="en-US" sz="1200" b="1" err="1"/>
              <a:t>device_driver_ioctl.c</a:t>
            </a:r>
            <a:r>
              <a:rPr lang="en-US" sz="1400" b="1"/>
              <a:t> : </a:t>
            </a:r>
            <a:r>
              <a:rPr lang="en-US" sz="1400"/>
              <a:t>Simple</a:t>
            </a:r>
            <a:r>
              <a:rPr lang="en-US" sz="1400" b="1"/>
              <a:t> </a:t>
            </a:r>
            <a:r>
              <a:rPr lang="en-US" sz="1400"/>
              <a:t>Device driver with IOCTL</a:t>
            </a:r>
          </a:p>
          <a:p>
            <a:pPr marL="0" indent="0" algn="just">
              <a:buNone/>
            </a:pPr>
            <a:r>
              <a:rPr lang="en-US" sz="1200" b="1" err="1"/>
              <a:t>test_ioctl_app.c</a:t>
            </a:r>
            <a:r>
              <a:rPr lang="en-US" sz="1200" b="1"/>
              <a:t> : </a:t>
            </a:r>
            <a:r>
              <a:rPr lang="en-US" sz="1200"/>
              <a:t>Test  app which </a:t>
            </a:r>
            <a:r>
              <a:rPr lang="en-US" sz="1200" err="1"/>
              <a:t>usees</a:t>
            </a:r>
            <a:r>
              <a:rPr lang="en-US" sz="1200"/>
              <a:t> IOCTL request.</a:t>
            </a:r>
            <a:endParaRPr lang="en-US" err="1"/>
          </a:p>
          <a:p>
            <a:pPr marL="0" indent="0" algn="just">
              <a:buNone/>
            </a:pPr>
            <a:endParaRPr lang="en-US" sz="1400"/>
          </a:p>
          <a:p>
            <a:pPr marL="139700" indent="0">
              <a:buNone/>
            </a:pPr>
            <a:endParaRPr lang="en-US" sz="1400" b="1">
              <a:latin typeface="Arial"/>
            </a:endParaRPr>
          </a:p>
          <a:p>
            <a:endParaRPr lang="en-US" sz="1200"/>
          </a:p>
          <a:p>
            <a:endParaRPr lang="en-US" sz="1200"/>
          </a:p>
          <a:p>
            <a:endParaRPr lang="en-US" sz="1200"/>
          </a:p>
          <a:p>
            <a:endParaRPr lang="en-US" sz="1200"/>
          </a:p>
          <a:p>
            <a:endParaRPr lang="en-US" sz="1200"/>
          </a:p>
        </p:txBody>
      </p:sp>
      <p:pic>
        <p:nvPicPr>
          <p:cNvPr id="4" name="Picture 4">
            <a:extLst>
              <a:ext uri="{FF2B5EF4-FFF2-40B4-BE49-F238E27FC236}">
                <a16:creationId xmlns:a16="http://schemas.microsoft.com/office/drawing/2014/main" id="{B4E1F23F-33A5-6DCC-C1BA-0CA0A8EBA00B}"/>
              </a:ext>
            </a:extLst>
          </p:cNvPr>
          <p:cNvPicPr>
            <a:picLocks noChangeAspect="1"/>
          </p:cNvPicPr>
          <p:nvPr/>
        </p:nvPicPr>
        <p:blipFill>
          <a:blip r:embed="rId3"/>
          <a:stretch>
            <a:fillRect/>
          </a:stretch>
        </p:blipFill>
        <p:spPr>
          <a:xfrm>
            <a:off x="5309937" y="3817520"/>
            <a:ext cx="2955757" cy="1007644"/>
          </a:xfrm>
          <a:prstGeom prst="rect">
            <a:avLst/>
          </a:prstGeom>
        </p:spPr>
      </p:pic>
    </p:spTree>
    <p:extLst>
      <p:ext uri="{BB962C8B-B14F-4D97-AF65-F5344CB8AC3E}">
        <p14:creationId xmlns:p14="http://schemas.microsoft.com/office/powerpoint/2010/main" val="1256732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40B9B-CC1B-DCB8-BE5E-8E3D0894CBFD}"/>
              </a:ext>
            </a:extLst>
          </p:cNvPr>
          <p:cNvSpPr>
            <a:spLocks noGrp="1"/>
          </p:cNvSpPr>
          <p:nvPr>
            <p:ph type="title"/>
          </p:nvPr>
        </p:nvSpPr>
        <p:spPr>
          <a:xfrm>
            <a:off x="269158" y="154013"/>
            <a:ext cx="7886700" cy="450353"/>
          </a:xfrm>
        </p:spPr>
        <p:txBody>
          <a:bodyPr/>
          <a:lstStyle/>
          <a:p>
            <a:pPr algn="just"/>
            <a:r>
              <a:rPr lang="en-US" b="1" u="none"/>
              <a:t>System Calls : </a:t>
            </a:r>
            <a:r>
              <a:rPr lang="en-US" b="1" u="none" err="1"/>
              <a:t>ioctl</a:t>
            </a:r>
            <a:r>
              <a:rPr lang="en-US" b="1" u="none"/>
              <a:t>() </a:t>
            </a:r>
            <a:r>
              <a:rPr lang="en-US" sz="2400" b="1" u="none"/>
              <a:t>contd..</a:t>
            </a:r>
            <a:endParaRPr lang="en-US" sz="2400" u="none"/>
          </a:p>
        </p:txBody>
      </p:sp>
      <p:sp>
        <p:nvSpPr>
          <p:cNvPr id="3" name="Text Placeholder 2">
            <a:extLst>
              <a:ext uri="{FF2B5EF4-FFF2-40B4-BE49-F238E27FC236}">
                <a16:creationId xmlns:a16="http://schemas.microsoft.com/office/drawing/2014/main" id="{467C2106-B430-4EEB-9683-1488E0CBFA1C}"/>
              </a:ext>
            </a:extLst>
          </p:cNvPr>
          <p:cNvSpPr>
            <a:spLocks noGrp="1"/>
          </p:cNvSpPr>
          <p:nvPr>
            <p:ph type="body" idx="1"/>
          </p:nvPr>
        </p:nvSpPr>
        <p:spPr>
          <a:xfrm>
            <a:off x="582561" y="779284"/>
            <a:ext cx="7886700" cy="3963948"/>
          </a:xfrm>
        </p:spPr>
        <p:txBody>
          <a:bodyPr/>
          <a:lstStyle/>
          <a:p>
            <a:r>
              <a:rPr lang="en-US" sz="1200"/>
              <a:t>Define the </a:t>
            </a:r>
            <a:r>
              <a:rPr lang="en-US" sz="1200" err="1"/>
              <a:t>ioctl</a:t>
            </a:r>
            <a:r>
              <a:rPr lang="en-US" sz="1200"/>
              <a:t> command:</a:t>
            </a:r>
          </a:p>
          <a:p>
            <a:pPr marL="596900" lvl="1" indent="0">
              <a:buNone/>
            </a:pPr>
            <a:r>
              <a:rPr lang="en-US" sz="1200" b="1"/>
              <a:t>#define “Name of IOCTL” _</a:t>
            </a:r>
            <a:r>
              <a:rPr lang="en-US" sz="1200" b="1" err="1"/>
              <a:t>IOx</a:t>
            </a:r>
            <a:r>
              <a:rPr lang="en-US" sz="1200" b="1"/>
              <a:t>(num1, num2, argument type)</a:t>
            </a:r>
          </a:p>
          <a:p>
            <a:pPr marL="596900" lvl="1" indent="0">
              <a:buNone/>
            </a:pPr>
            <a:r>
              <a:rPr lang="en-US" sz="1200"/>
              <a:t>where </a:t>
            </a:r>
            <a:r>
              <a:rPr lang="en-US" sz="1200" b="1" err="1"/>
              <a:t>IOx</a:t>
            </a:r>
            <a:r>
              <a:rPr lang="en-US" sz="1200" i="1"/>
              <a:t> </a:t>
            </a:r>
            <a:r>
              <a:rPr lang="en-US" sz="1200"/>
              <a:t>can be :</a:t>
            </a:r>
            <a:br>
              <a:rPr lang="en-US" sz="1200"/>
            </a:br>
            <a:r>
              <a:rPr lang="en-US" sz="1200"/>
              <a:t>“</a:t>
            </a:r>
            <a:r>
              <a:rPr lang="en-US" sz="1200" b="1"/>
              <a:t>IO</a:t>
            </a:r>
            <a:r>
              <a:rPr lang="en-US" sz="1200"/>
              <a:t>“: an </a:t>
            </a:r>
            <a:r>
              <a:rPr lang="en-US" sz="1200" err="1"/>
              <a:t>ioctl</a:t>
            </a:r>
            <a:r>
              <a:rPr lang="en-US" sz="1200"/>
              <a:t> with no parameters</a:t>
            </a:r>
            <a:br>
              <a:rPr lang="en-US" sz="1200"/>
            </a:br>
            <a:r>
              <a:rPr lang="en-US" sz="1200"/>
              <a:t>“</a:t>
            </a:r>
            <a:r>
              <a:rPr lang="en-US" sz="1200" b="1"/>
              <a:t>IOW</a:t>
            </a:r>
            <a:r>
              <a:rPr lang="en-US" sz="1200"/>
              <a:t>“: an </a:t>
            </a:r>
            <a:r>
              <a:rPr lang="en-US" sz="1200" err="1"/>
              <a:t>ioctl</a:t>
            </a:r>
            <a:r>
              <a:rPr lang="en-US" sz="1200"/>
              <a:t> with write parameters (</a:t>
            </a:r>
            <a:r>
              <a:rPr lang="en-US" sz="1200" err="1"/>
              <a:t>copy_from_user</a:t>
            </a:r>
            <a:r>
              <a:rPr lang="en-US" sz="1200"/>
              <a:t>)</a:t>
            </a:r>
            <a:br>
              <a:rPr lang="en-US" sz="1200"/>
            </a:br>
            <a:r>
              <a:rPr lang="en-US" sz="1200"/>
              <a:t>“</a:t>
            </a:r>
            <a:r>
              <a:rPr lang="en-US" sz="1200" b="1"/>
              <a:t>IOR</a:t>
            </a:r>
            <a:r>
              <a:rPr lang="en-US" sz="1200"/>
              <a:t>“: an </a:t>
            </a:r>
            <a:r>
              <a:rPr lang="en-US" sz="1200" err="1"/>
              <a:t>ioctl</a:t>
            </a:r>
            <a:r>
              <a:rPr lang="en-US" sz="1200"/>
              <a:t> with read parameters (</a:t>
            </a:r>
            <a:r>
              <a:rPr lang="en-US" sz="1200" err="1"/>
              <a:t>copy_to_user</a:t>
            </a:r>
            <a:r>
              <a:rPr lang="en-US" sz="1200"/>
              <a:t>)</a:t>
            </a:r>
            <a:br>
              <a:rPr lang="en-US" sz="1200"/>
            </a:br>
            <a:r>
              <a:rPr lang="en-US" sz="1200"/>
              <a:t>“</a:t>
            </a:r>
            <a:r>
              <a:rPr lang="en-US" sz="1200" b="1"/>
              <a:t>IOWR</a:t>
            </a:r>
            <a:r>
              <a:rPr lang="en-US" sz="1200"/>
              <a:t>“: an </a:t>
            </a:r>
            <a:r>
              <a:rPr lang="en-US" sz="1200" err="1"/>
              <a:t>ioctl</a:t>
            </a:r>
            <a:r>
              <a:rPr lang="en-US" sz="1200"/>
              <a:t> with both write and read parameters</a:t>
            </a:r>
            <a:endParaRPr lang="en-US" sz="1200" b="1"/>
          </a:p>
          <a:p>
            <a:pPr marL="596900" lvl="1" indent="0">
              <a:buNone/>
            </a:pPr>
            <a:r>
              <a:rPr lang="en-US" sz="1200" b="1"/>
              <a:t>num1:</a:t>
            </a:r>
            <a:r>
              <a:rPr lang="en-US" sz="1200"/>
              <a:t> is a unique number or character that will differentiate our set of </a:t>
            </a:r>
            <a:r>
              <a:rPr lang="en-US" sz="1200" err="1"/>
              <a:t>ioctl</a:t>
            </a:r>
            <a:r>
              <a:rPr lang="en-US" sz="1200"/>
              <a:t> calls from the other </a:t>
            </a:r>
            <a:r>
              <a:rPr lang="en-US" sz="1200" err="1"/>
              <a:t>ioctl</a:t>
            </a:r>
            <a:r>
              <a:rPr lang="en-US" sz="1200"/>
              <a:t> calls. </a:t>
            </a:r>
            <a:r>
              <a:rPr lang="en-US" sz="1200" err="1"/>
              <a:t>some times</a:t>
            </a:r>
            <a:r>
              <a:rPr lang="en-US" sz="1200"/>
              <a:t> the major number for the device is used here.</a:t>
            </a:r>
          </a:p>
          <a:p>
            <a:pPr marL="596900" lvl="1" indent="0">
              <a:buNone/>
            </a:pPr>
            <a:r>
              <a:rPr lang="en-US" sz="1200" b="1"/>
              <a:t>num2:</a:t>
            </a:r>
            <a:r>
              <a:rPr lang="en-US" sz="1200"/>
              <a:t> is the number that is assigned to the </a:t>
            </a:r>
            <a:r>
              <a:rPr lang="en-US" sz="1200" err="1"/>
              <a:t>ioctl</a:t>
            </a:r>
            <a:r>
              <a:rPr lang="en-US" sz="1200"/>
              <a:t>. This is used to differentiate the commands from one another.</a:t>
            </a:r>
          </a:p>
          <a:p>
            <a:pPr marL="596900" lvl="1" indent="0">
              <a:buNone/>
            </a:pPr>
            <a:r>
              <a:rPr lang="en-US" sz="1200" b="1"/>
              <a:t>argument type </a:t>
            </a:r>
            <a:r>
              <a:rPr lang="en-US" sz="1200"/>
              <a:t>: Type of data.</a:t>
            </a:r>
          </a:p>
          <a:p>
            <a:r>
              <a:rPr lang="en-US" sz="1200"/>
              <a:t>Command example used in our driver:</a:t>
            </a:r>
          </a:p>
          <a:p>
            <a:pPr lvl="1"/>
            <a:endParaRPr lang="en-US" sz="1200"/>
          </a:p>
          <a:p>
            <a:endParaRPr lang="en-US" sz="1200"/>
          </a:p>
          <a:p>
            <a:endParaRPr lang="en-US" sz="1200"/>
          </a:p>
          <a:p>
            <a:endParaRPr lang="en-US" sz="1200"/>
          </a:p>
        </p:txBody>
      </p:sp>
      <p:pic>
        <p:nvPicPr>
          <p:cNvPr id="4" name="Picture 4">
            <a:extLst>
              <a:ext uri="{FF2B5EF4-FFF2-40B4-BE49-F238E27FC236}">
                <a16:creationId xmlns:a16="http://schemas.microsoft.com/office/drawing/2014/main" id="{1F2B84B3-2BD5-34DA-C1B6-D523F8079370}"/>
              </a:ext>
            </a:extLst>
          </p:cNvPr>
          <p:cNvPicPr>
            <a:picLocks noChangeAspect="1"/>
          </p:cNvPicPr>
          <p:nvPr/>
        </p:nvPicPr>
        <p:blipFill>
          <a:blip r:embed="rId2"/>
          <a:stretch>
            <a:fillRect/>
          </a:stretch>
        </p:blipFill>
        <p:spPr>
          <a:xfrm>
            <a:off x="1626269" y="3435912"/>
            <a:ext cx="4387515" cy="567700"/>
          </a:xfrm>
          <a:prstGeom prst="rect">
            <a:avLst/>
          </a:prstGeom>
        </p:spPr>
      </p:pic>
    </p:spTree>
    <p:extLst>
      <p:ext uri="{BB962C8B-B14F-4D97-AF65-F5344CB8AC3E}">
        <p14:creationId xmlns:p14="http://schemas.microsoft.com/office/powerpoint/2010/main" val="3777667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40B9B-CC1B-DCB8-BE5E-8E3D0894CBFD}"/>
              </a:ext>
            </a:extLst>
          </p:cNvPr>
          <p:cNvSpPr>
            <a:spLocks noGrp="1"/>
          </p:cNvSpPr>
          <p:nvPr>
            <p:ph type="title"/>
          </p:nvPr>
        </p:nvSpPr>
        <p:spPr/>
        <p:txBody>
          <a:bodyPr/>
          <a:lstStyle/>
          <a:p>
            <a:pPr algn="just"/>
            <a:r>
              <a:rPr lang="en-US" b="1" u="none"/>
              <a:t>System Calls : </a:t>
            </a:r>
            <a:r>
              <a:rPr lang="en-US" b="1" u="none" err="1"/>
              <a:t>ioctl</a:t>
            </a:r>
            <a:r>
              <a:rPr lang="en-US" b="1" u="none"/>
              <a:t>() </a:t>
            </a:r>
            <a:r>
              <a:rPr lang="en-US" sz="2400" b="1" u="none"/>
              <a:t>contd..</a:t>
            </a:r>
            <a:endParaRPr lang="en-US" sz="2400" u="none"/>
          </a:p>
        </p:txBody>
      </p:sp>
      <p:sp>
        <p:nvSpPr>
          <p:cNvPr id="3" name="Text Placeholder 2">
            <a:extLst>
              <a:ext uri="{FF2B5EF4-FFF2-40B4-BE49-F238E27FC236}">
                <a16:creationId xmlns:a16="http://schemas.microsoft.com/office/drawing/2014/main" id="{467C2106-B430-4EEB-9683-1488E0CBFA1C}"/>
              </a:ext>
            </a:extLst>
          </p:cNvPr>
          <p:cNvSpPr>
            <a:spLocks noGrp="1"/>
          </p:cNvSpPr>
          <p:nvPr>
            <p:ph type="body" idx="1"/>
          </p:nvPr>
        </p:nvSpPr>
        <p:spPr/>
        <p:txBody>
          <a:bodyPr/>
          <a:lstStyle/>
          <a:p>
            <a:pPr marL="139700" indent="0">
              <a:buNone/>
            </a:pPr>
            <a:r>
              <a:rPr lang="en-US" sz="1600" b="1"/>
              <a:t>Write IOCTL function in the driver:</a:t>
            </a:r>
            <a:endParaRPr lang="en-US" sz="1600"/>
          </a:p>
          <a:p>
            <a:r>
              <a:rPr lang="en-US" sz="1200"/>
              <a:t>We need to add the </a:t>
            </a:r>
            <a:r>
              <a:rPr lang="en-US" sz="1200" err="1"/>
              <a:t>ioctl</a:t>
            </a:r>
            <a:r>
              <a:rPr lang="en-US" sz="1200"/>
              <a:t> function to our driver.</a:t>
            </a:r>
          </a:p>
          <a:p>
            <a:r>
              <a:rPr lang="en-US" sz="1200"/>
              <a:t>The prototype is as shown in image:</a:t>
            </a:r>
          </a:p>
          <a:p>
            <a:pPr marL="139700" indent="0">
              <a:buNone/>
            </a:pPr>
            <a:r>
              <a:rPr lang="en-US" sz="1200" b="1"/>
              <a:t>"file"</a:t>
            </a:r>
            <a:r>
              <a:rPr lang="en-US" sz="1200"/>
              <a:t>: the file pointer to the file that was passed by the application.</a:t>
            </a:r>
            <a:br>
              <a:rPr lang="en-US" sz="1200"/>
            </a:br>
            <a:r>
              <a:rPr lang="en-US" sz="1200" b="1"/>
              <a:t>"</a:t>
            </a:r>
            <a:r>
              <a:rPr lang="en-US" sz="1200" b="1" err="1"/>
              <a:t>cmd</a:t>
            </a:r>
            <a:r>
              <a:rPr lang="en-US" sz="1200" b="1"/>
              <a:t>" </a:t>
            </a:r>
            <a:r>
              <a:rPr lang="en-US" sz="1200"/>
              <a:t>: the </a:t>
            </a:r>
            <a:r>
              <a:rPr lang="en-US" sz="1200" err="1"/>
              <a:t>ioctl</a:t>
            </a:r>
            <a:r>
              <a:rPr lang="en-US" sz="1200"/>
              <a:t> command that was called from the </a:t>
            </a:r>
            <a:r>
              <a:rPr lang="en-US" sz="1200" err="1"/>
              <a:t>userspace</a:t>
            </a:r>
            <a:r>
              <a:rPr lang="en-US" sz="1200"/>
              <a:t>.</a:t>
            </a:r>
            <a:br>
              <a:rPr lang="en-US" sz="1200"/>
            </a:br>
            <a:r>
              <a:rPr lang="en-US" sz="1200" b="1"/>
              <a:t>"</a:t>
            </a:r>
            <a:r>
              <a:rPr lang="en-US" sz="1200" b="1" err="1"/>
              <a:t>arg</a:t>
            </a:r>
            <a:r>
              <a:rPr lang="en-US" sz="1200" b="1"/>
              <a:t>"</a:t>
            </a:r>
            <a:r>
              <a:rPr lang="en-US" sz="1200"/>
              <a:t>: are the arguments passed from the </a:t>
            </a:r>
            <a:r>
              <a:rPr lang="en-US" sz="1200" err="1"/>
              <a:t>userspace</a:t>
            </a:r>
            <a:r>
              <a:rPr lang="en-US" sz="1200"/>
              <a:t>.</a:t>
            </a:r>
          </a:p>
          <a:p>
            <a:r>
              <a:rPr lang="en-US" sz="1200"/>
              <a:t>Within function we implement all the commands we defined.</a:t>
            </a:r>
          </a:p>
          <a:p>
            <a:r>
              <a:rPr lang="en-US" sz="1200"/>
              <a:t>To inform kernel that </a:t>
            </a:r>
            <a:r>
              <a:rPr lang="en-US" sz="1200" err="1"/>
              <a:t>ioctl</a:t>
            </a:r>
            <a:r>
              <a:rPr lang="en-US" sz="1200"/>
              <a:t> call is implemented in </a:t>
            </a:r>
            <a:r>
              <a:rPr lang="en-US" sz="1200" err="1"/>
              <a:t>test_ioctl</a:t>
            </a:r>
            <a:r>
              <a:rPr lang="en-US" sz="1200"/>
              <a:t>():</a:t>
            </a:r>
          </a:p>
          <a:p>
            <a:pPr marL="596900" lvl="1" indent="0">
              <a:buNone/>
            </a:pPr>
            <a:r>
              <a:rPr lang="en-US" sz="1200"/>
              <a:t>We make </a:t>
            </a:r>
            <a:r>
              <a:rPr lang="en-US" sz="1200" b="1"/>
              <a:t>fops </a:t>
            </a:r>
            <a:r>
              <a:rPr lang="en-US" sz="1200" err="1"/>
              <a:t>poiter</a:t>
            </a:r>
            <a:r>
              <a:rPr lang="en-US" sz="1200"/>
              <a:t> </a:t>
            </a:r>
            <a:r>
              <a:rPr lang="en-US" sz="1200" b="1" err="1"/>
              <a:t>unlocked_ioctl</a:t>
            </a:r>
            <a:r>
              <a:rPr lang="en-US" sz="1200"/>
              <a:t> point to </a:t>
            </a:r>
            <a:r>
              <a:rPr lang="en-US" sz="1200" b="1" err="1"/>
              <a:t>test_ioctl</a:t>
            </a:r>
            <a:r>
              <a:rPr lang="en-US" sz="1200" b="1"/>
              <a:t>. </a:t>
            </a:r>
          </a:p>
          <a:p>
            <a:endParaRPr lang="en-US" sz="1200"/>
          </a:p>
          <a:p>
            <a:endParaRPr lang="en-US" sz="1200"/>
          </a:p>
          <a:p>
            <a:endParaRPr lang="en-US" sz="1600" b="1"/>
          </a:p>
          <a:p>
            <a:pPr marL="139700" indent="0">
              <a:buNone/>
            </a:pPr>
            <a:endParaRPr lang="en-US" sz="1600" b="1"/>
          </a:p>
          <a:p>
            <a:endParaRPr lang="en-US" sz="1200"/>
          </a:p>
        </p:txBody>
      </p:sp>
      <p:pic>
        <p:nvPicPr>
          <p:cNvPr id="5" name="Picture 5">
            <a:extLst>
              <a:ext uri="{FF2B5EF4-FFF2-40B4-BE49-F238E27FC236}">
                <a16:creationId xmlns:a16="http://schemas.microsoft.com/office/drawing/2014/main" id="{2D92B5B8-77B2-D71D-0DEB-155030E3DA4E}"/>
              </a:ext>
            </a:extLst>
          </p:cNvPr>
          <p:cNvPicPr>
            <a:picLocks noChangeAspect="1"/>
          </p:cNvPicPr>
          <p:nvPr/>
        </p:nvPicPr>
        <p:blipFill>
          <a:blip r:embed="rId2"/>
          <a:stretch>
            <a:fillRect/>
          </a:stretch>
        </p:blipFill>
        <p:spPr>
          <a:xfrm>
            <a:off x="4764505" y="981550"/>
            <a:ext cx="3926305" cy="2408373"/>
          </a:xfrm>
          <a:prstGeom prst="rect">
            <a:avLst/>
          </a:prstGeom>
        </p:spPr>
      </p:pic>
      <p:pic>
        <p:nvPicPr>
          <p:cNvPr id="6" name="Picture 6">
            <a:extLst>
              <a:ext uri="{FF2B5EF4-FFF2-40B4-BE49-F238E27FC236}">
                <a16:creationId xmlns:a16="http://schemas.microsoft.com/office/drawing/2014/main" id="{41C94E2B-75F4-FA20-681C-70680A8ECCF0}"/>
              </a:ext>
            </a:extLst>
          </p:cNvPr>
          <p:cNvPicPr>
            <a:picLocks noChangeAspect="1"/>
          </p:cNvPicPr>
          <p:nvPr/>
        </p:nvPicPr>
        <p:blipFill>
          <a:blip r:embed="rId3"/>
          <a:stretch>
            <a:fillRect/>
          </a:stretch>
        </p:blipFill>
        <p:spPr>
          <a:xfrm>
            <a:off x="5406189" y="3454758"/>
            <a:ext cx="2211807" cy="1542668"/>
          </a:xfrm>
          <a:prstGeom prst="rect">
            <a:avLst/>
          </a:prstGeom>
        </p:spPr>
      </p:pic>
    </p:spTree>
    <p:extLst>
      <p:ext uri="{BB962C8B-B14F-4D97-AF65-F5344CB8AC3E}">
        <p14:creationId xmlns:p14="http://schemas.microsoft.com/office/powerpoint/2010/main" val="1331870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40B9B-CC1B-DCB8-BE5E-8E3D0894CBFD}"/>
              </a:ext>
            </a:extLst>
          </p:cNvPr>
          <p:cNvSpPr>
            <a:spLocks noGrp="1"/>
          </p:cNvSpPr>
          <p:nvPr>
            <p:ph type="title"/>
          </p:nvPr>
        </p:nvSpPr>
        <p:spPr/>
        <p:txBody>
          <a:bodyPr/>
          <a:lstStyle/>
          <a:p>
            <a:pPr algn="just"/>
            <a:r>
              <a:rPr lang="en-US" b="1" u="none"/>
              <a:t>System Calls : </a:t>
            </a:r>
            <a:r>
              <a:rPr lang="en-US" b="1" u="none" err="1"/>
              <a:t>ioctl</a:t>
            </a:r>
            <a:r>
              <a:rPr lang="en-US" b="1" u="none"/>
              <a:t>() </a:t>
            </a:r>
            <a:r>
              <a:rPr lang="en-US" sz="2400" b="1" u="none"/>
              <a:t>contd..</a:t>
            </a:r>
            <a:endParaRPr lang="en-US" sz="2400" u="none"/>
          </a:p>
        </p:txBody>
      </p:sp>
      <p:sp>
        <p:nvSpPr>
          <p:cNvPr id="3" name="Text Placeholder 2">
            <a:extLst>
              <a:ext uri="{FF2B5EF4-FFF2-40B4-BE49-F238E27FC236}">
                <a16:creationId xmlns:a16="http://schemas.microsoft.com/office/drawing/2014/main" id="{467C2106-B430-4EEB-9683-1488E0CBFA1C}"/>
              </a:ext>
            </a:extLst>
          </p:cNvPr>
          <p:cNvSpPr>
            <a:spLocks noGrp="1"/>
          </p:cNvSpPr>
          <p:nvPr>
            <p:ph type="body" idx="1"/>
          </p:nvPr>
        </p:nvSpPr>
        <p:spPr>
          <a:xfrm>
            <a:off x="398045" y="1389272"/>
            <a:ext cx="4507831" cy="3263400"/>
          </a:xfrm>
        </p:spPr>
        <p:txBody>
          <a:bodyPr/>
          <a:lstStyle/>
          <a:p>
            <a:pPr algn="just">
              <a:buNone/>
            </a:pPr>
            <a:r>
              <a:rPr lang="en-US" sz="1200" b="1"/>
              <a:t>Create IOCTL command in a </a:t>
            </a:r>
            <a:r>
              <a:rPr lang="en-US" sz="1200" b="1" err="1"/>
              <a:t>Userspace</a:t>
            </a:r>
            <a:r>
              <a:rPr lang="en-US" sz="1200" b="1"/>
              <a:t> application :</a:t>
            </a:r>
            <a:endParaRPr lang="en-US" sz="1200"/>
          </a:p>
          <a:p>
            <a:pPr algn="just"/>
            <a:r>
              <a:rPr lang="en-US" sz="1200"/>
              <a:t>In </a:t>
            </a:r>
            <a:r>
              <a:rPr lang="en-US" sz="1200" b="1" err="1"/>
              <a:t>test_ioctl_app.c</a:t>
            </a:r>
            <a:r>
              <a:rPr lang="en-US" sz="1200" b="1"/>
              <a:t> </a:t>
            </a:r>
            <a:r>
              <a:rPr lang="en-US" sz="1200"/>
              <a:t> define the </a:t>
            </a:r>
            <a:r>
              <a:rPr lang="en-US" sz="1200" err="1"/>
              <a:t>ioctl</a:t>
            </a:r>
            <a:r>
              <a:rPr lang="en-US" sz="1200"/>
              <a:t> commands:</a:t>
            </a:r>
          </a:p>
          <a:p>
            <a:pPr marL="596900" lvl="1" indent="0" algn="just">
              <a:buNone/>
            </a:pPr>
            <a:r>
              <a:rPr lang="en-US" sz="1200" b="1"/>
              <a:t>#define WR_VALUE _IOW('a','a',int32_t*)</a:t>
            </a:r>
          </a:p>
          <a:p>
            <a:pPr marL="596900" lvl="1" indent="0" algn="just">
              <a:buNone/>
            </a:pPr>
            <a:r>
              <a:rPr lang="en-US" sz="1200" b="1"/>
              <a:t>#define RD_VALUE _IOR('a','b',int32_t*)</a:t>
            </a:r>
          </a:p>
          <a:p>
            <a:pPr lvl="1" algn="just"/>
            <a:endParaRPr lang="en-US" sz="1200"/>
          </a:p>
          <a:p>
            <a:pPr algn="just">
              <a:buNone/>
            </a:pPr>
            <a:endParaRPr lang="en-US" sz="1200"/>
          </a:p>
          <a:p>
            <a:pPr algn="just">
              <a:buNone/>
            </a:pPr>
            <a:endParaRPr lang="en-US" sz="1200"/>
          </a:p>
          <a:p>
            <a:pPr algn="just">
              <a:buNone/>
            </a:pPr>
            <a:r>
              <a:rPr lang="en-US" sz="1200" b="1"/>
              <a:t>Use IOCTL system call in </a:t>
            </a:r>
            <a:r>
              <a:rPr lang="en-US" sz="1200" b="1" err="1"/>
              <a:t>Userspace</a:t>
            </a:r>
            <a:r>
              <a:rPr lang="en-US" sz="1200" b="1"/>
              <a:t>:</a:t>
            </a:r>
          </a:p>
          <a:p>
            <a:pPr algn="just"/>
            <a:r>
              <a:rPr lang="en-US" sz="1200"/>
              <a:t>Open device </a:t>
            </a:r>
            <a:r>
              <a:rPr lang="en-US" sz="1200" b="1"/>
              <a:t>"/dev/</a:t>
            </a:r>
            <a:r>
              <a:rPr lang="en-US" sz="1200" b="1" err="1"/>
              <a:t>test_device</a:t>
            </a:r>
            <a:r>
              <a:rPr lang="en-US" sz="1200" b="1"/>
              <a:t>".</a:t>
            </a:r>
          </a:p>
          <a:p>
            <a:pPr algn="just"/>
            <a:r>
              <a:rPr lang="en-US" sz="1200"/>
              <a:t>Perform write &amp; read calls:</a:t>
            </a:r>
          </a:p>
          <a:p>
            <a:pPr marL="596900" lvl="1" indent="0" algn="just">
              <a:buNone/>
            </a:pPr>
            <a:r>
              <a:rPr lang="en-US" sz="1200" b="1" err="1"/>
              <a:t>ioctl</a:t>
            </a:r>
            <a:r>
              <a:rPr lang="en-US" sz="1200" b="1"/>
              <a:t>(</a:t>
            </a:r>
            <a:r>
              <a:rPr lang="en-US" sz="1200" b="1" err="1"/>
              <a:t>fd</a:t>
            </a:r>
            <a:r>
              <a:rPr lang="en-US" sz="1200" b="1"/>
              <a:t>, WR_VALUE, (int32_t*) &amp;number); </a:t>
            </a:r>
          </a:p>
          <a:p>
            <a:pPr marL="596900" lvl="1" indent="0" algn="just">
              <a:buNone/>
            </a:pPr>
            <a:r>
              <a:rPr lang="en-US" sz="1200" b="1" err="1"/>
              <a:t>ioctl</a:t>
            </a:r>
            <a:r>
              <a:rPr lang="en-US" sz="1200" b="1"/>
              <a:t>(</a:t>
            </a:r>
            <a:r>
              <a:rPr lang="en-US" sz="1200" b="1" err="1"/>
              <a:t>fd</a:t>
            </a:r>
            <a:r>
              <a:rPr lang="en-US" sz="1200" b="1"/>
              <a:t>, RD_VALUE, (int32_t*) &amp;value);</a:t>
            </a:r>
          </a:p>
          <a:p>
            <a:pPr algn="just"/>
            <a:endParaRPr lang="en-US" sz="1200"/>
          </a:p>
          <a:p>
            <a:pPr marL="139700" indent="0">
              <a:buNone/>
            </a:pPr>
            <a:endParaRPr lang="en-US" sz="1200" b="1"/>
          </a:p>
        </p:txBody>
      </p:sp>
      <p:pic>
        <p:nvPicPr>
          <p:cNvPr id="7" name="Picture 7">
            <a:extLst>
              <a:ext uri="{FF2B5EF4-FFF2-40B4-BE49-F238E27FC236}">
                <a16:creationId xmlns:a16="http://schemas.microsoft.com/office/drawing/2014/main" id="{FB13CC0C-24BB-4E96-2C57-0B49865D9302}"/>
              </a:ext>
            </a:extLst>
          </p:cNvPr>
          <p:cNvPicPr>
            <a:picLocks noChangeAspect="1"/>
          </p:cNvPicPr>
          <p:nvPr/>
        </p:nvPicPr>
        <p:blipFill>
          <a:blip r:embed="rId2"/>
          <a:stretch>
            <a:fillRect/>
          </a:stretch>
        </p:blipFill>
        <p:spPr>
          <a:xfrm>
            <a:off x="5125453" y="1269900"/>
            <a:ext cx="3665621" cy="3636411"/>
          </a:xfrm>
          <a:prstGeom prst="rect">
            <a:avLst/>
          </a:prstGeom>
        </p:spPr>
      </p:pic>
    </p:spTree>
    <p:extLst>
      <p:ext uri="{BB962C8B-B14F-4D97-AF65-F5344CB8AC3E}">
        <p14:creationId xmlns:p14="http://schemas.microsoft.com/office/powerpoint/2010/main" val="1028272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ABE26E7-50D3-64B8-9AD4-18AF7AF0093B}"/>
              </a:ext>
            </a:extLst>
          </p:cNvPr>
          <p:cNvSpPr>
            <a:spLocks noGrp="1"/>
          </p:cNvSpPr>
          <p:nvPr>
            <p:ph type="title"/>
          </p:nvPr>
        </p:nvSpPr>
        <p:spPr>
          <a:xfrm>
            <a:off x="77203" y="153528"/>
            <a:ext cx="7886700" cy="422700"/>
          </a:xfrm>
        </p:spPr>
        <p:txBody>
          <a:bodyPr/>
          <a:lstStyle/>
          <a:p>
            <a:pPr algn="just"/>
            <a:r>
              <a:rPr lang="en-US" b="1" u="none"/>
              <a:t>System Calls : </a:t>
            </a:r>
            <a:r>
              <a:rPr lang="en-US" b="1" u="none" err="1"/>
              <a:t>ioctl</a:t>
            </a:r>
            <a:r>
              <a:rPr lang="en-US" b="1" u="none"/>
              <a:t>() </a:t>
            </a:r>
            <a:r>
              <a:rPr lang="en-US" sz="2400" b="1" u="none"/>
              <a:t>contd..</a:t>
            </a:r>
            <a:endParaRPr lang="en-US" sz="2400" u="none"/>
          </a:p>
        </p:txBody>
      </p:sp>
      <p:sp>
        <p:nvSpPr>
          <p:cNvPr id="3" name="Text Placeholder 2">
            <a:extLst>
              <a:ext uri="{FF2B5EF4-FFF2-40B4-BE49-F238E27FC236}">
                <a16:creationId xmlns:a16="http://schemas.microsoft.com/office/drawing/2014/main" id="{48E610BB-2DE5-A73A-A976-1BA97D1AA113}"/>
              </a:ext>
            </a:extLst>
          </p:cNvPr>
          <p:cNvSpPr>
            <a:spLocks noGrp="1"/>
          </p:cNvSpPr>
          <p:nvPr>
            <p:ph type="body" idx="1"/>
          </p:nvPr>
        </p:nvSpPr>
        <p:spPr>
          <a:xfrm>
            <a:off x="177466" y="667378"/>
            <a:ext cx="3976437" cy="3965241"/>
          </a:xfrm>
        </p:spPr>
        <p:txBody>
          <a:bodyPr/>
          <a:lstStyle/>
          <a:p>
            <a:r>
              <a:rPr lang="en-US" sz="1200"/>
              <a:t>Build the driver by command: </a:t>
            </a:r>
            <a:endParaRPr lang="en-US"/>
          </a:p>
          <a:p>
            <a:pPr marL="596900" lvl="1" indent="0">
              <a:buNone/>
            </a:pPr>
            <a:r>
              <a:rPr lang="en-US" sz="1400" b="1" err="1"/>
              <a:t>sudo</a:t>
            </a:r>
            <a:r>
              <a:rPr lang="en-US" sz="1400" b="1"/>
              <a:t> make</a:t>
            </a:r>
            <a:endParaRPr lang="en-US" sz="1400"/>
          </a:p>
          <a:p>
            <a:r>
              <a:rPr lang="en-US" sz="1200"/>
              <a:t>This will build the driver </a:t>
            </a:r>
            <a:r>
              <a:rPr lang="en-US" sz="1200" b="1" err="1"/>
              <a:t>device_driver_ioctl.ko</a:t>
            </a:r>
            <a:endParaRPr lang="en-US" sz="1200" b="1"/>
          </a:p>
          <a:p>
            <a:r>
              <a:rPr lang="en-US" sz="1200"/>
              <a:t>Build the application code with command : </a:t>
            </a:r>
          </a:p>
          <a:p>
            <a:pPr marL="596900" lvl="1" indent="0">
              <a:buNone/>
            </a:pPr>
            <a:r>
              <a:rPr lang="en-US" sz="1400" b="1" err="1"/>
              <a:t>gcc</a:t>
            </a:r>
            <a:r>
              <a:rPr lang="en-US" sz="1400" b="1"/>
              <a:t> -o </a:t>
            </a:r>
            <a:r>
              <a:rPr lang="en-US" sz="1400" b="1" err="1"/>
              <a:t>test_ioctl_app</a:t>
            </a:r>
            <a:r>
              <a:rPr lang="en-US" sz="1400" b="1"/>
              <a:t> </a:t>
            </a:r>
            <a:r>
              <a:rPr lang="en-US" sz="1400" b="1" err="1"/>
              <a:t>test_ioctl_app.c</a:t>
            </a:r>
            <a:endParaRPr lang="en-US" sz="1400" b="1"/>
          </a:p>
          <a:p>
            <a:r>
              <a:rPr lang="en-US" sz="1200"/>
              <a:t>Load the driver into system using command : </a:t>
            </a:r>
            <a:endParaRPr lang="en-US" sz="1200" b="1"/>
          </a:p>
          <a:p>
            <a:pPr marL="596900" lvl="1" indent="0">
              <a:buNone/>
            </a:pPr>
            <a:r>
              <a:rPr lang="en-US" sz="1400" b="1" err="1"/>
              <a:t>sudo</a:t>
            </a:r>
            <a:r>
              <a:rPr lang="en-US" sz="1400" b="1"/>
              <a:t> </a:t>
            </a:r>
            <a:r>
              <a:rPr lang="en-US" sz="1400" b="1" err="1"/>
              <a:t>insmod</a:t>
            </a:r>
            <a:r>
              <a:rPr lang="en-US" sz="1400" b="1"/>
              <a:t> </a:t>
            </a:r>
            <a:r>
              <a:rPr lang="en-US" sz="1400" b="1" err="1"/>
              <a:t>device_driver_ioctl.ko</a:t>
            </a:r>
            <a:endParaRPr lang="en-US" sz="1400" b="1"/>
          </a:p>
          <a:p>
            <a:r>
              <a:rPr lang="en-US" sz="1200"/>
              <a:t>To check the driver is loaded run command :</a:t>
            </a:r>
          </a:p>
          <a:p>
            <a:pPr marL="596900" lvl="1" indent="0">
              <a:buNone/>
            </a:pPr>
            <a:r>
              <a:rPr lang="en-US" sz="1400" b="1" err="1"/>
              <a:t>sudo</a:t>
            </a:r>
            <a:r>
              <a:rPr lang="en-US" sz="1400" b="1"/>
              <a:t> </a:t>
            </a:r>
            <a:r>
              <a:rPr lang="en-US" sz="1400" b="1" err="1"/>
              <a:t>dmesg</a:t>
            </a:r>
            <a:r>
              <a:rPr lang="en-US" sz="1400"/>
              <a:t> </a:t>
            </a:r>
          </a:p>
          <a:p>
            <a:pPr marL="596900" lvl="1" indent="0">
              <a:buNone/>
            </a:pPr>
            <a:r>
              <a:rPr lang="en-US" sz="1200" b="1" err="1"/>
              <a:t>dmesg</a:t>
            </a:r>
            <a:r>
              <a:rPr lang="en-US" sz="1200"/>
              <a:t> is a command  that prints the message buffer of the kernel.</a:t>
            </a:r>
          </a:p>
          <a:p>
            <a:r>
              <a:rPr lang="en-US" sz="1200"/>
              <a:t>Run the application using command : </a:t>
            </a:r>
            <a:endParaRPr lang="en-US" sz="1200" err="1"/>
          </a:p>
          <a:p>
            <a:pPr marL="596900" lvl="1" indent="0">
              <a:buNone/>
            </a:pPr>
            <a:r>
              <a:rPr lang="en-US" sz="1400" b="1" err="1"/>
              <a:t>sudo</a:t>
            </a:r>
            <a:r>
              <a:rPr lang="en-US" sz="1400" b="1"/>
              <a:t> ./</a:t>
            </a:r>
            <a:r>
              <a:rPr lang="en-US" sz="1400" b="1" err="1"/>
              <a:t>test_ioctl_app</a:t>
            </a:r>
            <a:endParaRPr lang="en-US" sz="1400"/>
          </a:p>
          <a:p>
            <a:pPr marL="425450"/>
            <a:r>
              <a:rPr lang="en-US" sz="1400"/>
              <a:t>Again check </a:t>
            </a:r>
            <a:r>
              <a:rPr lang="en-US" sz="1400" err="1"/>
              <a:t>dmesg</a:t>
            </a:r>
            <a:r>
              <a:rPr lang="en-US" sz="1400"/>
              <a:t> to see the log.</a:t>
            </a:r>
          </a:p>
          <a:p>
            <a:r>
              <a:rPr lang="en-US" sz="1400"/>
              <a:t>To unload the driver use command:</a:t>
            </a:r>
          </a:p>
          <a:p>
            <a:pPr marL="628650" lvl="1" indent="0">
              <a:buNone/>
            </a:pPr>
            <a:r>
              <a:rPr lang="en-US" sz="1400" b="1" err="1"/>
              <a:t>sudo</a:t>
            </a:r>
            <a:r>
              <a:rPr lang="en-US" sz="1400" b="1"/>
              <a:t> </a:t>
            </a:r>
            <a:r>
              <a:rPr lang="en-US" sz="1400" b="1" err="1"/>
              <a:t>rmmod</a:t>
            </a:r>
            <a:r>
              <a:rPr lang="en-US" sz="1400" b="1"/>
              <a:t> </a:t>
            </a:r>
            <a:r>
              <a:rPr lang="en-US" sz="1400" b="1" err="1"/>
              <a:t>device_driver_ioctl.ko</a:t>
            </a:r>
            <a:endParaRPr lang="en-US" sz="1400" err="1"/>
          </a:p>
          <a:p>
            <a:pPr marL="596900" lvl="1" indent="0">
              <a:buNone/>
            </a:pPr>
            <a:r>
              <a:rPr lang="en-US" sz="1400"/>
              <a:t> </a:t>
            </a:r>
            <a:r>
              <a:rPr lang="en-US" sz="1400" b="1"/>
              <a:t> </a:t>
            </a:r>
            <a:endParaRPr lang="en-US"/>
          </a:p>
          <a:p>
            <a:endParaRPr lang="en-US" sz="1200"/>
          </a:p>
        </p:txBody>
      </p:sp>
      <p:grpSp>
        <p:nvGrpSpPr>
          <p:cNvPr id="17" name="Group 16">
            <a:extLst>
              <a:ext uri="{FF2B5EF4-FFF2-40B4-BE49-F238E27FC236}">
                <a16:creationId xmlns:a16="http://schemas.microsoft.com/office/drawing/2014/main" id="{DEAD6E4B-507C-F7E2-C7A7-BC6AC7D09E6C}"/>
              </a:ext>
            </a:extLst>
          </p:cNvPr>
          <p:cNvGrpSpPr/>
          <p:nvPr/>
        </p:nvGrpSpPr>
        <p:grpSpPr>
          <a:xfrm>
            <a:off x="3154781" y="892342"/>
            <a:ext cx="5686424" cy="3826314"/>
            <a:chOff x="3154781" y="892342"/>
            <a:chExt cx="5686424" cy="3826314"/>
          </a:xfrm>
        </p:grpSpPr>
        <p:cxnSp>
          <p:nvCxnSpPr>
            <p:cNvPr id="11" name="Connector: Elbow 10">
              <a:extLst>
                <a:ext uri="{FF2B5EF4-FFF2-40B4-BE49-F238E27FC236}">
                  <a16:creationId xmlns:a16="http://schemas.microsoft.com/office/drawing/2014/main" id="{10439B15-1344-443B-3A66-7641A987ED1E}"/>
                </a:ext>
              </a:extLst>
            </p:cNvPr>
            <p:cNvCxnSpPr/>
            <p:nvPr/>
          </p:nvCxnSpPr>
          <p:spPr>
            <a:xfrm flipV="1">
              <a:off x="3154781" y="1417220"/>
              <a:ext cx="1876926" cy="1481888"/>
            </a:xfrm>
            <a:prstGeom prst="bentConnector3">
              <a:avLst/>
            </a:prstGeom>
            <a:ln>
              <a:solidFill>
                <a:srgbClr val="FF0000"/>
              </a:solidFill>
              <a:prstDash val="dash"/>
              <a:tailEnd type="triangle"/>
            </a:ln>
          </p:spPr>
          <p:style>
            <a:lnRef idx="2">
              <a:schemeClr val="dk1"/>
            </a:lnRef>
            <a:fillRef idx="0">
              <a:schemeClr val="dk1"/>
            </a:fillRef>
            <a:effectRef idx="1">
              <a:schemeClr val="dk1"/>
            </a:effectRef>
            <a:fontRef idx="minor">
              <a:schemeClr val="tx1"/>
            </a:fontRef>
          </p:style>
        </p:cxnSp>
        <p:cxnSp>
          <p:nvCxnSpPr>
            <p:cNvPr id="12" name="Connector: Elbow 11">
              <a:extLst>
                <a:ext uri="{FF2B5EF4-FFF2-40B4-BE49-F238E27FC236}">
                  <a16:creationId xmlns:a16="http://schemas.microsoft.com/office/drawing/2014/main" id="{0D6D25D8-B05B-52ED-B00B-D01357105A41}"/>
                </a:ext>
              </a:extLst>
            </p:cNvPr>
            <p:cNvCxnSpPr>
              <a:cxnSpLocks/>
            </p:cNvCxnSpPr>
            <p:nvPr/>
          </p:nvCxnSpPr>
          <p:spPr>
            <a:xfrm flipV="1">
              <a:off x="3335253" y="2690562"/>
              <a:ext cx="1756611" cy="1110915"/>
            </a:xfrm>
            <a:prstGeom prst="bentConnector3">
              <a:avLst/>
            </a:prstGeom>
            <a:ln>
              <a:solidFill>
                <a:srgbClr val="0070C0"/>
              </a:solidFill>
              <a:prstDash val="dash"/>
              <a:tailEnd type="triangle"/>
            </a:ln>
          </p:spPr>
          <p:style>
            <a:lnRef idx="2">
              <a:schemeClr val="dk1"/>
            </a:lnRef>
            <a:fillRef idx="0">
              <a:schemeClr val="dk1"/>
            </a:fillRef>
            <a:effectRef idx="1">
              <a:schemeClr val="dk1"/>
            </a:effectRef>
            <a:fontRef idx="minor">
              <a:schemeClr val="tx1"/>
            </a:fontRef>
          </p:style>
        </p:cxnSp>
        <p:grpSp>
          <p:nvGrpSpPr>
            <p:cNvPr id="16" name="Group 15">
              <a:extLst>
                <a:ext uri="{FF2B5EF4-FFF2-40B4-BE49-F238E27FC236}">
                  <a16:creationId xmlns:a16="http://schemas.microsoft.com/office/drawing/2014/main" id="{53026E34-388F-345C-1496-0E7EDE54AAD2}"/>
                </a:ext>
              </a:extLst>
            </p:cNvPr>
            <p:cNvGrpSpPr/>
            <p:nvPr/>
          </p:nvGrpSpPr>
          <p:grpSpPr>
            <a:xfrm>
              <a:off x="5155531" y="892342"/>
              <a:ext cx="3685674" cy="3826314"/>
              <a:chOff x="5155531" y="892342"/>
              <a:chExt cx="3685674" cy="3826314"/>
            </a:xfrm>
          </p:grpSpPr>
          <p:pic>
            <p:nvPicPr>
              <p:cNvPr id="7" name="Picture 7">
                <a:extLst>
                  <a:ext uri="{FF2B5EF4-FFF2-40B4-BE49-F238E27FC236}">
                    <a16:creationId xmlns:a16="http://schemas.microsoft.com/office/drawing/2014/main" id="{8563E6CE-A3A3-9F02-C8F8-49624C170ABB}"/>
                  </a:ext>
                </a:extLst>
              </p:cNvPr>
              <p:cNvPicPr>
                <a:picLocks noChangeAspect="1"/>
              </p:cNvPicPr>
              <p:nvPr/>
            </p:nvPicPr>
            <p:blipFill>
              <a:blip r:embed="rId2"/>
              <a:stretch>
                <a:fillRect/>
              </a:stretch>
            </p:blipFill>
            <p:spPr>
              <a:xfrm>
                <a:off x="5155531" y="1245770"/>
                <a:ext cx="3685673" cy="386013"/>
              </a:xfrm>
              <a:prstGeom prst="rect">
                <a:avLst/>
              </a:prstGeom>
            </p:spPr>
          </p:pic>
          <p:pic>
            <p:nvPicPr>
              <p:cNvPr id="8" name="Picture 8">
                <a:extLst>
                  <a:ext uri="{FF2B5EF4-FFF2-40B4-BE49-F238E27FC236}">
                    <a16:creationId xmlns:a16="http://schemas.microsoft.com/office/drawing/2014/main" id="{66A5CB92-7BBD-D11E-B9A2-11092AD76DF8}"/>
                  </a:ext>
                </a:extLst>
              </p:cNvPr>
              <p:cNvPicPr>
                <a:picLocks noChangeAspect="1"/>
              </p:cNvPicPr>
              <p:nvPr/>
            </p:nvPicPr>
            <p:blipFill>
              <a:blip r:embed="rId3"/>
              <a:stretch>
                <a:fillRect/>
              </a:stretch>
            </p:blipFill>
            <p:spPr>
              <a:xfrm>
                <a:off x="5155532" y="3684709"/>
                <a:ext cx="3685673" cy="691740"/>
              </a:xfrm>
              <a:prstGeom prst="rect">
                <a:avLst/>
              </a:prstGeom>
            </p:spPr>
          </p:pic>
          <p:pic>
            <p:nvPicPr>
              <p:cNvPr id="9" name="Picture 9">
                <a:extLst>
                  <a:ext uri="{FF2B5EF4-FFF2-40B4-BE49-F238E27FC236}">
                    <a16:creationId xmlns:a16="http://schemas.microsoft.com/office/drawing/2014/main" id="{CACF3023-FC87-C366-450B-C40D74D930AF}"/>
                  </a:ext>
                </a:extLst>
              </p:cNvPr>
              <p:cNvPicPr>
                <a:picLocks noChangeAspect="1"/>
              </p:cNvPicPr>
              <p:nvPr/>
            </p:nvPicPr>
            <p:blipFill>
              <a:blip r:embed="rId4"/>
              <a:stretch>
                <a:fillRect/>
              </a:stretch>
            </p:blipFill>
            <p:spPr>
              <a:xfrm>
                <a:off x="5155532" y="2023831"/>
                <a:ext cx="3685673" cy="1326442"/>
              </a:xfrm>
              <a:prstGeom prst="rect">
                <a:avLst/>
              </a:prstGeom>
            </p:spPr>
          </p:pic>
          <p:sp>
            <p:nvSpPr>
              <p:cNvPr id="13" name="TextBox 12">
                <a:extLst>
                  <a:ext uri="{FF2B5EF4-FFF2-40B4-BE49-F238E27FC236}">
                    <a16:creationId xmlns:a16="http://schemas.microsoft.com/office/drawing/2014/main" id="{4D0A094D-92C6-328A-EEFB-F0C0D9E48636}"/>
                  </a:ext>
                </a:extLst>
              </p:cNvPr>
              <p:cNvSpPr txBox="1"/>
              <p:nvPr/>
            </p:nvSpPr>
            <p:spPr>
              <a:xfrm>
                <a:off x="5654842" y="892342"/>
                <a:ext cx="26870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Dmesg log after loading driver</a:t>
                </a:r>
              </a:p>
            </p:txBody>
          </p:sp>
          <p:sp>
            <p:nvSpPr>
              <p:cNvPr id="14" name="TextBox 13">
                <a:extLst>
                  <a:ext uri="{FF2B5EF4-FFF2-40B4-BE49-F238E27FC236}">
                    <a16:creationId xmlns:a16="http://schemas.microsoft.com/office/drawing/2014/main" id="{3B62911B-7849-35C6-1FD4-100AD7CDE8D8}"/>
                  </a:ext>
                </a:extLst>
              </p:cNvPr>
              <p:cNvSpPr txBox="1"/>
              <p:nvPr/>
            </p:nvSpPr>
            <p:spPr>
              <a:xfrm>
                <a:off x="5735052" y="4441657"/>
                <a:ext cx="26870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Dmesg log after running app </a:t>
                </a:r>
              </a:p>
            </p:txBody>
          </p:sp>
        </p:grpSp>
        <p:cxnSp>
          <p:nvCxnSpPr>
            <p:cNvPr id="15" name="Straight Arrow Connector 14">
              <a:extLst>
                <a:ext uri="{FF2B5EF4-FFF2-40B4-BE49-F238E27FC236}">
                  <a16:creationId xmlns:a16="http://schemas.microsoft.com/office/drawing/2014/main" id="{411430D4-ECFD-5663-4E1D-51822D5E160D}"/>
                </a:ext>
              </a:extLst>
            </p:cNvPr>
            <p:cNvCxnSpPr/>
            <p:nvPr/>
          </p:nvCxnSpPr>
          <p:spPr>
            <a:xfrm>
              <a:off x="3330242" y="4077201"/>
              <a:ext cx="1756610" cy="12032"/>
            </a:xfrm>
            <a:prstGeom prst="straightConnector1">
              <a:avLst/>
            </a:prstGeom>
            <a:ln>
              <a:solidFill>
                <a:srgbClr val="FF0000"/>
              </a:solidFill>
              <a:prstDash val="dash"/>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50064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71572-AC9E-B6B6-3693-5D14007973B4}"/>
              </a:ext>
            </a:extLst>
          </p:cNvPr>
          <p:cNvSpPr>
            <a:spLocks noGrp="1"/>
          </p:cNvSpPr>
          <p:nvPr>
            <p:ph type="title"/>
          </p:nvPr>
        </p:nvSpPr>
        <p:spPr>
          <a:xfrm>
            <a:off x="197518" y="63291"/>
            <a:ext cx="7886700" cy="994200"/>
          </a:xfrm>
        </p:spPr>
        <p:txBody>
          <a:bodyPr/>
          <a:lstStyle/>
          <a:p>
            <a:r>
              <a:rPr lang="en-US" b="1" u="none"/>
              <a:t>Oops concept</a:t>
            </a:r>
            <a:endParaRPr lang="en-US" b="1"/>
          </a:p>
        </p:txBody>
      </p:sp>
      <p:sp>
        <p:nvSpPr>
          <p:cNvPr id="3" name="Text Placeholder 2">
            <a:extLst>
              <a:ext uri="{FF2B5EF4-FFF2-40B4-BE49-F238E27FC236}">
                <a16:creationId xmlns:a16="http://schemas.microsoft.com/office/drawing/2014/main" id="{40BA6489-00DC-376C-C5B9-159C758E37D4}"/>
              </a:ext>
            </a:extLst>
          </p:cNvPr>
          <p:cNvSpPr>
            <a:spLocks noGrp="1"/>
          </p:cNvSpPr>
          <p:nvPr>
            <p:ph type="body" idx="1"/>
          </p:nvPr>
        </p:nvSpPr>
        <p:spPr>
          <a:xfrm>
            <a:off x="197519" y="988219"/>
            <a:ext cx="5771145" cy="3764715"/>
          </a:xfrm>
        </p:spPr>
        <p:txBody>
          <a:bodyPr/>
          <a:lstStyle/>
          <a:p>
            <a:r>
              <a:rPr lang="en-US" sz="1200"/>
              <a:t>Oops, is a programming model based on the concept of </a:t>
            </a:r>
            <a:r>
              <a:rPr lang="en-US" sz="1200" b="1"/>
              <a:t>objects </a:t>
            </a:r>
            <a:r>
              <a:rPr lang="en-US" sz="1200"/>
              <a:t>and </a:t>
            </a:r>
            <a:r>
              <a:rPr lang="en-US" sz="1200" b="1"/>
              <a:t>classes</a:t>
            </a:r>
            <a:r>
              <a:rPr lang="en-US" sz="1200"/>
              <a:t>.</a:t>
            </a:r>
          </a:p>
          <a:p>
            <a:r>
              <a:rPr lang="en-US" sz="1200"/>
              <a:t>In this model, programmers define the functions that can be applicable to the data structures and their data type.</a:t>
            </a:r>
          </a:p>
          <a:p>
            <a:r>
              <a:rPr lang="en-US" sz="1200"/>
              <a:t>Object-oriented programming turns </a:t>
            </a:r>
            <a:r>
              <a:rPr lang="en-US" sz="1200" b="1"/>
              <a:t>data structure</a:t>
            </a:r>
            <a:r>
              <a:rPr lang="en-US" sz="1200"/>
              <a:t> into an </a:t>
            </a:r>
            <a:r>
              <a:rPr lang="en-US" sz="1200" b="1"/>
              <a:t>object, including both data and functions</a:t>
            </a:r>
            <a:r>
              <a:rPr lang="en-US" sz="1200"/>
              <a:t>.</a:t>
            </a:r>
          </a:p>
          <a:p>
            <a:r>
              <a:rPr lang="en-US" sz="1200"/>
              <a:t>It encourages the reusing of these objects in the same and other </a:t>
            </a:r>
            <a:r>
              <a:rPr lang="en-US" sz="1200" err="1"/>
              <a:t>programmes</a:t>
            </a:r>
            <a:r>
              <a:rPr lang="en-US" sz="1200"/>
              <a:t> as well.</a:t>
            </a:r>
          </a:p>
          <a:p>
            <a:r>
              <a:rPr lang="en-US" sz="1200"/>
              <a:t>These days, most major software development is performed using OOP. </a:t>
            </a:r>
          </a:p>
          <a:p>
            <a:r>
              <a:rPr lang="en-US" sz="1200"/>
              <a:t>With OOP, instead of writing a program, you create classes. </a:t>
            </a:r>
          </a:p>
          <a:p>
            <a:r>
              <a:rPr lang="en-US" sz="1200"/>
              <a:t>A class contains both data and functions. </a:t>
            </a:r>
            <a:endParaRPr lang="en-US"/>
          </a:p>
          <a:p>
            <a:r>
              <a:rPr lang="en-US" sz="1200"/>
              <a:t>When you want to create something in memory, you create an object, which is an instance of that class.</a:t>
            </a:r>
            <a:endParaRPr lang="en-US"/>
          </a:p>
          <a:p>
            <a:r>
              <a:rPr lang="en-US" sz="1200"/>
              <a:t>For example : We create class </a:t>
            </a:r>
            <a:r>
              <a:rPr lang="en-US" sz="1200" b="1"/>
              <a:t>CAR </a:t>
            </a:r>
            <a:r>
              <a:rPr lang="en-US" sz="1200"/>
              <a:t>which holds data &amp; functions related to CAR.</a:t>
            </a:r>
          </a:p>
          <a:p>
            <a:r>
              <a:rPr lang="en-US" sz="1200"/>
              <a:t>When  your program want to create a CAR in memory, then a new object of CAR is created. </a:t>
            </a:r>
          </a:p>
          <a:p>
            <a:endParaRPr lang="en-US"/>
          </a:p>
          <a:p>
            <a:endParaRPr lang="en-US" sz="1200"/>
          </a:p>
          <a:p>
            <a:endParaRPr lang="en-US" sz="1200"/>
          </a:p>
          <a:p>
            <a:endParaRPr lang="en-US" sz="1200"/>
          </a:p>
        </p:txBody>
      </p:sp>
      <p:grpSp>
        <p:nvGrpSpPr>
          <p:cNvPr id="12" name="Group 11">
            <a:extLst>
              <a:ext uri="{FF2B5EF4-FFF2-40B4-BE49-F238E27FC236}">
                <a16:creationId xmlns:a16="http://schemas.microsoft.com/office/drawing/2014/main" id="{522947E3-354B-BBB6-E968-A66B7FEF2D24}"/>
              </a:ext>
            </a:extLst>
          </p:cNvPr>
          <p:cNvGrpSpPr/>
          <p:nvPr/>
        </p:nvGrpSpPr>
        <p:grpSpPr>
          <a:xfrm>
            <a:off x="6617368" y="812131"/>
            <a:ext cx="2075448" cy="2566737"/>
            <a:chOff x="1373605" y="2135605"/>
            <a:chExt cx="2165683" cy="2937710"/>
          </a:xfrm>
        </p:grpSpPr>
        <p:sp>
          <p:nvSpPr>
            <p:cNvPr id="5" name="Cylinder 4">
              <a:extLst>
                <a:ext uri="{FF2B5EF4-FFF2-40B4-BE49-F238E27FC236}">
                  <a16:creationId xmlns:a16="http://schemas.microsoft.com/office/drawing/2014/main" id="{1E03E2A9-D0BE-E7D5-1C3D-831D2346C3D8}"/>
                </a:ext>
              </a:extLst>
            </p:cNvPr>
            <p:cNvSpPr/>
            <p:nvPr/>
          </p:nvSpPr>
          <p:spPr>
            <a:xfrm>
              <a:off x="1373605" y="2135605"/>
              <a:ext cx="2165683" cy="2937710"/>
            </a:xfrm>
            <a:prstGeom prst="can">
              <a:avLst/>
            </a:prstGeom>
            <a:solidFill>
              <a:schemeClr val="bg1">
                <a:lumMod val="65000"/>
              </a:schemeClr>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3AAEE74-F02B-74AF-3E57-E8D079E4D72A}"/>
                </a:ext>
              </a:extLst>
            </p:cNvPr>
            <p:cNvSpPr txBox="1"/>
            <p:nvPr/>
          </p:nvSpPr>
          <p:spPr>
            <a:xfrm>
              <a:off x="2135605" y="2265947"/>
              <a:ext cx="65171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CAR</a:t>
              </a:r>
            </a:p>
          </p:txBody>
        </p:sp>
        <p:sp>
          <p:nvSpPr>
            <p:cNvPr id="7" name="TextBox 6">
              <a:extLst>
                <a:ext uri="{FF2B5EF4-FFF2-40B4-BE49-F238E27FC236}">
                  <a16:creationId xmlns:a16="http://schemas.microsoft.com/office/drawing/2014/main" id="{032FE43F-ACC4-FF4C-641D-E8B9A78DFB6F}"/>
                </a:ext>
              </a:extLst>
            </p:cNvPr>
            <p:cNvSpPr txBox="1"/>
            <p:nvPr/>
          </p:nvSpPr>
          <p:spPr>
            <a:xfrm>
              <a:off x="1584157" y="2847473"/>
              <a:ext cx="882315" cy="707886"/>
            </a:xfrm>
            <a:prstGeom prst="rect">
              <a:avLst/>
            </a:prstGeom>
            <a:solidFill>
              <a:schemeClr val="accent4">
                <a:lumMod val="60000"/>
                <a:lumOff val="40000"/>
              </a:schemeClr>
            </a:solidFill>
            <a:ln>
              <a:solidFill>
                <a:schemeClr val="accent4">
                  <a:lumMod val="40000"/>
                  <a:lumOff val="60000"/>
                </a:schemeClr>
              </a:solidFill>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000">
                  <a:solidFill>
                    <a:schemeClr val="tx1"/>
                  </a:solidFill>
                </a:rPr>
                <a:t>Brand</a:t>
              </a:r>
              <a:endParaRPr lang="en-US" sz="1000">
                <a:solidFill>
                  <a:schemeClr val="tx1"/>
                </a:solidFill>
                <a:cs typeface="Arial"/>
              </a:endParaRPr>
            </a:p>
            <a:p>
              <a:pPr marL="285750" indent="-285750" algn="l">
                <a:buChar char="•"/>
              </a:pPr>
              <a:r>
                <a:rPr lang="en-US" sz="1000">
                  <a:solidFill>
                    <a:schemeClr val="tx1"/>
                  </a:solidFill>
                </a:rPr>
                <a:t>Model</a:t>
              </a:r>
              <a:endParaRPr lang="en-US">
                <a:solidFill>
                  <a:schemeClr val="tx1"/>
                </a:solidFill>
                <a:cs typeface="Arial"/>
              </a:endParaRPr>
            </a:p>
            <a:p>
              <a:pPr marL="285750" indent="-285750">
                <a:buChar char="•"/>
              </a:pPr>
              <a:r>
                <a:rPr lang="en-US" sz="1000" err="1">
                  <a:solidFill>
                    <a:schemeClr val="tx1"/>
                  </a:solidFill>
                </a:rPr>
                <a:t>Colour</a:t>
              </a:r>
              <a:endParaRPr lang="en-US" sz="1000">
                <a:solidFill>
                  <a:schemeClr val="tx1"/>
                </a:solidFill>
                <a:cs typeface="Arial"/>
              </a:endParaRPr>
            </a:p>
            <a:p>
              <a:pPr marL="285750" indent="-285750">
                <a:buChar char="•"/>
              </a:pPr>
              <a:r>
                <a:rPr lang="en-US" sz="1000">
                  <a:solidFill>
                    <a:schemeClr val="tx1"/>
                  </a:solidFill>
                </a:rPr>
                <a:t>Fuel</a:t>
              </a:r>
              <a:endParaRPr lang="en-US" sz="1000">
                <a:solidFill>
                  <a:schemeClr val="tx1"/>
                </a:solidFill>
                <a:cs typeface="Arial"/>
              </a:endParaRPr>
            </a:p>
          </p:txBody>
        </p:sp>
        <p:sp>
          <p:nvSpPr>
            <p:cNvPr id="8" name="TextBox 7">
              <a:extLst>
                <a:ext uri="{FF2B5EF4-FFF2-40B4-BE49-F238E27FC236}">
                  <a16:creationId xmlns:a16="http://schemas.microsoft.com/office/drawing/2014/main" id="{7BF1C267-EFB1-BD2D-1CD4-8EFA9A23E7B3}"/>
                </a:ext>
              </a:extLst>
            </p:cNvPr>
            <p:cNvSpPr txBox="1"/>
            <p:nvPr/>
          </p:nvSpPr>
          <p:spPr>
            <a:xfrm>
              <a:off x="2456011" y="3947471"/>
              <a:ext cx="986501" cy="645799"/>
            </a:xfrm>
            <a:prstGeom prst="rect">
              <a:avLst/>
            </a:prstGeom>
            <a:solidFill>
              <a:schemeClr val="accent5"/>
            </a:solidFill>
            <a:ln>
              <a:solidFill>
                <a:schemeClr val="accent5">
                  <a:lumMod val="75000"/>
                </a:schemeClr>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Char char="•"/>
              </a:pPr>
              <a:r>
                <a:rPr lang="en-US" sz="1000"/>
                <a:t>Start()</a:t>
              </a:r>
            </a:p>
            <a:p>
              <a:pPr marL="285750" indent="-285750">
                <a:buChar char="•"/>
              </a:pPr>
              <a:r>
                <a:rPr lang="en-US" sz="1000"/>
                <a:t>Stop()</a:t>
              </a:r>
            </a:p>
            <a:p>
              <a:pPr marL="285750" indent="-285750">
                <a:buChar char="•"/>
              </a:pPr>
              <a:r>
                <a:rPr lang="en-US" sz="1000"/>
                <a:t>Move()</a:t>
              </a:r>
            </a:p>
          </p:txBody>
        </p:sp>
        <p:sp>
          <p:nvSpPr>
            <p:cNvPr id="9" name="TextBox 8">
              <a:extLst>
                <a:ext uri="{FF2B5EF4-FFF2-40B4-BE49-F238E27FC236}">
                  <a16:creationId xmlns:a16="http://schemas.microsoft.com/office/drawing/2014/main" id="{CC1EB710-2FF5-20BD-CC02-FB471D74F848}"/>
                </a:ext>
              </a:extLst>
            </p:cNvPr>
            <p:cNvSpPr txBox="1"/>
            <p:nvPr/>
          </p:nvSpPr>
          <p:spPr>
            <a:xfrm>
              <a:off x="2576762" y="2997868"/>
              <a:ext cx="842210" cy="415498"/>
            </a:xfrm>
            <a:prstGeom prst="rect">
              <a:avLst/>
            </a:prstGeom>
            <a:solidFill>
              <a:schemeClr val="accent6">
                <a:lumMod val="75000"/>
              </a:schemeClr>
            </a:solidFill>
            <a:ln>
              <a:solidFill>
                <a:schemeClr val="accent6">
                  <a:lumMod val="40000"/>
                  <a:lumOff val="60000"/>
                </a:schemeClr>
              </a:solidFill>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Data Members</a:t>
              </a:r>
            </a:p>
          </p:txBody>
        </p:sp>
        <p:sp>
          <p:nvSpPr>
            <p:cNvPr id="10" name="TextBox 9">
              <a:extLst>
                <a:ext uri="{FF2B5EF4-FFF2-40B4-BE49-F238E27FC236}">
                  <a16:creationId xmlns:a16="http://schemas.microsoft.com/office/drawing/2014/main" id="{E77E1FAD-EA04-3300-D2B0-CA6E40E70E6B}"/>
                </a:ext>
              </a:extLst>
            </p:cNvPr>
            <p:cNvSpPr txBox="1"/>
            <p:nvPr/>
          </p:nvSpPr>
          <p:spPr>
            <a:xfrm>
              <a:off x="1503946" y="4070683"/>
              <a:ext cx="842210" cy="253916"/>
            </a:xfrm>
            <a:prstGeom prst="rect">
              <a:avLst/>
            </a:prstGeom>
            <a:solidFill>
              <a:schemeClr val="accent6">
                <a:lumMod val="75000"/>
              </a:schemeClr>
            </a:solidFill>
            <a:ln>
              <a:solidFill>
                <a:schemeClr val="accent6">
                  <a:lumMod val="40000"/>
                  <a:lumOff val="60000"/>
                </a:schemeClr>
              </a:solidFill>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cs typeface="Arial"/>
                </a:rPr>
                <a:t>Functions</a:t>
              </a:r>
              <a:endParaRPr lang="en-US" sz="1050"/>
            </a:p>
          </p:txBody>
        </p:sp>
        <p:sp>
          <p:nvSpPr>
            <p:cNvPr id="11" name="TextBox 10">
              <a:extLst>
                <a:ext uri="{FF2B5EF4-FFF2-40B4-BE49-F238E27FC236}">
                  <a16:creationId xmlns:a16="http://schemas.microsoft.com/office/drawing/2014/main" id="{CA1EF5BD-3C36-54BC-8F4A-81E029BF48F9}"/>
                </a:ext>
              </a:extLst>
            </p:cNvPr>
            <p:cNvSpPr txBox="1"/>
            <p:nvPr/>
          </p:nvSpPr>
          <p:spPr>
            <a:xfrm>
              <a:off x="1584156" y="2265946"/>
              <a:ext cx="581526" cy="253916"/>
            </a:xfrm>
            <a:prstGeom prst="rect">
              <a:avLst/>
            </a:prstGeom>
            <a:solidFill>
              <a:schemeClr val="accent6">
                <a:lumMod val="75000"/>
              </a:schemeClr>
            </a:solidFill>
            <a:ln>
              <a:solidFill>
                <a:schemeClr val="accent6">
                  <a:lumMod val="40000"/>
                  <a:lumOff val="60000"/>
                </a:schemeClr>
              </a:solidFill>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cs typeface="Arial"/>
                </a:rPr>
                <a:t>Object</a:t>
              </a:r>
            </a:p>
          </p:txBody>
        </p:sp>
      </p:grpSp>
      <p:graphicFrame>
        <p:nvGraphicFramePr>
          <p:cNvPr id="1306" name="Diagram 1306">
            <a:extLst>
              <a:ext uri="{FF2B5EF4-FFF2-40B4-BE49-F238E27FC236}">
                <a16:creationId xmlns:a16="http://schemas.microsoft.com/office/drawing/2014/main" id="{BE0CF777-2EF1-F30F-B61B-1D04339997E6}"/>
              </a:ext>
            </a:extLst>
          </p:cNvPr>
          <p:cNvGraphicFramePr/>
          <p:nvPr>
            <p:extLst>
              <p:ext uri="{D42A27DB-BD31-4B8C-83A1-F6EECF244321}">
                <p14:modId xmlns:p14="http://schemas.microsoft.com/office/powerpoint/2010/main" val="269417869"/>
              </p:ext>
            </p:extLst>
          </p:nvPr>
        </p:nvGraphicFramePr>
        <p:xfrm>
          <a:off x="6456947" y="3470107"/>
          <a:ext cx="2336132" cy="1602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6195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92C5A02-E359-FC14-5E4D-9DADCC2B9488}"/>
              </a:ext>
            </a:extLst>
          </p:cNvPr>
          <p:cNvGraphicFramePr/>
          <p:nvPr>
            <p:extLst>
              <p:ext uri="{D42A27DB-BD31-4B8C-83A1-F6EECF244321}">
                <p14:modId xmlns:p14="http://schemas.microsoft.com/office/powerpoint/2010/main" val="1502607530"/>
              </p:ext>
            </p:extLst>
          </p:nvPr>
        </p:nvGraphicFramePr>
        <p:xfrm>
          <a:off x="110290" y="1123950"/>
          <a:ext cx="8803105" cy="3657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itle 1">
            <a:extLst>
              <a:ext uri="{FF2B5EF4-FFF2-40B4-BE49-F238E27FC236}">
                <a16:creationId xmlns:a16="http://schemas.microsoft.com/office/drawing/2014/main" id="{273E9ECF-1ABB-62F4-CA70-9E7A1140A905}"/>
              </a:ext>
            </a:extLst>
          </p:cNvPr>
          <p:cNvSpPr>
            <a:spLocks noGrp="1"/>
          </p:cNvSpPr>
          <p:nvPr>
            <p:ph type="title"/>
          </p:nvPr>
        </p:nvSpPr>
        <p:spPr>
          <a:xfrm>
            <a:off x="197518" y="63291"/>
            <a:ext cx="7886700" cy="994200"/>
          </a:xfrm>
        </p:spPr>
        <p:txBody>
          <a:bodyPr/>
          <a:lstStyle/>
          <a:p>
            <a:r>
              <a:rPr lang="en-US" b="1" u="none"/>
              <a:t>Oops Concept </a:t>
            </a:r>
            <a:r>
              <a:rPr lang="en-US" sz="2400" b="1" u="none"/>
              <a:t>contd..</a:t>
            </a:r>
            <a:endParaRPr lang="en-US" sz="2400"/>
          </a:p>
        </p:txBody>
      </p:sp>
    </p:spTree>
    <p:extLst>
      <p:ext uri="{BB962C8B-B14F-4D97-AF65-F5344CB8AC3E}">
        <p14:creationId xmlns:p14="http://schemas.microsoft.com/office/powerpoint/2010/main" val="4074668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92C5A02-E359-FC14-5E4D-9DADCC2B9488}"/>
              </a:ext>
            </a:extLst>
          </p:cNvPr>
          <p:cNvGraphicFramePr/>
          <p:nvPr>
            <p:extLst>
              <p:ext uri="{D42A27DB-BD31-4B8C-83A1-F6EECF244321}">
                <p14:modId xmlns:p14="http://schemas.microsoft.com/office/powerpoint/2010/main" val="322720795"/>
              </p:ext>
            </p:extLst>
          </p:nvPr>
        </p:nvGraphicFramePr>
        <p:xfrm>
          <a:off x="70185" y="883318"/>
          <a:ext cx="8963525" cy="40586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itle 1">
            <a:extLst>
              <a:ext uri="{FF2B5EF4-FFF2-40B4-BE49-F238E27FC236}">
                <a16:creationId xmlns:a16="http://schemas.microsoft.com/office/drawing/2014/main" id="{273E9ECF-1ABB-62F4-CA70-9E7A1140A905}"/>
              </a:ext>
            </a:extLst>
          </p:cNvPr>
          <p:cNvSpPr>
            <a:spLocks noGrp="1"/>
          </p:cNvSpPr>
          <p:nvPr>
            <p:ph type="title"/>
          </p:nvPr>
        </p:nvSpPr>
        <p:spPr>
          <a:xfrm>
            <a:off x="197518" y="63291"/>
            <a:ext cx="7886700" cy="994200"/>
          </a:xfrm>
        </p:spPr>
        <p:txBody>
          <a:bodyPr/>
          <a:lstStyle/>
          <a:p>
            <a:r>
              <a:rPr lang="en-US" b="1" u="none"/>
              <a:t>Oops Concept </a:t>
            </a:r>
            <a:r>
              <a:rPr lang="en-US" sz="2400" b="1" u="none"/>
              <a:t>contd..</a:t>
            </a:r>
            <a:endParaRPr lang="en-US" sz="2400" b="1"/>
          </a:p>
        </p:txBody>
      </p:sp>
    </p:spTree>
    <p:extLst>
      <p:ext uri="{BB962C8B-B14F-4D97-AF65-F5344CB8AC3E}">
        <p14:creationId xmlns:p14="http://schemas.microsoft.com/office/powerpoint/2010/main" val="294396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BA6489-00DC-376C-C5B9-159C758E37D4}"/>
              </a:ext>
            </a:extLst>
          </p:cNvPr>
          <p:cNvSpPr>
            <a:spLocks noGrp="1"/>
          </p:cNvSpPr>
          <p:nvPr>
            <p:ph type="body" idx="1"/>
          </p:nvPr>
        </p:nvSpPr>
        <p:spPr>
          <a:xfrm>
            <a:off x="197519" y="1559721"/>
            <a:ext cx="4848724" cy="3173161"/>
          </a:xfrm>
        </p:spPr>
        <p:txBody>
          <a:bodyPr spcFirstLastPara="1" wrap="square" lIns="68575" tIns="34275" rIns="68575" bIns="34275" anchor="ctr" anchorCtr="0">
            <a:noAutofit/>
          </a:bodyPr>
          <a:lstStyle/>
          <a:p>
            <a:pPr marL="139700" indent="0" algn="ctr">
              <a:buNone/>
            </a:pPr>
            <a:r>
              <a:rPr lang="en-US" sz="1600" b="1"/>
              <a:t>Advantages of Oops:</a:t>
            </a:r>
            <a:endParaRPr lang="en-US" b="1"/>
          </a:p>
          <a:p>
            <a:pPr marL="139700" indent="0" algn="ctr">
              <a:buNone/>
            </a:pPr>
            <a:r>
              <a:rPr lang="en-US" sz="1400" b="1"/>
              <a:t>Modularity for easier troubleshooting:</a:t>
            </a:r>
          </a:p>
          <a:p>
            <a:pPr marL="139700" indent="0" algn="ctr">
              <a:buNone/>
            </a:pPr>
            <a:r>
              <a:rPr lang="en-US" sz="1200"/>
              <a:t>You know exactly where to look when something goes wrong. “Oh, the car object broke down? The problem must be in the Car class!” </a:t>
            </a:r>
          </a:p>
          <a:p>
            <a:pPr algn="ctr">
              <a:buNone/>
            </a:pPr>
            <a:r>
              <a:rPr lang="en-US" sz="1400" b="1"/>
              <a:t>Reuse of code through inheritance:</a:t>
            </a:r>
          </a:p>
          <a:p>
            <a:pPr algn="ctr">
              <a:buNone/>
            </a:pPr>
            <a:r>
              <a:rPr lang="en-US" sz="1200"/>
              <a:t>Create one generic class (Car), and then define the subclasses (Sedan , Hatchback, SUV etc.)</a:t>
            </a:r>
          </a:p>
          <a:p>
            <a:pPr algn="ctr">
              <a:buNone/>
            </a:pPr>
            <a:r>
              <a:rPr lang="en-US" sz="1400" b="1"/>
              <a:t>Flexibility through polymorphism</a:t>
            </a:r>
          </a:p>
          <a:p>
            <a:pPr algn="ctr">
              <a:buNone/>
            </a:pPr>
            <a:r>
              <a:rPr lang="en-US" sz="1200"/>
              <a:t> Because a single function can shape-shift to adapt to whichever class it’s in, you could create one function in the parent </a:t>
            </a:r>
            <a:r>
              <a:rPr lang="en-US" sz="1200" b="1"/>
              <a:t>Add</a:t>
            </a:r>
            <a:r>
              <a:rPr lang="en-US" sz="1200"/>
              <a:t> class called </a:t>
            </a:r>
            <a:r>
              <a:rPr lang="en-US" sz="1200" b="1"/>
              <a:t>sum() -- not sum2elements() or sum3elements() </a:t>
            </a:r>
            <a:r>
              <a:rPr lang="en-US" sz="1200"/>
              <a:t>but just</a:t>
            </a:r>
            <a:r>
              <a:rPr lang="en-US" sz="1200" b="1"/>
              <a:t> sum().</a:t>
            </a:r>
            <a:r>
              <a:rPr lang="en-US" sz="1200"/>
              <a:t> </a:t>
            </a:r>
          </a:p>
          <a:p>
            <a:pPr>
              <a:buNone/>
            </a:pPr>
            <a:r>
              <a:rPr lang="en-US"/>
              <a:t> </a:t>
            </a:r>
            <a:br>
              <a:rPr lang="en-US"/>
            </a:br>
            <a:endParaRPr lang="en-US"/>
          </a:p>
          <a:p>
            <a:pPr algn="ctr">
              <a:buNone/>
            </a:pPr>
            <a:endParaRPr lang="en-US" sz="1400"/>
          </a:p>
          <a:p>
            <a:pPr marL="139700" indent="0" algn="ctr">
              <a:buNone/>
            </a:pPr>
            <a:endParaRPr lang="en-US" sz="1400"/>
          </a:p>
          <a:p>
            <a:pPr marL="139700" indent="0" algn="ctr">
              <a:buNone/>
            </a:pPr>
            <a:endParaRPr lang="en-US" sz="1400" b="1"/>
          </a:p>
          <a:p>
            <a:pPr algn="ctr"/>
            <a:endParaRPr lang="en-US" sz="1600"/>
          </a:p>
        </p:txBody>
      </p:sp>
      <p:sp>
        <p:nvSpPr>
          <p:cNvPr id="6" name="Title 1">
            <a:extLst>
              <a:ext uri="{FF2B5EF4-FFF2-40B4-BE49-F238E27FC236}">
                <a16:creationId xmlns:a16="http://schemas.microsoft.com/office/drawing/2014/main" id="{23842C7D-A276-2B6D-B17D-3B9C798F4B6D}"/>
              </a:ext>
            </a:extLst>
          </p:cNvPr>
          <p:cNvSpPr>
            <a:spLocks noGrp="1"/>
          </p:cNvSpPr>
          <p:nvPr>
            <p:ph type="title"/>
          </p:nvPr>
        </p:nvSpPr>
        <p:spPr>
          <a:xfrm>
            <a:off x="197518" y="63291"/>
            <a:ext cx="7886700" cy="613200"/>
          </a:xfrm>
        </p:spPr>
        <p:txBody>
          <a:bodyPr/>
          <a:lstStyle/>
          <a:p>
            <a:r>
              <a:rPr lang="en-US" b="1" u="none"/>
              <a:t>Oops Concept </a:t>
            </a:r>
            <a:r>
              <a:rPr lang="en-US" sz="2400" b="1" u="none"/>
              <a:t>contd..</a:t>
            </a:r>
            <a:endParaRPr lang="en-US" sz="2400"/>
          </a:p>
        </p:txBody>
      </p:sp>
      <p:grpSp>
        <p:nvGrpSpPr>
          <p:cNvPr id="12" name="Group 11">
            <a:extLst>
              <a:ext uri="{FF2B5EF4-FFF2-40B4-BE49-F238E27FC236}">
                <a16:creationId xmlns:a16="http://schemas.microsoft.com/office/drawing/2014/main" id="{5FFBC90B-4D4C-5275-C418-02A0A20B8FF1}"/>
              </a:ext>
            </a:extLst>
          </p:cNvPr>
          <p:cNvGrpSpPr/>
          <p:nvPr/>
        </p:nvGrpSpPr>
        <p:grpSpPr>
          <a:xfrm>
            <a:off x="5103394" y="962525"/>
            <a:ext cx="3880184" cy="3098132"/>
            <a:chOff x="4932947" y="982578"/>
            <a:chExt cx="3990473" cy="3218447"/>
          </a:xfrm>
        </p:grpSpPr>
        <p:sp>
          <p:nvSpPr>
            <p:cNvPr id="7" name="TextBox 6">
              <a:extLst>
                <a:ext uri="{FF2B5EF4-FFF2-40B4-BE49-F238E27FC236}">
                  <a16:creationId xmlns:a16="http://schemas.microsoft.com/office/drawing/2014/main" id="{2084C497-6682-2E3C-CE64-4A8CA179854B}"/>
                </a:ext>
              </a:extLst>
            </p:cNvPr>
            <p:cNvSpPr txBox="1"/>
            <p:nvPr/>
          </p:nvSpPr>
          <p:spPr>
            <a:xfrm>
              <a:off x="5855368" y="1423736"/>
              <a:ext cx="1814763" cy="1384995"/>
            </a:xfrm>
            <a:prstGeom prst="rect">
              <a:avLst/>
            </a:prstGeom>
            <a:solidFill>
              <a:srgbClr val="00B0F0"/>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Int main()</a:t>
              </a:r>
            </a:p>
            <a:p>
              <a:r>
                <a:rPr lang="en-US"/>
                <a:t>{</a:t>
              </a:r>
            </a:p>
            <a:p>
              <a:r>
                <a:rPr lang="en-US"/>
                <a:t>Sum1 = sum(2,5);</a:t>
              </a:r>
            </a:p>
            <a:p>
              <a:r>
                <a:rPr lang="en-US"/>
                <a:t>Sum2 = sum(20,23,1);</a:t>
              </a:r>
            </a:p>
            <a:p>
              <a:r>
                <a:rPr lang="en-US"/>
                <a:t>}</a:t>
              </a:r>
            </a:p>
          </p:txBody>
        </p:sp>
        <p:sp>
          <p:nvSpPr>
            <p:cNvPr id="8" name="TextBox 7">
              <a:extLst>
                <a:ext uri="{FF2B5EF4-FFF2-40B4-BE49-F238E27FC236}">
                  <a16:creationId xmlns:a16="http://schemas.microsoft.com/office/drawing/2014/main" id="{276957CA-A54A-36DC-4E89-15540B2BC107}"/>
                </a:ext>
              </a:extLst>
            </p:cNvPr>
            <p:cNvSpPr txBox="1"/>
            <p:nvPr/>
          </p:nvSpPr>
          <p:spPr>
            <a:xfrm>
              <a:off x="5155531" y="2864519"/>
              <a:ext cx="1600200" cy="863269"/>
            </a:xfrm>
            <a:prstGeom prst="rect">
              <a:avLst/>
            </a:prstGeom>
            <a:solidFill>
              <a:srgbClr val="FFC000"/>
            </a:solidFill>
            <a:ln>
              <a:solidFill>
                <a:schemeClr val="tx1">
                  <a:lumMod val="65000"/>
                  <a:lumOff val="3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rPr>
                <a:t>Int sum(int a, int b)</a:t>
              </a:r>
            </a:p>
            <a:p>
              <a:r>
                <a:rPr lang="en-US" sz="1200">
                  <a:latin typeface="Calibri"/>
                </a:rPr>
                <a:t>{</a:t>
              </a:r>
            </a:p>
            <a:p>
              <a:r>
                <a:rPr lang="en-US" sz="1200">
                  <a:latin typeface="Calibri"/>
                </a:rPr>
                <a:t>return </a:t>
              </a:r>
              <a:r>
                <a:rPr lang="en-US" sz="1200" err="1">
                  <a:latin typeface="Calibri"/>
                </a:rPr>
                <a:t>a+b</a:t>
              </a:r>
              <a:r>
                <a:rPr lang="en-US" sz="1200">
                  <a:latin typeface="Calibri"/>
                </a:rPr>
                <a:t>;</a:t>
              </a:r>
            </a:p>
            <a:p>
              <a:r>
                <a:rPr lang="en-US" sz="1200">
                  <a:latin typeface="Calibri"/>
                </a:rPr>
                <a:t>}</a:t>
              </a:r>
              <a:endParaRPr lang="en-US" sz="1200"/>
            </a:p>
          </p:txBody>
        </p:sp>
        <p:sp>
          <p:nvSpPr>
            <p:cNvPr id="9" name="TextBox 8">
              <a:extLst>
                <a:ext uri="{FF2B5EF4-FFF2-40B4-BE49-F238E27FC236}">
                  <a16:creationId xmlns:a16="http://schemas.microsoft.com/office/drawing/2014/main" id="{FF18F21D-D7EC-B826-A8B3-4951AA81CF6F}"/>
                </a:ext>
              </a:extLst>
            </p:cNvPr>
            <p:cNvSpPr txBox="1"/>
            <p:nvPr/>
          </p:nvSpPr>
          <p:spPr>
            <a:xfrm>
              <a:off x="7030452" y="2904623"/>
              <a:ext cx="1713624" cy="799322"/>
            </a:xfrm>
            <a:prstGeom prst="rect">
              <a:avLst/>
            </a:prstGeom>
            <a:solidFill>
              <a:srgbClr val="92D050"/>
            </a:solidFill>
            <a:ln>
              <a:solidFill>
                <a:schemeClr val="tx1">
                  <a:lumMod val="65000"/>
                  <a:lumOff val="35000"/>
                </a:schemeClr>
              </a:solidFill>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alibri"/>
                </a:rPr>
                <a:t>Int sum(int a, int b, int c)</a:t>
              </a:r>
              <a:endParaRPr lang="en-US" sz="1100">
                <a:cs typeface="Arial"/>
              </a:endParaRPr>
            </a:p>
            <a:p>
              <a:r>
                <a:rPr lang="en-US" sz="1100">
                  <a:latin typeface="Calibri"/>
                </a:rPr>
                <a:t>{</a:t>
              </a:r>
              <a:endParaRPr lang="en-US" sz="1100">
                <a:latin typeface="Calibri"/>
                <a:cs typeface="Calibri"/>
              </a:endParaRPr>
            </a:p>
            <a:p>
              <a:r>
                <a:rPr lang="en-US" sz="1100">
                  <a:latin typeface="Calibri"/>
                </a:rPr>
                <a:t>return </a:t>
              </a:r>
              <a:r>
                <a:rPr lang="en-US" sz="1100" err="1">
                  <a:latin typeface="Calibri"/>
                </a:rPr>
                <a:t>a+b+c</a:t>
              </a:r>
              <a:r>
                <a:rPr lang="en-US" sz="1100">
                  <a:latin typeface="Calibri"/>
                </a:rPr>
                <a:t>;</a:t>
              </a:r>
              <a:endParaRPr lang="en-US" sz="1100">
                <a:latin typeface="Calibri"/>
                <a:cs typeface="Calibri"/>
              </a:endParaRPr>
            </a:p>
            <a:p>
              <a:r>
                <a:rPr lang="en-US" sz="1100">
                  <a:latin typeface="Calibri"/>
                </a:rPr>
                <a:t>}</a:t>
              </a:r>
              <a:endParaRPr lang="en-US" sz="1100">
                <a:cs typeface="Arial"/>
              </a:endParaRPr>
            </a:p>
          </p:txBody>
        </p:sp>
        <p:sp>
          <p:nvSpPr>
            <p:cNvPr id="10" name="Rectangle 9">
              <a:extLst>
                <a:ext uri="{FF2B5EF4-FFF2-40B4-BE49-F238E27FC236}">
                  <a16:creationId xmlns:a16="http://schemas.microsoft.com/office/drawing/2014/main" id="{E2E5AF08-06DD-DDAE-1B7A-DD29C8A0965F}"/>
                </a:ext>
              </a:extLst>
            </p:cNvPr>
            <p:cNvSpPr/>
            <p:nvPr/>
          </p:nvSpPr>
          <p:spPr>
            <a:xfrm>
              <a:off x="4932947" y="982578"/>
              <a:ext cx="3990473" cy="3218447"/>
            </a:xfrm>
            <a:prstGeom prst="rect">
              <a:avLst/>
            </a:prstGeom>
            <a:noFill/>
            <a:ln>
              <a:solidFill>
                <a:srgbClr val="7030A0"/>
              </a:solidFill>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94AFEB4A-1463-3336-1762-1B7ECEBB4E5E}"/>
                </a:ext>
              </a:extLst>
            </p:cNvPr>
            <p:cNvSpPr txBox="1"/>
            <p:nvPr/>
          </p:nvSpPr>
          <p:spPr>
            <a:xfrm>
              <a:off x="5905500" y="1082842"/>
              <a:ext cx="136357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Polymorphism </a:t>
              </a:r>
            </a:p>
          </p:txBody>
        </p:sp>
      </p:grpSp>
    </p:spTree>
    <p:extLst>
      <p:ext uri="{BB962C8B-B14F-4D97-AF65-F5344CB8AC3E}">
        <p14:creationId xmlns:p14="http://schemas.microsoft.com/office/powerpoint/2010/main" val="1210543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9B4B-2A40-9902-6128-4BB47FBEDE72}"/>
              </a:ext>
            </a:extLst>
          </p:cNvPr>
          <p:cNvSpPr>
            <a:spLocks noGrp="1"/>
          </p:cNvSpPr>
          <p:nvPr>
            <p:ph type="title"/>
          </p:nvPr>
        </p:nvSpPr>
        <p:spPr/>
        <p:txBody>
          <a:bodyPr/>
          <a:lstStyle/>
          <a:p>
            <a:r>
              <a:rPr lang="en-US" b="1" u="none"/>
              <a:t>Assert()</a:t>
            </a:r>
            <a:endParaRPr lang="en-US" b="1"/>
          </a:p>
        </p:txBody>
      </p:sp>
      <p:sp>
        <p:nvSpPr>
          <p:cNvPr id="3" name="Text Placeholder 2">
            <a:extLst>
              <a:ext uri="{FF2B5EF4-FFF2-40B4-BE49-F238E27FC236}">
                <a16:creationId xmlns:a16="http://schemas.microsoft.com/office/drawing/2014/main" id="{C05EB11D-9DCF-901E-F576-62C5D40A602B}"/>
              </a:ext>
            </a:extLst>
          </p:cNvPr>
          <p:cNvSpPr>
            <a:spLocks noGrp="1"/>
          </p:cNvSpPr>
          <p:nvPr>
            <p:ph type="body" idx="1"/>
          </p:nvPr>
        </p:nvSpPr>
        <p:spPr/>
        <p:txBody>
          <a:bodyPr/>
          <a:lstStyle/>
          <a:p>
            <a:r>
              <a:rPr lang="en-US" sz="1200"/>
              <a:t>Assert is a macro that is used to check specific conditions at runtime.</a:t>
            </a:r>
          </a:p>
          <a:p>
            <a:r>
              <a:rPr lang="en-US" sz="1200"/>
              <a:t>To use it, you must include the header file "</a:t>
            </a:r>
            <a:r>
              <a:rPr lang="en-US" sz="1200" b="1" err="1"/>
              <a:t>assert.h</a:t>
            </a:r>
            <a:r>
              <a:rPr lang="en-US" sz="1200"/>
              <a:t>" in the program.</a:t>
            </a:r>
          </a:p>
          <a:p>
            <a:r>
              <a:rPr lang="en-US" sz="1200"/>
              <a:t>Declaration: </a:t>
            </a:r>
            <a:r>
              <a:rPr lang="en-US" sz="1200" b="1">
                <a:solidFill>
                  <a:srgbClr val="FF0000"/>
                </a:solidFill>
              </a:rPr>
              <a:t>void </a:t>
            </a:r>
            <a:r>
              <a:rPr lang="en-US" sz="1200" b="1">
                <a:solidFill>
                  <a:schemeClr val="accent4"/>
                </a:solidFill>
              </a:rPr>
              <a:t>assert</a:t>
            </a:r>
            <a:r>
              <a:rPr lang="en-US" sz="1200" b="1"/>
              <a:t>(</a:t>
            </a:r>
            <a:r>
              <a:rPr lang="en-US" sz="1200" b="1">
                <a:solidFill>
                  <a:srgbClr val="FF0000"/>
                </a:solidFill>
              </a:rPr>
              <a:t>int </a:t>
            </a:r>
            <a:r>
              <a:rPr lang="en-US" sz="1200" b="1">
                <a:solidFill>
                  <a:schemeClr val="accent2"/>
                </a:solidFill>
              </a:rPr>
              <a:t>expression</a:t>
            </a:r>
            <a:r>
              <a:rPr lang="en-US" sz="1200" b="1"/>
              <a:t>);</a:t>
            </a:r>
          </a:p>
          <a:p>
            <a:r>
              <a:rPr lang="en-US" sz="1200"/>
              <a:t>If </a:t>
            </a:r>
            <a:r>
              <a:rPr lang="en-US" sz="1200" b="1"/>
              <a:t>expression</a:t>
            </a:r>
            <a:r>
              <a:rPr lang="en-US" sz="1200"/>
              <a:t> evaluates to </a:t>
            </a:r>
            <a:r>
              <a:rPr lang="en-US" sz="1200" b="1"/>
              <a:t>TRUE</a:t>
            </a:r>
            <a:r>
              <a:rPr lang="en-US" sz="1200"/>
              <a:t>, assert() does nothing.</a:t>
            </a:r>
            <a:endParaRPr lang="en-US" sz="1200" b="1"/>
          </a:p>
          <a:p>
            <a:r>
              <a:rPr lang="en-US" sz="1200"/>
              <a:t>If </a:t>
            </a:r>
            <a:r>
              <a:rPr lang="en-US" sz="1200" b="1"/>
              <a:t>expression</a:t>
            </a:r>
            <a:r>
              <a:rPr lang="en-US" sz="1200"/>
              <a:t> evaluates to </a:t>
            </a:r>
            <a:r>
              <a:rPr lang="en-US" sz="1200" b="1"/>
              <a:t>FALSE</a:t>
            </a:r>
            <a:r>
              <a:rPr lang="en-US" sz="1200"/>
              <a:t>, assert() displays an error message on </a:t>
            </a:r>
            <a:r>
              <a:rPr lang="en-US" sz="1200" b="1"/>
              <a:t>stderr</a:t>
            </a:r>
            <a:r>
              <a:rPr lang="en-US" sz="1200"/>
              <a:t> and </a:t>
            </a:r>
            <a:r>
              <a:rPr lang="en-US" sz="1200" b="1"/>
              <a:t>aborts </a:t>
            </a:r>
            <a:r>
              <a:rPr lang="en-US" sz="1200"/>
              <a:t>program execution.</a:t>
            </a:r>
          </a:p>
          <a:p>
            <a:endParaRPr lang="en-US" sz="1200"/>
          </a:p>
          <a:p>
            <a:r>
              <a:rPr lang="en-US" sz="1200"/>
              <a:t>Example Program: Demo for using the assert() macro.</a:t>
            </a:r>
            <a:br>
              <a:rPr lang="en-US" sz="1200"/>
            </a:br>
            <a:r>
              <a:rPr lang="en-US" sz="1200" b="1" err="1"/>
              <a:t>test_assert.c</a:t>
            </a:r>
            <a:endParaRPr lang="en-US" sz="1200" b="1"/>
          </a:p>
        </p:txBody>
      </p:sp>
      <p:pic>
        <p:nvPicPr>
          <p:cNvPr id="5" name="Picture 5">
            <a:extLst>
              <a:ext uri="{FF2B5EF4-FFF2-40B4-BE49-F238E27FC236}">
                <a16:creationId xmlns:a16="http://schemas.microsoft.com/office/drawing/2014/main" id="{F96D3B23-E86F-07FC-74A1-F26F8DB60619}"/>
              </a:ext>
            </a:extLst>
          </p:cNvPr>
          <p:cNvPicPr>
            <a:picLocks noChangeAspect="1"/>
          </p:cNvPicPr>
          <p:nvPr/>
        </p:nvPicPr>
        <p:blipFill>
          <a:blip r:embed="rId2"/>
          <a:stretch>
            <a:fillRect/>
          </a:stretch>
        </p:blipFill>
        <p:spPr>
          <a:xfrm>
            <a:off x="4677673" y="3503084"/>
            <a:ext cx="4371435" cy="1566330"/>
          </a:xfrm>
          <a:prstGeom prst="rect">
            <a:avLst/>
          </a:prstGeom>
        </p:spPr>
      </p:pic>
      <p:pic>
        <p:nvPicPr>
          <p:cNvPr id="6" name="Picture 6">
            <a:extLst>
              <a:ext uri="{FF2B5EF4-FFF2-40B4-BE49-F238E27FC236}">
                <a16:creationId xmlns:a16="http://schemas.microsoft.com/office/drawing/2014/main" id="{E149D1EF-5F09-FA28-407C-DC6E7DF0379A}"/>
              </a:ext>
            </a:extLst>
          </p:cNvPr>
          <p:cNvPicPr>
            <a:picLocks noChangeAspect="1"/>
          </p:cNvPicPr>
          <p:nvPr/>
        </p:nvPicPr>
        <p:blipFill>
          <a:blip r:embed="rId3"/>
          <a:stretch>
            <a:fillRect/>
          </a:stretch>
        </p:blipFill>
        <p:spPr>
          <a:xfrm>
            <a:off x="5378570" y="779387"/>
            <a:ext cx="2958860" cy="2495642"/>
          </a:xfrm>
          <a:prstGeom prst="rect">
            <a:avLst/>
          </a:prstGeom>
        </p:spPr>
      </p:pic>
    </p:spTree>
    <p:extLst>
      <p:ext uri="{BB962C8B-B14F-4D97-AF65-F5344CB8AC3E}">
        <p14:creationId xmlns:p14="http://schemas.microsoft.com/office/powerpoint/2010/main" val="154556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01D925-EE19-C530-4624-5D3D5C5C694E}"/>
              </a:ext>
            </a:extLst>
          </p:cNvPr>
          <p:cNvSpPr>
            <a:spLocks noGrp="1"/>
          </p:cNvSpPr>
          <p:nvPr>
            <p:ph type="title"/>
          </p:nvPr>
        </p:nvSpPr>
        <p:spPr>
          <a:xfrm>
            <a:off x="187492" y="223712"/>
            <a:ext cx="7886700" cy="332464"/>
          </a:xfrm>
        </p:spPr>
        <p:txBody>
          <a:bodyPr/>
          <a:lstStyle/>
          <a:p>
            <a:r>
              <a:rPr lang="en-US" b="1" u="none"/>
              <a:t>Oops Concept </a:t>
            </a:r>
            <a:r>
              <a:rPr lang="en-US" sz="2400" b="1" u="none"/>
              <a:t>contd..</a:t>
            </a:r>
            <a:endParaRPr lang="en-US" sz="2400"/>
          </a:p>
        </p:txBody>
      </p:sp>
      <p:sp>
        <p:nvSpPr>
          <p:cNvPr id="3" name="Text Placeholder 2">
            <a:extLst>
              <a:ext uri="{FF2B5EF4-FFF2-40B4-BE49-F238E27FC236}">
                <a16:creationId xmlns:a16="http://schemas.microsoft.com/office/drawing/2014/main" id="{550C6EBD-D530-6CA9-CAAC-6102E007C173}"/>
              </a:ext>
            </a:extLst>
          </p:cNvPr>
          <p:cNvSpPr>
            <a:spLocks noGrp="1"/>
          </p:cNvSpPr>
          <p:nvPr>
            <p:ph type="body" idx="1"/>
          </p:nvPr>
        </p:nvSpPr>
        <p:spPr>
          <a:xfrm>
            <a:off x="85819" y="437243"/>
            <a:ext cx="9054294" cy="4155741"/>
          </a:xfrm>
        </p:spPr>
        <p:txBody>
          <a:bodyPr/>
          <a:lstStyle/>
          <a:p>
            <a:pPr marL="139700" indent="0">
              <a:buNone/>
            </a:pPr>
            <a:r>
              <a:rPr lang="en-US" sz="1400" b="1"/>
              <a:t>Oops concept in C Programming:</a:t>
            </a:r>
          </a:p>
          <a:p>
            <a:r>
              <a:rPr lang="en-US" sz="1200"/>
              <a:t>Although the fundamental OOP concepts have been traditionally associated with object-oriented languages, such as  C++, or Java.</a:t>
            </a:r>
          </a:p>
          <a:p>
            <a:r>
              <a:rPr lang="en-US" sz="1200"/>
              <a:t>You can implement them in almost any programming language including portable, </a:t>
            </a:r>
            <a:r>
              <a:rPr lang="en-US" sz="1200" b="1"/>
              <a:t>standard-compliant C</a:t>
            </a:r>
            <a:r>
              <a:rPr lang="en-US" sz="1200"/>
              <a:t> (ISO-C90 Standard).</a:t>
            </a:r>
          </a:p>
          <a:p>
            <a:r>
              <a:rPr lang="en-US" sz="1200"/>
              <a:t>One good reference for implementation of Oops concepts can be  found here </a:t>
            </a:r>
            <a:r>
              <a:rPr lang="en-US" sz="1200">
                <a:hlinkClick r:id="rId2"/>
              </a:rPr>
              <a:t>OOP-in-C.</a:t>
            </a:r>
            <a:endParaRPr lang="en-US" sz="1200"/>
          </a:p>
          <a:p>
            <a:r>
              <a:rPr lang="en-US" sz="1200"/>
              <a:t>Consider we have an application that employs </a:t>
            </a:r>
            <a:r>
              <a:rPr lang="en-US" sz="1200" b="1"/>
              <a:t>2D shapes to be render on Graphic-LCD</a:t>
            </a:r>
            <a:r>
              <a:rPr lang="en-US" sz="1200"/>
              <a:t>. We can come up with our classes.</a:t>
            </a:r>
          </a:p>
          <a:p>
            <a:pPr marL="139700" indent="0">
              <a:buNone/>
            </a:pPr>
            <a:r>
              <a:rPr lang="en-US" sz="1200" b="1"/>
              <a:t>Encapsulation in C :</a:t>
            </a:r>
          </a:p>
          <a:p>
            <a:r>
              <a:rPr lang="en-US" sz="1200"/>
              <a:t>Attributes of class are defined with </a:t>
            </a:r>
            <a:r>
              <a:rPr lang="en-US" sz="1200" b="1"/>
              <a:t>C struct</a:t>
            </a:r>
          </a:p>
          <a:p>
            <a:r>
              <a:rPr lang="en-US" sz="1200"/>
              <a:t>Operations of class are defined as </a:t>
            </a:r>
            <a:r>
              <a:rPr lang="en-US" sz="1200" b="1"/>
              <a:t>C functions.</a:t>
            </a:r>
          </a:p>
          <a:p>
            <a:pPr marL="139700" indent="0">
              <a:buNone/>
            </a:pPr>
            <a:r>
              <a:rPr lang="en-US" sz="1200"/>
              <a:t>Consider the Application : </a:t>
            </a:r>
            <a:r>
              <a:rPr lang="en-US" sz="1200" b="1"/>
              <a:t>Chapter9_C_Library_functions/</a:t>
            </a:r>
            <a:r>
              <a:rPr lang="en-US" sz="1200" b="1" err="1"/>
              <a:t>OOPS_in_C</a:t>
            </a:r>
            <a:r>
              <a:rPr lang="en-US" sz="1200" b="1"/>
              <a:t>/encapsulation</a:t>
            </a:r>
          </a:p>
          <a:p>
            <a:pPr marL="139700" indent="0">
              <a:buNone/>
            </a:pPr>
            <a:r>
              <a:rPr lang="en-US" sz="1200" b="1"/>
              <a:t>Shape class </a:t>
            </a:r>
          </a:p>
        </p:txBody>
      </p:sp>
      <p:grpSp>
        <p:nvGrpSpPr>
          <p:cNvPr id="13" name="Group 12">
            <a:extLst>
              <a:ext uri="{FF2B5EF4-FFF2-40B4-BE49-F238E27FC236}">
                <a16:creationId xmlns:a16="http://schemas.microsoft.com/office/drawing/2014/main" id="{40F5497A-DEA4-A392-826E-5D84468E440C}"/>
              </a:ext>
            </a:extLst>
          </p:cNvPr>
          <p:cNvGrpSpPr/>
          <p:nvPr/>
        </p:nvGrpSpPr>
        <p:grpSpPr>
          <a:xfrm>
            <a:off x="1405534" y="3067977"/>
            <a:ext cx="2796776" cy="1918623"/>
            <a:chOff x="441127" y="3076907"/>
            <a:chExt cx="2796776" cy="1918623"/>
          </a:xfrm>
        </p:grpSpPr>
        <p:pic>
          <p:nvPicPr>
            <p:cNvPr id="7" name="Picture 3">
              <a:extLst>
                <a:ext uri="{FF2B5EF4-FFF2-40B4-BE49-F238E27FC236}">
                  <a16:creationId xmlns:a16="http://schemas.microsoft.com/office/drawing/2014/main" id="{FE62D040-A748-2F26-7129-1276F0E84AF2}"/>
                </a:ext>
              </a:extLst>
            </p:cNvPr>
            <p:cNvPicPr>
              <a:picLocks noChangeAspect="1"/>
            </p:cNvPicPr>
            <p:nvPr/>
          </p:nvPicPr>
          <p:blipFill>
            <a:blip r:embed="rId3"/>
            <a:stretch>
              <a:fillRect/>
            </a:stretch>
          </p:blipFill>
          <p:spPr>
            <a:xfrm>
              <a:off x="441127" y="3076907"/>
              <a:ext cx="2743200" cy="1918623"/>
            </a:xfrm>
            <a:prstGeom prst="rect">
              <a:avLst/>
            </a:prstGeom>
          </p:spPr>
        </p:pic>
        <p:sp>
          <p:nvSpPr>
            <p:cNvPr id="10" name="TextBox 9">
              <a:extLst>
                <a:ext uri="{FF2B5EF4-FFF2-40B4-BE49-F238E27FC236}">
                  <a16:creationId xmlns:a16="http://schemas.microsoft.com/office/drawing/2014/main" id="{FA1E0CE3-A258-3AC3-C8D9-FCA148AD8B88}"/>
                </a:ext>
              </a:extLst>
            </p:cNvPr>
            <p:cNvSpPr txBox="1"/>
            <p:nvPr/>
          </p:nvSpPr>
          <p:spPr>
            <a:xfrm>
              <a:off x="2404764" y="4705052"/>
              <a:ext cx="8331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err="1">
                  <a:solidFill>
                    <a:schemeClr val="bg1"/>
                  </a:solidFill>
                </a:rPr>
                <a:t>shape.h</a:t>
              </a:r>
            </a:p>
          </p:txBody>
        </p:sp>
      </p:grpSp>
      <p:grpSp>
        <p:nvGrpSpPr>
          <p:cNvPr id="12" name="Group 11">
            <a:extLst>
              <a:ext uri="{FF2B5EF4-FFF2-40B4-BE49-F238E27FC236}">
                <a16:creationId xmlns:a16="http://schemas.microsoft.com/office/drawing/2014/main" id="{8B2B3BA5-5E6B-87E6-DC00-E83B6E589CC2}"/>
              </a:ext>
            </a:extLst>
          </p:cNvPr>
          <p:cNvGrpSpPr/>
          <p:nvPr/>
        </p:nvGrpSpPr>
        <p:grpSpPr>
          <a:xfrm>
            <a:off x="5071898" y="3000964"/>
            <a:ext cx="2800512" cy="2097173"/>
            <a:chOff x="4089634" y="2902738"/>
            <a:chExt cx="2889808" cy="2141821"/>
          </a:xfrm>
        </p:grpSpPr>
        <p:pic>
          <p:nvPicPr>
            <p:cNvPr id="9" name="Picture 4">
              <a:extLst>
                <a:ext uri="{FF2B5EF4-FFF2-40B4-BE49-F238E27FC236}">
                  <a16:creationId xmlns:a16="http://schemas.microsoft.com/office/drawing/2014/main" id="{D38DAEBE-DF60-4EC7-8747-C12AC37D8C35}"/>
                </a:ext>
              </a:extLst>
            </p:cNvPr>
            <p:cNvPicPr>
              <a:picLocks noChangeAspect="1"/>
            </p:cNvPicPr>
            <p:nvPr/>
          </p:nvPicPr>
          <p:blipFill>
            <a:blip r:embed="rId4"/>
            <a:stretch>
              <a:fillRect/>
            </a:stretch>
          </p:blipFill>
          <p:spPr>
            <a:xfrm>
              <a:off x="4089634" y="2902738"/>
              <a:ext cx="2743200" cy="2141294"/>
            </a:xfrm>
            <a:prstGeom prst="rect">
              <a:avLst/>
            </a:prstGeom>
          </p:spPr>
        </p:pic>
        <p:sp>
          <p:nvSpPr>
            <p:cNvPr id="11" name="TextBox 10">
              <a:extLst>
                <a:ext uri="{FF2B5EF4-FFF2-40B4-BE49-F238E27FC236}">
                  <a16:creationId xmlns:a16="http://schemas.microsoft.com/office/drawing/2014/main" id="{A831D07D-A116-95C7-05EC-E5069E0E635E}"/>
                </a:ext>
              </a:extLst>
            </p:cNvPr>
            <p:cNvSpPr txBox="1"/>
            <p:nvPr/>
          </p:nvSpPr>
          <p:spPr>
            <a:xfrm>
              <a:off x="6146303" y="4767560"/>
              <a:ext cx="8331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err="1">
                  <a:solidFill>
                    <a:schemeClr val="bg1"/>
                  </a:solidFill>
                </a:rPr>
                <a:t>shape.c</a:t>
              </a:r>
            </a:p>
          </p:txBody>
        </p:sp>
      </p:grpSp>
    </p:spTree>
    <p:extLst>
      <p:ext uri="{BB962C8B-B14F-4D97-AF65-F5344CB8AC3E}">
        <p14:creationId xmlns:p14="http://schemas.microsoft.com/office/powerpoint/2010/main" val="2146896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01D925-EE19-C530-4624-5D3D5C5C694E}"/>
              </a:ext>
            </a:extLst>
          </p:cNvPr>
          <p:cNvSpPr>
            <a:spLocks noGrp="1"/>
          </p:cNvSpPr>
          <p:nvPr>
            <p:ph type="title"/>
          </p:nvPr>
        </p:nvSpPr>
        <p:spPr>
          <a:xfrm>
            <a:off x="187492" y="223712"/>
            <a:ext cx="7886700" cy="332464"/>
          </a:xfrm>
        </p:spPr>
        <p:txBody>
          <a:bodyPr/>
          <a:lstStyle/>
          <a:p>
            <a:r>
              <a:rPr lang="en-US" b="1" u="none"/>
              <a:t>Oops Concept </a:t>
            </a:r>
            <a:r>
              <a:rPr lang="en-US" sz="2400" b="1" u="none"/>
              <a:t>contd..</a:t>
            </a:r>
            <a:endParaRPr lang="en-US" sz="2400"/>
          </a:p>
        </p:txBody>
      </p:sp>
      <p:sp>
        <p:nvSpPr>
          <p:cNvPr id="3" name="Text Placeholder 2">
            <a:extLst>
              <a:ext uri="{FF2B5EF4-FFF2-40B4-BE49-F238E27FC236}">
                <a16:creationId xmlns:a16="http://schemas.microsoft.com/office/drawing/2014/main" id="{550C6EBD-D530-6CA9-CAAC-6102E007C173}"/>
              </a:ext>
            </a:extLst>
          </p:cNvPr>
          <p:cNvSpPr>
            <a:spLocks noGrp="1"/>
          </p:cNvSpPr>
          <p:nvPr>
            <p:ph type="body" idx="1"/>
          </p:nvPr>
        </p:nvSpPr>
        <p:spPr>
          <a:xfrm>
            <a:off x="-3477" y="981953"/>
            <a:ext cx="8438146" cy="2530538"/>
          </a:xfrm>
        </p:spPr>
        <p:txBody>
          <a:bodyPr/>
          <a:lstStyle/>
          <a:p>
            <a:pPr marL="139700" indent="0">
              <a:buNone/>
            </a:pPr>
            <a:r>
              <a:rPr lang="en-US" sz="1400" b="1"/>
              <a:t>Oops concept in C Programming:</a:t>
            </a:r>
          </a:p>
          <a:p>
            <a:pPr marL="139700" indent="0">
              <a:buNone/>
            </a:pPr>
            <a:r>
              <a:rPr lang="en-US" sz="1400" b="1"/>
              <a:t>Encapsulation in C :</a:t>
            </a:r>
            <a:endParaRPr lang="en-US"/>
          </a:p>
          <a:p>
            <a:r>
              <a:rPr lang="en-US" sz="1200"/>
              <a:t>Compile the code : </a:t>
            </a:r>
            <a:r>
              <a:rPr lang="en-US" sz="1200" b="1" err="1"/>
              <a:t>gcc</a:t>
            </a:r>
            <a:r>
              <a:rPr lang="en-US" sz="1200" b="1"/>
              <a:t> </a:t>
            </a:r>
            <a:r>
              <a:rPr lang="en-US" sz="1200" b="1" err="1"/>
              <a:t>main.c</a:t>
            </a:r>
            <a:r>
              <a:rPr lang="en-US" sz="1200" b="1"/>
              <a:t> </a:t>
            </a:r>
            <a:r>
              <a:rPr lang="en-US" sz="1200" b="1" err="1"/>
              <a:t>shape.c</a:t>
            </a:r>
            <a:r>
              <a:rPr lang="en-US" sz="1200" b="1"/>
              <a:t> -o </a:t>
            </a:r>
            <a:r>
              <a:rPr lang="en-US" sz="1200" b="1" err="1"/>
              <a:t>test_encapsulation</a:t>
            </a:r>
            <a:endParaRPr lang="en-US" sz="1200" b="1"/>
          </a:p>
          <a:p>
            <a:r>
              <a:rPr lang="en-US" sz="1200" b="1" err="1"/>
              <a:t>Shape_getX</a:t>
            </a:r>
            <a:r>
              <a:rPr lang="en-US" sz="1200" b="1"/>
              <a:t>() &amp; </a:t>
            </a:r>
            <a:r>
              <a:rPr lang="en-US" sz="1200" b="1" err="1"/>
              <a:t>Shape_getY</a:t>
            </a:r>
            <a:r>
              <a:rPr lang="en-US" sz="1200" b="1"/>
              <a:t>() : </a:t>
            </a:r>
            <a:r>
              <a:rPr lang="en-US" sz="1200"/>
              <a:t>Get the value of </a:t>
            </a:r>
            <a:r>
              <a:rPr lang="en-US" sz="1200" b="1"/>
              <a:t> x </a:t>
            </a:r>
            <a:r>
              <a:rPr lang="en-US" sz="1200"/>
              <a:t>&amp;</a:t>
            </a:r>
            <a:r>
              <a:rPr lang="en-US" sz="1200" b="1"/>
              <a:t> y </a:t>
            </a:r>
            <a:r>
              <a:rPr lang="en-US" sz="1200"/>
              <a:t>attributes</a:t>
            </a:r>
          </a:p>
          <a:p>
            <a:r>
              <a:rPr lang="en-US" sz="1200" b="1" err="1"/>
              <a:t>Shape_moveBy</a:t>
            </a:r>
            <a:r>
              <a:rPr lang="en-US" sz="1200" b="1"/>
              <a:t>() : </a:t>
            </a:r>
            <a:r>
              <a:rPr lang="en-US" sz="1200"/>
              <a:t>will add  </a:t>
            </a:r>
            <a:r>
              <a:rPr lang="en-US" sz="1200" b="1"/>
              <a:t>dx</a:t>
            </a:r>
            <a:r>
              <a:rPr lang="en-US" sz="1200"/>
              <a:t> &amp; </a:t>
            </a:r>
            <a:r>
              <a:rPr lang="en-US" sz="1200" b="1" err="1"/>
              <a:t>dy</a:t>
            </a:r>
            <a:r>
              <a:rPr lang="en-US" sz="1200" b="1"/>
              <a:t> </a:t>
            </a:r>
            <a:r>
              <a:rPr lang="en-US" sz="1200"/>
              <a:t>to </a:t>
            </a:r>
            <a:r>
              <a:rPr lang="en-US" sz="1200" b="1"/>
              <a:t>x</a:t>
            </a:r>
            <a:r>
              <a:rPr lang="en-US" sz="1200"/>
              <a:t> &amp; </a:t>
            </a:r>
            <a:r>
              <a:rPr lang="en-US" sz="1200" b="1"/>
              <a:t>y </a:t>
            </a:r>
            <a:r>
              <a:rPr lang="en-US" sz="1200"/>
              <a:t>attributes.</a:t>
            </a:r>
          </a:p>
          <a:p>
            <a:r>
              <a:rPr lang="en-US" sz="1200"/>
              <a:t>This will move the 2D shape on graph according  to new x and y </a:t>
            </a:r>
            <a:r>
              <a:rPr lang="en-US" sz="1200" err="1"/>
              <a:t>attrbutes</a:t>
            </a:r>
            <a:r>
              <a:rPr lang="en-US" sz="1200"/>
              <a:t>.</a:t>
            </a:r>
          </a:p>
        </p:txBody>
      </p:sp>
      <p:grpSp>
        <p:nvGrpSpPr>
          <p:cNvPr id="9" name="Group 8">
            <a:extLst>
              <a:ext uri="{FF2B5EF4-FFF2-40B4-BE49-F238E27FC236}">
                <a16:creationId xmlns:a16="http://schemas.microsoft.com/office/drawing/2014/main" id="{A1753678-41CC-4C80-41A0-82DF1FEB5EB7}"/>
              </a:ext>
            </a:extLst>
          </p:cNvPr>
          <p:cNvGrpSpPr/>
          <p:nvPr/>
        </p:nvGrpSpPr>
        <p:grpSpPr>
          <a:xfrm>
            <a:off x="5370315" y="980975"/>
            <a:ext cx="3627236" cy="2413595"/>
            <a:chOff x="5245299" y="1141710"/>
            <a:chExt cx="3627236" cy="2413595"/>
          </a:xfrm>
        </p:grpSpPr>
        <p:pic>
          <p:nvPicPr>
            <p:cNvPr id="5" name="Picture 6">
              <a:extLst>
                <a:ext uri="{FF2B5EF4-FFF2-40B4-BE49-F238E27FC236}">
                  <a16:creationId xmlns:a16="http://schemas.microsoft.com/office/drawing/2014/main" id="{F4964D46-F61B-70D7-AF47-DE66CCD1632B}"/>
                </a:ext>
              </a:extLst>
            </p:cNvPr>
            <p:cNvPicPr>
              <a:picLocks noChangeAspect="1"/>
            </p:cNvPicPr>
            <p:nvPr/>
          </p:nvPicPr>
          <p:blipFill>
            <a:blip r:embed="rId2"/>
            <a:stretch>
              <a:fillRect/>
            </a:stretch>
          </p:blipFill>
          <p:spPr>
            <a:xfrm>
              <a:off x="5245299" y="1141710"/>
              <a:ext cx="3564731" cy="2413595"/>
            </a:xfrm>
            <a:prstGeom prst="rect">
              <a:avLst/>
            </a:prstGeom>
          </p:spPr>
        </p:pic>
        <p:sp>
          <p:nvSpPr>
            <p:cNvPr id="8" name="TextBox 7">
              <a:extLst>
                <a:ext uri="{FF2B5EF4-FFF2-40B4-BE49-F238E27FC236}">
                  <a16:creationId xmlns:a16="http://schemas.microsoft.com/office/drawing/2014/main" id="{4B187BDE-F4ED-35B9-57B2-2865C8EC248A}"/>
                </a:ext>
              </a:extLst>
            </p:cNvPr>
            <p:cNvSpPr txBox="1"/>
            <p:nvPr/>
          </p:nvSpPr>
          <p:spPr>
            <a:xfrm>
              <a:off x="8039396" y="1240333"/>
              <a:ext cx="8331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err="1">
                  <a:solidFill>
                    <a:schemeClr val="bg1"/>
                  </a:solidFill>
                </a:rPr>
                <a:t>main.c</a:t>
              </a:r>
            </a:p>
          </p:txBody>
        </p:sp>
      </p:grpSp>
      <p:pic>
        <p:nvPicPr>
          <p:cNvPr id="10" name="Picture 10">
            <a:extLst>
              <a:ext uri="{FF2B5EF4-FFF2-40B4-BE49-F238E27FC236}">
                <a16:creationId xmlns:a16="http://schemas.microsoft.com/office/drawing/2014/main" id="{B69D40B9-A22B-EF3F-C8DE-223D64854E07}"/>
              </a:ext>
            </a:extLst>
          </p:cNvPr>
          <p:cNvPicPr>
            <a:picLocks noChangeAspect="1"/>
          </p:cNvPicPr>
          <p:nvPr/>
        </p:nvPicPr>
        <p:blipFill>
          <a:blip r:embed="rId3"/>
          <a:stretch>
            <a:fillRect/>
          </a:stretch>
        </p:blipFill>
        <p:spPr>
          <a:xfrm>
            <a:off x="316111" y="2846804"/>
            <a:ext cx="4930973" cy="1092953"/>
          </a:xfrm>
          <a:prstGeom prst="rect">
            <a:avLst/>
          </a:prstGeom>
        </p:spPr>
      </p:pic>
    </p:spTree>
    <p:extLst>
      <p:ext uri="{BB962C8B-B14F-4D97-AF65-F5344CB8AC3E}">
        <p14:creationId xmlns:p14="http://schemas.microsoft.com/office/powerpoint/2010/main" val="1256915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01D925-EE19-C530-4624-5D3D5C5C694E}"/>
              </a:ext>
            </a:extLst>
          </p:cNvPr>
          <p:cNvSpPr>
            <a:spLocks noGrp="1"/>
          </p:cNvSpPr>
          <p:nvPr>
            <p:ph type="title"/>
          </p:nvPr>
        </p:nvSpPr>
        <p:spPr>
          <a:xfrm>
            <a:off x="187492" y="223712"/>
            <a:ext cx="7886700" cy="332464"/>
          </a:xfrm>
        </p:spPr>
        <p:txBody>
          <a:bodyPr/>
          <a:lstStyle/>
          <a:p>
            <a:r>
              <a:rPr lang="en-US" b="1" u="none"/>
              <a:t>Oops Concept </a:t>
            </a:r>
            <a:r>
              <a:rPr lang="en-US" sz="2400" b="1" u="none"/>
              <a:t>contd..</a:t>
            </a:r>
            <a:endParaRPr lang="en-US" sz="2400"/>
          </a:p>
        </p:txBody>
      </p:sp>
      <p:sp>
        <p:nvSpPr>
          <p:cNvPr id="3" name="Text Placeholder 2">
            <a:extLst>
              <a:ext uri="{FF2B5EF4-FFF2-40B4-BE49-F238E27FC236}">
                <a16:creationId xmlns:a16="http://schemas.microsoft.com/office/drawing/2014/main" id="{550C6EBD-D530-6CA9-CAAC-6102E007C173}"/>
              </a:ext>
            </a:extLst>
          </p:cNvPr>
          <p:cNvSpPr>
            <a:spLocks noGrp="1"/>
          </p:cNvSpPr>
          <p:nvPr>
            <p:ph type="body" idx="1"/>
          </p:nvPr>
        </p:nvSpPr>
        <p:spPr>
          <a:xfrm>
            <a:off x="210836" y="678344"/>
            <a:ext cx="8714967" cy="4280756"/>
          </a:xfrm>
        </p:spPr>
        <p:txBody>
          <a:bodyPr/>
          <a:lstStyle/>
          <a:p>
            <a:pPr marL="139700" indent="0">
              <a:buNone/>
            </a:pPr>
            <a:r>
              <a:rPr lang="en-US" sz="1400" b="1"/>
              <a:t>Oops concept in C Programming:</a:t>
            </a:r>
          </a:p>
          <a:p>
            <a:pPr marL="139700" indent="0">
              <a:buNone/>
            </a:pPr>
            <a:r>
              <a:rPr lang="en-US" sz="1400" b="1"/>
              <a:t>Inheritance:</a:t>
            </a:r>
          </a:p>
          <a:p>
            <a:pPr marL="139700" indent="0">
              <a:buNone/>
            </a:pPr>
            <a:r>
              <a:rPr lang="en-US" sz="1200"/>
              <a:t>Instead of creating the new class for </a:t>
            </a:r>
            <a:r>
              <a:rPr lang="en-US" sz="1200" b="1"/>
              <a:t>Rectangle</a:t>
            </a:r>
            <a:r>
              <a:rPr lang="en-US" sz="1200"/>
              <a:t> from scratch. </a:t>
            </a:r>
          </a:p>
          <a:p>
            <a:pPr marL="139700" indent="0">
              <a:buNone/>
            </a:pPr>
            <a:r>
              <a:rPr lang="en-US" sz="1200"/>
              <a:t>We can inherit what most common from the </a:t>
            </a:r>
            <a:r>
              <a:rPr lang="en-US" sz="1200" b="1"/>
              <a:t>Shape</a:t>
            </a:r>
            <a:r>
              <a:rPr lang="en-US" sz="1200"/>
              <a:t> class &amp; add only what is different for defining rectangles.</a:t>
            </a:r>
          </a:p>
          <a:p>
            <a:pPr marL="139700" indent="0">
              <a:buNone/>
            </a:pPr>
            <a:r>
              <a:rPr lang="en-US" sz="1200"/>
              <a:t>Consider the Application : </a:t>
            </a:r>
            <a:r>
              <a:rPr lang="en-US" sz="1200" b="1"/>
              <a:t>Chapter9_C_Library_functions/</a:t>
            </a:r>
            <a:r>
              <a:rPr lang="en-US" sz="1200" b="1" err="1"/>
              <a:t>OOPS_in_C</a:t>
            </a:r>
            <a:r>
              <a:rPr lang="en-US" sz="1200" b="1"/>
              <a:t>/inheritance</a:t>
            </a:r>
            <a:endParaRPr lang="en-US"/>
          </a:p>
          <a:p>
            <a:pPr marL="139700" indent="0">
              <a:buNone/>
            </a:pPr>
            <a:r>
              <a:rPr lang="en-US" sz="1200" b="1"/>
              <a:t>Rectangle </a:t>
            </a:r>
            <a:r>
              <a:rPr lang="en-US" sz="1200"/>
              <a:t>Class:</a:t>
            </a:r>
            <a:endParaRPr lang="en-US" sz="1200" b="1"/>
          </a:p>
          <a:p>
            <a:pPr marL="139700" indent="0">
              <a:buNone/>
            </a:pPr>
            <a:endParaRPr lang="en-US" sz="1200"/>
          </a:p>
          <a:p>
            <a:endParaRPr lang="en-US" sz="1400" b="1"/>
          </a:p>
          <a:p>
            <a:endParaRPr lang="en-US" sz="1200"/>
          </a:p>
        </p:txBody>
      </p:sp>
      <p:grpSp>
        <p:nvGrpSpPr>
          <p:cNvPr id="13" name="Group 12">
            <a:extLst>
              <a:ext uri="{FF2B5EF4-FFF2-40B4-BE49-F238E27FC236}">
                <a16:creationId xmlns:a16="http://schemas.microsoft.com/office/drawing/2014/main" id="{2AB16E52-B9D4-89BF-1DC9-71EF341D40BA}"/>
              </a:ext>
            </a:extLst>
          </p:cNvPr>
          <p:cNvGrpSpPr/>
          <p:nvPr/>
        </p:nvGrpSpPr>
        <p:grpSpPr>
          <a:xfrm>
            <a:off x="325040" y="2608030"/>
            <a:ext cx="3189683" cy="2097352"/>
            <a:chOff x="325040" y="2983077"/>
            <a:chExt cx="3189683" cy="2097352"/>
          </a:xfrm>
        </p:grpSpPr>
        <p:pic>
          <p:nvPicPr>
            <p:cNvPr id="2" name="Picture 3">
              <a:extLst>
                <a:ext uri="{FF2B5EF4-FFF2-40B4-BE49-F238E27FC236}">
                  <a16:creationId xmlns:a16="http://schemas.microsoft.com/office/drawing/2014/main" id="{F01B4560-134F-E63C-25AD-9F6B4ABA6622}"/>
                </a:ext>
              </a:extLst>
            </p:cNvPr>
            <p:cNvPicPr>
              <a:picLocks noChangeAspect="1"/>
            </p:cNvPicPr>
            <p:nvPr/>
          </p:nvPicPr>
          <p:blipFill>
            <a:blip r:embed="rId2"/>
            <a:stretch>
              <a:fillRect/>
            </a:stretch>
          </p:blipFill>
          <p:spPr>
            <a:xfrm>
              <a:off x="325040" y="2983077"/>
              <a:ext cx="3153965" cy="2097352"/>
            </a:xfrm>
            <a:prstGeom prst="rect">
              <a:avLst/>
            </a:prstGeom>
          </p:spPr>
        </p:pic>
        <p:sp>
          <p:nvSpPr>
            <p:cNvPr id="12" name="TextBox 11">
              <a:extLst>
                <a:ext uri="{FF2B5EF4-FFF2-40B4-BE49-F238E27FC236}">
                  <a16:creationId xmlns:a16="http://schemas.microsoft.com/office/drawing/2014/main" id="{FAA69BA0-108C-789C-7630-91D267277651}"/>
                </a:ext>
              </a:extLst>
            </p:cNvPr>
            <p:cNvSpPr txBox="1"/>
            <p:nvPr/>
          </p:nvSpPr>
          <p:spPr>
            <a:xfrm>
              <a:off x="2681584" y="3035200"/>
              <a:ext cx="8331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err="1">
                  <a:solidFill>
                    <a:schemeClr val="bg1"/>
                  </a:solidFill>
                </a:rPr>
                <a:t>rect.h</a:t>
              </a:r>
            </a:p>
          </p:txBody>
        </p:sp>
      </p:grpSp>
      <p:grpSp>
        <p:nvGrpSpPr>
          <p:cNvPr id="16" name="Group 15">
            <a:extLst>
              <a:ext uri="{FF2B5EF4-FFF2-40B4-BE49-F238E27FC236}">
                <a16:creationId xmlns:a16="http://schemas.microsoft.com/office/drawing/2014/main" id="{52049003-E5D8-785E-72E1-5253240C6795}"/>
              </a:ext>
            </a:extLst>
          </p:cNvPr>
          <p:cNvGrpSpPr/>
          <p:nvPr/>
        </p:nvGrpSpPr>
        <p:grpSpPr>
          <a:xfrm>
            <a:off x="3914774" y="2981623"/>
            <a:ext cx="3796903" cy="1624893"/>
            <a:chOff x="3834407" y="3428107"/>
            <a:chExt cx="3796903" cy="1624893"/>
          </a:xfrm>
        </p:grpSpPr>
        <p:pic>
          <p:nvPicPr>
            <p:cNvPr id="4" name="Picture 6">
              <a:extLst>
                <a:ext uri="{FF2B5EF4-FFF2-40B4-BE49-F238E27FC236}">
                  <a16:creationId xmlns:a16="http://schemas.microsoft.com/office/drawing/2014/main" id="{C67D588F-1014-157A-9B2C-AD73C49676D8}"/>
                </a:ext>
              </a:extLst>
            </p:cNvPr>
            <p:cNvPicPr>
              <a:picLocks noChangeAspect="1"/>
            </p:cNvPicPr>
            <p:nvPr/>
          </p:nvPicPr>
          <p:blipFill>
            <a:blip r:embed="rId3"/>
            <a:stretch>
              <a:fillRect/>
            </a:stretch>
          </p:blipFill>
          <p:spPr>
            <a:xfrm>
              <a:off x="3834407" y="3430202"/>
              <a:ext cx="3796903" cy="1622798"/>
            </a:xfrm>
            <a:prstGeom prst="rect">
              <a:avLst/>
            </a:prstGeom>
          </p:spPr>
        </p:pic>
        <p:sp>
          <p:nvSpPr>
            <p:cNvPr id="15" name="TextBox 1">
              <a:extLst>
                <a:ext uri="{FF2B5EF4-FFF2-40B4-BE49-F238E27FC236}">
                  <a16:creationId xmlns:a16="http://schemas.microsoft.com/office/drawing/2014/main" id="{92553729-3417-A2B3-D6E5-7E3631E3FD93}"/>
                </a:ext>
              </a:extLst>
            </p:cNvPr>
            <p:cNvSpPr txBox="1"/>
            <p:nvPr/>
          </p:nvSpPr>
          <p:spPr>
            <a:xfrm>
              <a:off x="6637435" y="3428107"/>
              <a:ext cx="83313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err="1">
                  <a:solidFill>
                    <a:schemeClr val="bg1"/>
                  </a:solidFill>
                </a:rPr>
                <a:t>rect.c</a:t>
              </a:r>
            </a:p>
          </p:txBody>
        </p:sp>
      </p:grpSp>
    </p:spTree>
    <p:extLst>
      <p:ext uri="{BB962C8B-B14F-4D97-AF65-F5344CB8AC3E}">
        <p14:creationId xmlns:p14="http://schemas.microsoft.com/office/powerpoint/2010/main" val="1088396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01D925-EE19-C530-4624-5D3D5C5C694E}"/>
              </a:ext>
            </a:extLst>
          </p:cNvPr>
          <p:cNvSpPr>
            <a:spLocks noGrp="1"/>
          </p:cNvSpPr>
          <p:nvPr>
            <p:ph type="title"/>
          </p:nvPr>
        </p:nvSpPr>
        <p:spPr>
          <a:xfrm>
            <a:off x="187492" y="223712"/>
            <a:ext cx="7886700" cy="332464"/>
          </a:xfrm>
        </p:spPr>
        <p:txBody>
          <a:bodyPr/>
          <a:lstStyle/>
          <a:p>
            <a:r>
              <a:rPr lang="en-US" b="1" u="none"/>
              <a:t>Oops Concept </a:t>
            </a:r>
            <a:r>
              <a:rPr lang="en-US" sz="2400" b="1" u="none"/>
              <a:t>contd..</a:t>
            </a:r>
            <a:endParaRPr lang="en-US" sz="2400"/>
          </a:p>
        </p:txBody>
      </p:sp>
      <p:sp>
        <p:nvSpPr>
          <p:cNvPr id="3" name="Text Placeholder 2">
            <a:extLst>
              <a:ext uri="{FF2B5EF4-FFF2-40B4-BE49-F238E27FC236}">
                <a16:creationId xmlns:a16="http://schemas.microsoft.com/office/drawing/2014/main" id="{550C6EBD-D530-6CA9-CAAC-6102E007C173}"/>
              </a:ext>
            </a:extLst>
          </p:cNvPr>
          <p:cNvSpPr>
            <a:spLocks noGrp="1"/>
          </p:cNvSpPr>
          <p:nvPr>
            <p:ph type="body" idx="1"/>
          </p:nvPr>
        </p:nvSpPr>
        <p:spPr>
          <a:xfrm>
            <a:off x="283" y="698397"/>
            <a:ext cx="8714967" cy="4280756"/>
          </a:xfrm>
        </p:spPr>
        <p:txBody>
          <a:bodyPr/>
          <a:lstStyle/>
          <a:p>
            <a:pPr marL="139700" indent="0">
              <a:buNone/>
            </a:pPr>
            <a:r>
              <a:rPr lang="en-US" sz="1400" b="1"/>
              <a:t>Oops concept in C Programming:</a:t>
            </a:r>
          </a:p>
          <a:p>
            <a:pPr marL="139700" indent="0">
              <a:buNone/>
            </a:pPr>
            <a:r>
              <a:rPr lang="en-US" sz="1400" b="1"/>
              <a:t>Inheritance:</a:t>
            </a:r>
          </a:p>
          <a:p>
            <a:pPr marL="139700" indent="0">
              <a:buNone/>
            </a:pPr>
            <a:r>
              <a:rPr lang="en-US" sz="1200"/>
              <a:t>Output observations:</a:t>
            </a:r>
          </a:p>
          <a:p>
            <a:r>
              <a:rPr lang="en-US" sz="1200"/>
              <a:t>You can see how to instantiate the rectangle: </a:t>
            </a:r>
            <a:r>
              <a:rPr lang="en-US" sz="1200" b="1" err="1"/>
              <a:t>Rectangle_ctor</a:t>
            </a:r>
            <a:r>
              <a:rPr lang="en-US" sz="1200" b="1"/>
              <a:t>()</a:t>
            </a:r>
          </a:p>
          <a:p>
            <a:r>
              <a:rPr lang="en-US" sz="1200"/>
              <a:t>Using</a:t>
            </a:r>
            <a:r>
              <a:rPr lang="en-US" sz="1200" b="1"/>
              <a:t> </a:t>
            </a:r>
            <a:r>
              <a:rPr lang="en-US" sz="1200" b="1" err="1"/>
              <a:t>Shape_moveBy</a:t>
            </a:r>
            <a:r>
              <a:rPr lang="en-US" sz="1200" b="1"/>
              <a:t>()</a:t>
            </a:r>
            <a:r>
              <a:rPr lang="en-US" sz="1200"/>
              <a:t> we can change the shape on x and y coordinates</a:t>
            </a:r>
            <a:endParaRPr lang="en-US" sz="1200" b="1"/>
          </a:p>
          <a:p>
            <a:endParaRPr lang="en-US" sz="1200" b="1"/>
          </a:p>
          <a:p>
            <a:endParaRPr lang="en-US" sz="1200"/>
          </a:p>
          <a:p>
            <a:pPr marL="139700" indent="0">
              <a:buNone/>
            </a:pPr>
            <a:endParaRPr lang="en-US" sz="1400" b="1"/>
          </a:p>
          <a:p>
            <a:pPr marL="139700" indent="0">
              <a:buNone/>
            </a:pPr>
            <a:endParaRPr lang="en-US" sz="1200"/>
          </a:p>
          <a:p>
            <a:pPr marL="139700" indent="0">
              <a:buNone/>
            </a:pPr>
            <a:endParaRPr lang="en-US" sz="1200"/>
          </a:p>
          <a:p>
            <a:endParaRPr lang="en-US" sz="1400" b="1"/>
          </a:p>
          <a:p>
            <a:endParaRPr lang="en-US" sz="1200"/>
          </a:p>
        </p:txBody>
      </p:sp>
      <p:pic>
        <p:nvPicPr>
          <p:cNvPr id="7" name="Picture 7">
            <a:extLst>
              <a:ext uri="{FF2B5EF4-FFF2-40B4-BE49-F238E27FC236}">
                <a16:creationId xmlns:a16="http://schemas.microsoft.com/office/drawing/2014/main" id="{DABE6B49-E035-9D0A-C7E0-A1D2655CC94A}"/>
              </a:ext>
            </a:extLst>
          </p:cNvPr>
          <p:cNvPicPr>
            <a:picLocks noChangeAspect="1"/>
          </p:cNvPicPr>
          <p:nvPr/>
        </p:nvPicPr>
        <p:blipFill>
          <a:blip r:embed="rId2"/>
          <a:stretch>
            <a:fillRect/>
          </a:stretch>
        </p:blipFill>
        <p:spPr>
          <a:xfrm>
            <a:off x="262690" y="2568401"/>
            <a:ext cx="4858752" cy="1119620"/>
          </a:xfrm>
          <a:prstGeom prst="rect">
            <a:avLst/>
          </a:prstGeom>
        </p:spPr>
      </p:pic>
      <p:grpSp>
        <p:nvGrpSpPr>
          <p:cNvPr id="10" name="Group 9">
            <a:extLst>
              <a:ext uri="{FF2B5EF4-FFF2-40B4-BE49-F238E27FC236}">
                <a16:creationId xmlns:a16="http://schemas.microsoft.com/office/drawing/2014/main" id="{1C3D4B47-3DD8-CD7A-77A4-FA304D9D8F75}"/>
              </a:ext>
            </a:extLst>
          </p:cNvPr>
          <p:cNvGrpSpPr/>
          <p:nvPr/>
        </p:nvGrpSpPr>
        <p:grpSpPr>
          <a:xfrm>
            <a:off x="5426242" y="1068349"/>
            <a:ext cx="3691625" cy="3768800"/>
            <a:chOff x="5105400" y="978112"/>
            <a:chExt cx="3691625" cy="3768800"/>
          </a:xfrm>
        </p:grpSpPr>
        <p:pic>
          <p:nvPicPr>
            <p:cNvPr id="5" name="Picture 6">
              <a:extLst>
                <a:ext uri="{FF2B5EF4-FFF2-40B4-BE49-F238E27FC236}">
                  <a16:creationId xmlns:a16="http://schemas.microsoft.com/office/drawing/2014/main" id="{7BF8B6A2-C352-5FE0-59D6-79F13CB6AAF3}"/>
                </a:ext>
              </a:extLst>
            </p:cNvPr>
            <p:cNvPicPr>
              <a:picLocks noChangeAspect="1"/>
            </p:cNvPicPr>
            <p:nvPr/>
          </p:nvPicPr>
          <p:blipFill>
            <a:blip r:embed="rId3"/>
            <a:stretch>
              <a:fillRect/>
            </a:stretch>
          </p:blipFill>
          <p:spPr>
            <a:xfrm>
              <a:off x="5105400" y="978112"/>
              <a:ext cx="3655594" cy="3768800"/>
            </a:xfrm>
            <a:prstGeom prst="rect">
              <a:avLst/>
            </a:prstGeom>
          </p:spPr>
        </p:pic>
        <p:sp>
          <p:nvSpPr>
            <p:cNvPr id="9" name="TextBox 8">
              <a:extLst>
                <a:ext uri="{FF2B5EF4-FFF2-40B4-BE49-F238E27FC236}">
                  <a16:creationId xmlns:a16="http://schemas.microsoft.com/office/drawing/2014/main" id="{4875A201-A219-4AC4-760D-D57F6E48C94D}"/>
                </a:ext>
              </a:extLst>
            </p:cNvPr>
            <p:cNvSpPr txBox="1"/>
            <p:nvPr/>
          </p:nvSpPr>
          <p:spPr>
            <a:xfrm>
              <a:off x="7963886" y="1059545"/>
              <a:ext cx="8331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err="1">
                  <a:solidFill>
                    <a:schemeClr val="bg1"/>
                  </a:solidFill>
                </a:rPr>
                <a:t>main.c</a:t>
              </a:r>
            </a:p>
          </p:txBody>
        </p:sp>
      </p:grpSp>
    </p:spTree>
    <p:extLst>
      <p:ext uri="{BB962C8B-B14F-4D97-AF65-F5344CB8AC3E}">
        <p14:creationId xmlns:p14="http://schemas.microsoft.com/office/powerpoint/2010/main" val="1024507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01D925-EE19-C530-4624-5D3D5C5C694E}"/>
              </a:ext>
            </a:extLst>
          </p:cNvPr>
          <p:cNvSpPr>
            <a:spLocks noGrp="1"/>
          </p:cNvSpPr>
          <p:nvPr>
            <p:ph type="title"/>
          </p:nvPr>
        </p:nvSpPr>
        <p:spPr>
          <a:xfrm>
            <a:off x="187492" y="223712"/>
            <a:ext cx="7886700" cy="332464"/>
          </a:xfrm>
        </p:spPr>
        <p:txBody>
          <a:bodyPr/>
          <a:lstStyle/>
          <a:p>
            <a:r>
              <a:rPr lang="en-US" b="1" u="none"/>
              <a:t>Oops Concept </a:t>
            </a:r>
            <a:r>
              <a:rPr lang="en-US" sz="2400" b="1" u="none"/>
              <a:t>contd..</a:t>
            </a:r>
            <a:endParaRPr lang="en-US" sz="2400"/>
          </a:p>
        </p:txBody>
      </p:sp>
      <p:sp>
        <p:nvSpPr>
          <p:cNvPr id="3" name="Text Placeholder 2">
            <a:extLst>
              <a:ext uri="{FF2B5EF4-FFF2-40B4-BE49-F238E27FC236}">
                <a16:creationId xmlns:a16="http://schemas.microsoft.com/office/drawing/2014/main" id="{550C6EBD-D530-6CA9-CAAC-6102E007C173}"/>
              </a:ext>
            </a:extLst>
          </p:cNvPr>
          <p:cNvSpPr>
            <a:spLocks noGrp="1"/>
          </p:cNvSpPr>
          <p:nvPr>
            <p:ph type="body" idx="1"/>
          </p:nvPr>
        </p:nvSpPr>
        <p:spPr>
          <a:xfrm>
            <a:off x="190784" y="608160"/>
            <a:ext cx="5235834" cy="4280756"/>
          </a:xfrm>
        </p:spPr>
        <p:txBody>
          <a:bodyPr/>
          <a:lstStyle/>
          <a:p>
            <a:pPr marL="139700" indent="0">
              <a:buNone/>
            </a:pPr>
            <a:r>
              <a:rPr lang="en-US" sz="1400" b="1">
                <a:latin typeface="Arial"/>
              </a:rPr>
              <a:t>Oops concept in C Programming:</a:t>
            </a:r>
          </a:p>
          <a:p>
            <a:pPr marL="139700" indent="0">
              <a:buNone/>
            </a:pPr>
            <a:r>
              <a:rPr lang="en-US" sz="1400" b="1">
                <a:latin typeface="Arial"/>
              </a:rPr>
              <a:t>Polymorphism (Virtual Function)in C:</a:t>
            </a:r>
          </a:p>
          <a:p>
            <a:pPr marL="425450" indent="-285750"/>
            <a:r>
              <a:rPr lang="en-US" sz="1400">
                <a:latin typeface="Arial"/>
              </a:rPr>
              <a:t>Consider the Shape class we saw before.</a:t>
            </a:r>
          </a:p>
          <a:p>
            <a:pPr marL="882650" lvl="1" indent="-285750"/>
            <a:r>
              <a:rPr lang="en-US" sz="1400">
                <a:latin typeface="Arial"/>
              </a:rPr>
              <a:t>We can provide more useful operations : </a:t>
            </a:r>
          </a:p>
          <a:p>
            <a:pPr marL="1339850" lvl="2" indent="0">
              <a:buNone/>
            </a:pPr>
            <a:r>
              <a:rPr lang="en-US" sz="1400">
                <a:latin typeface="Arial"/>
              </a:rPr>
              <a:t>area(): To calculate area of shape</a:t>
            </a:r>
            <a:endParaRPr lang="en-US">
              <a:latin typeface="Arial"/>
            </a:endParaRPr>
          </a:p>
          <a:p>
            <a:pPr marL="1339850" lvl="2" indent="0">
              <a:buNone/>
            </a:pPr>
            <a:r>
              <a:rPr lang="en-US" sz="1400">
                <a:latin typeface="Arial"/>
              </a:rPr>
              <a:t>draw() : to draw the shape on screen when integrated with G-LCD.</a:t>
            </a:r>
          </a:p>
          <a:p>
            <a:pPr marL="882650" lvl="1" indent="-285750"/>
            <a:r>
              <a:rPr lang="en-US" sz="1400">
                <a:latin typeface="Arial"/>
              </a:rPr>
              <a:t>But Shape class cannot provide the implementation of different shapes like circle, rectangle.</a:t>
            </a:r>
          </a:p>
          <a:p>
            <a:pPr marL="882650" lvl="1" indent="-285750"/>
            <a:r>
              <a:rPr lang="en-US" sz="1400">
                <a:latin typeface="Arial"/>
              </a:rPr>
              <a:t>But it can provide basic interface for those operations: </a:t>
            </a:r>
          </a:p>
          <a:p>
            <a:pPr marL="1054100" lvl="2" indent="0">
              <a:buNone/>
            </a:pPr>
            <a:r>
              <a:rPr lang="en-US" sz="1400" b="1" err="1">
                <a:latin typeface="Arial"/>
              </a:rPr>
              <a:t>Shape_area</a:t>
            </a:r>
            <a:r>
              <a:rPr lang="en-US" sz="1400" b="1">
                <a:latin typeface="Arial"/>
              </a:rPr>
              <a:t>()</a:t>
            </a:r>
            <a:r>
              <a:rPr lang="en-US" sz="1400">
                <a:latin typeface="Arial"/>
              </a:rPr>
              <a:t> , </a:t>
            </a:r>
            <a:r>
              <a:rPr lang="en-US" sz="1400" b="1" err="1">
                <a:latin typeface="Arial"/>
              </a:rPr>
              <a:t>Shape_draw</a:t>
            </a:r>
            <a:r>
              <a:rPr lang="en-US" sz="1400" b="1">
                <a:latin typeface="Arial"/>
              </a:rPr>
              <a:t>()</a:t>
            </a:r>
            <a:r>
              <a:rPr lang="en-US" sz="1400">
                <a:latin typeface="Arial"/>
              </a:rPr>
              <a:t>.</a:t>
            </a:r>
          </a:p>
          <a:p>
            <a:pPr marL="882650" lvl="1" indent="-285750"/>
            <a:r>
              <a:rPr lang="en-US" sz="1400">
                <a:latin typeface="Arial"/>
              </a:rPr>
              <a:t>Consider example: </a:t>
            </a:r>
          </a:p>
          <a:p>
            <a:pPr marL="139700" indent="0">
              <a:buNone/>
            </a:pPr>
            <a:r>
              <a:rPr lang="en-US" sz="1200">
                <a:latin typeface="Arial"/>
              </a:rPr>
              <a:t> </a:t>
            </a:r>
            <a:r>
              <a:rPr lang="en-US" sz="1200" b="1">
                <a:latin typeface="Arial"/>
              </a:rPr>
              <a:t>Chapter9_C_Library_functions/</a:t>
            </a:r>
            <a:r>
              <a:rPr lang="en-US" sz="1200" b="1" err="1">
                <a:latin typeface="Arial"/>
              </a:rPr>
              <a:t>OOPS_in_C</a:t>
            </a:r>
            <a:r>
              <a:rPr lang="en-US" sz="1200" b="1">
                <a:latin typeface="Arial"/>
              </a:rPr>
              <a:t>/polymorphism</a:t>
            </a:r>
            <a:endParaRPr lang="en-US" sz="1200"/>
          </a:p>
          <a:p>
            <a:pPr marL="882650" lvl="1" indent="-285750"/>
            <a:r>
              <a:rPr lang="en-US" sz="1400">
                <a:latin typeface="Arial"/>
              </a:rPr>
              <a:t>We define the structure Shape with Shape's virtual pointer</a:t>
            </a:r>
          </a:p>
          <a:p>
            <a:pPr marL="882650" lvl="1" indent="-285750"/>
            <a:r>
              <a:rPr lang="en-US" sz="1400">
                <a:latin typeface="Arial"/>
              </a:rPr>
              <a:t>This interface will allow us to write generic code to manipulate the shapes .</a:t>
            </a:r>
          </a:p>
          <a:p>
            <a:pPr marL="139700" indent="0">
              <a:buNone/>
            </a:pPr>
            <a:endParaRPr lang="en-US" sz="1200">
              <a:latin typeface="Arial"/>
            </a:endParaRPr>
          </a:p>
          <a:p>
            <a:endParaRPr lang="en-US" sz="1400" b="1">
              <a:latin typeface="Arial"/>
            </a:endParaRPr>
          </a:p>
          <a:p>
            <a:endParaRPr lang="en-US" sz="1200">
              <a:latin typeface="Arial"/>
            </a:endParaRPr>
          </a:p>
        </p:txBody>
      </p:sp>
      <p:grpSp>
        <p:nvGrpSpPr>
          <p:cNvPr id="8" name="Group 7">
            <a:extLst>
              <a:ext uri="{FF2B5EF4-FFF2-40B4-BE49-F238E27FC236}">
                <a16:creationId xmlns:a16="http://schemas.microsoft.com/office/drawing/2014/main" id="{57644265-B651-ACD0-2F9A-72385C813B42}"/>
              </a:ext>
            </a:extLst>
          </p:cNvPr>
          <p:cNvGrpSpPr/>
          <p:nvPr/>
        </p:nvGrpSpPr>
        <p:grpSpPr>
          <a:xfrm>
            <a:off x="5525502" y="744774"/>
            <a:ext cx="3539290" cy="4135213"/>
            <a:chOff x="5525502" y="744774"/>
            <a:chExt cx="3539290" cy="4135213"/>
          </a:xfrm>
        </p:grpSpPr>
        <p:pic>
          <p:nvPicPr>
            <p:cNvPr id="5" name="Picture 6">
              <a:extLst>
                <a:ext uri="{FF2B5EF4-FFF2-40B4-BE49-F238E27FC236}">
                  <a16:creationId xmlns:a16="http://schemas.microsoft.com/office/drawing/2014/main" id="{D70C6085-D89B-EEFC-65CF-8F766CA8AAE6}"/>
                </a:ext>
              </a:extLst>
            </p:cNvPr>
            <p:cNvPicPr>
              <a:picLocks noChangeAspect="1"/>
            </p:cNvPicPr>
            <p:nvPr/>
          </p:nvPicPr>
          <p:blipFill>
            <a:blip r:embed="rId2"/>
            <a:stretch>
              <a:fillRect/>
            </a:stretch>
          </p:blipFill>
          <p:spPr>
            <a:xfrm>
              <a:off x="5556584" y="744774"/>
              <a:ext cx="3505199" cy="4135213"/>
            </a:xfrm>
            <a:prstGeom prst="rect">
              <a:avLst/>
            </a:prstGeom>
          </p:spPr>
        </p:pic>
        <p:sp>
          <p:nvSpPr>
            <p:cNvPr id="7" name="Rectangle 6">
              <a:extLst>
                <a:ext uri="{FF2B5EF4-FFF2-40B4-BE49-F238E27FC236}">
                  <a16:creationId xmlns:a16="http://schemas.microsoft.com/office/drawing/2014/main" id="{BC08F229-820E-5C12-AA79-BB405F5E487B}"/>
                </a:ext>
              </a:extLst>
            </p:cNvPr>
            <p:cNvSpPr/>
            <p:nvPr/>
          </p:nvSpPr>
          <p:spPr>
            <a:xfrm>
              <a:off x="5525502" y="983581"/>
              <a:ext cx="3539290" cy="1584157"/>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1D15D234-EB6D-E0FA-DA91-74F8CA5A1ED9}"/>
              </a:ext>
            </a:extLst>
          </p:cNvPr>
          <p:cNvSpPr txBox="1"/>
          <p:nvPr/>
        </p:nvSpPr>
        <p:spPr>
          <a:xfrm>
            <a:off x="7994984" y="4620125"/>
            <a:ext cx="107381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err="1">
                <a:solidFill>
                  <a:schemeClr val="bg1"/>
                </a:solidFill>
              </a:rPr>
              <a:t>shape.h</a:t>
            </a:r>
          </a:p>
        </p:txBody>
      </p:sp>
    </p:spTree>
    <p:extLst>
      <p:ext uri="{BB962C8B-B14F-4D97-AF65-F5344CB8AC3E}">
        <p14:creationId xmlns:p14="http://schemas.microsoft.com/office/powerpoint/2010/main" val="1356558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01D925-EE19-C530-4624-5D3D5C5C694E}"/>
              </a:ext>
            </a:extLst>
          </p:cNvPr>
          <p:cNvSpPr>
            <a:spLocks noGrp="1"/>
          </p:cNvSpPr>
          <p:nvPr>
            <p:ph type="title"/>
          </p:nvPr>
        </p:nvSpPr>
        <p:spPr>
          <a:xfrm>
            <a:off x="187492" y="223712"/>
            <a:ext cx="7886700" cy="332464"/>
          </a:xfrm>
        </p:spPr>
        <p:txBody>
          <a:bodyPr/>
          <a:lstStyle/>
          <a:p>
            <a:r>
              <a:rPr lang="en-US" b="1" u="none"/>
              <a:t>Oops Concept </a:t>
            </a:r>
            <a:r>
              <a:rPr lang="en-US" sz="2400" b="1" u="none"/>
              <a:t>contd..</a:t>
            </a:r>
            <a:endParaRPr lang="en-US" sz="2400"/>
          </a:p>
        </p:txBody>
      </p:sp>
      <p:sp>
        <p:nvSpPr>
          <p:cNvPr id="3" name="Text Placeholder 2">
            <a:extLst>
              <a:ext uri="{FF2B5EF4-FFF2-40B4-BE49-F238E27FC236}">
                <a16:creationId xmlns:a16="http://schemas.microsoft.com/office/drawing/2014/main" id="{550C6EBD-D530-6CA9-CAAC-6102E007C173}"/>
              </a:ext>
            </a:extLst>
          </p:cNvPr>
          <p:cNvSpPr>
            <a:spLocks noGrp="1"/>
          </p:cNvSpPr>
          <p:nvPr>
            <p:ph type="body" idx="1"/>
          </p:nvPr>
        </p:nvSpPr>
        <p:spPr>
          <a:xfrm>
            <a:off x="190784" y="608160"/>
            <a:ext cx="5235834" cy="4280756"/>
          </a:xfrm>
        </p:spPr>
        <p:txBody>
          <a:bodyPr/>
          <a:lstStyle/>
          <a:p>
            <a:pPr marL="139700" indent="0">
              <a:buNone/>
            </a:pPr>
            <a:r>
              <a:rPr lang="en-US" sz="1400" b="1">
                <a:latin typeface="Arial"/>
              </a:rPr>
              <a:t>Oops concept in C Programming:</a:t>
            </a:r>
          </a:p>
          <a:p>
            <a:pPr marL="139700" indent="0">
              <a:buNone/>
            </a:pPr>
            <a:r>
              <a:rPr lang="en-US" sz="1400" b="1">
                <a:latin typeface="Arial"/>
              </a:rPr>
              <a:t>Polymorphism (Virtual Function)in C:</a:t>
            </a:r>
          </a:p>
          <a:p>
            <a:pPr marL="425450" indent="-285750"/>
            <a:r>
              <a:rPr lang="en-US" sz="1200" b="1">
                <a:latin typeface="Arial"/>
              </a:rPr>
              <a:t>Virtual functions </a:t>
            </a:r>
            <a:r>
              <a:rPr lang="en-US" sz="1200">
                <a:latin typeface="Arial"/>
              </a:rPr>
              <a:t>: </a:t>
            </a:r>
            <a:r>
              <a:rPr lang="en-US" sz="1200" err="1">
                <a:latin typeface="Arial"/>
              </a:rPr>
              <a:t>Shape_area</a:t>
            </a:r>
            <a:r>
              <a:rPr lang="en-US" sz="1200">
                <a:latin typeface="Arial"/>
              </a:rPr>
              <a:t>() &amp; </a:t>
            </a:r>
            <a:r>
              <a:rPr lang="en-US" sz="1200" err="1">
                <a:latin typeface="Arial"/>
              </a:rPr>
              <a:t>Shape_draw</a:t>
            </a:r>
            <a:r>
              <a:rPr lang="en-US" sz="1200">
                <a:latin typeface="Arial"/>
              </a:rPr>
              <a:t>() can have different implementation for subclass rectangle &amp; Circle:</a:t>
            </a:r>
          </a:p>
          <a:p>
            <a:pPr marL="596900" lvl="1" indent="0">
              <a:buNone/>
            </a:pPr>
            <a:r>
              <a:rPr lang="en-US" sz="1200" b="1" err="1">
                <a:latin typeface="Arial"/>
              </a:rPr>
              <a:t>Rect</a:t>
            </a:r>
            <a:r>
              <a:rPr lang="en-US" sz="1200">
                <a:latin typeface="Arial"/>
              </a:rPr>
              <a:t> subclass of </a:t>
            </a:r>
            <a:r>
              <a:rPr lang="en-US" sz="1200" b="1">
                <a:latin typeface="Arial"/>
              </a:rPr>
              <a:t>Shape</a:t>
            </a:r>
            <a:r>
              <a:rPr lang="en-US" sz="1200">
                <a:latin typeface="Arial"/>
              </a:rPr>
              <a:t> :</a:t>
            </a:r>
          </a:p>
          <a:p>
            <a:pPr marL="596900" lvl="1" indent="0">
              <a:buNone/>
            </a:pPr>
            <a:r>
              <a:rPr lang="en-US" sz="1200">
                <a:latin typeface="Arial"/>
              </a:rPr>
              <a:t>Area calculation is : width * height</a:t>
            </a:r>
          </a:p>
          <a:p>
            <a:pPr lvl="1">
              <a:buNone/>
            </a:pPr>
            <a:r>
              <a:rPr lang="en-US" sz="1200" b="1">
                <a:latin typeface="Arial"/>
                <a:cs typeface="Arial"/>
              </a:rPr>
              <a:t>Circle </a:t>
            </a:r>
            <a:r>
              <a:rPr lang="en-US" sz="1200">
                <a:latin typeface="Arial"/>
                <a:cs typeface="Arial"/>
              </a:rPr>
              <a:t>subclass of </a:t>
            </a:r>
            <a:r>
              <a:rPr lang="en-US" sz="1200" b="1">
                <a:latin typeface="Arial"/>
                <a:cs typeface="Arial"/>
              </a:rPr>
              <a:t>Shape</a:t>
            </a:r>
            <a:r>
              <a:rPr lang="en-US" sz="1200">
                <a:latin typeface="Arial"/>
                <a:cs typeface="Arial"/>
              </a:rPr>
              <a:t> :</a:t>
            </a:r>
            <a:endParaRPr lang="en-US" sz="1200"/>
          </a:p>
          <a:p>
            <a:pPr lvl="1">
              <a:buNone/>
            </a:pPr>
            <a:r>
              <a:rPr lang="en-US" sz="1200">
                <a:latin typeface="Arial"/>
                <a:cs typeface="Arial"/>
              </a:rPr>
              <a:t>Area Calculation is : pi * radius</a:t>
            </a:r>
            <a:r>
              <a:rPr lang="en-US" sz="1200" baseline="30000">
                <a:latin typeface="Arial"/>
                <a:cs typeface="Arial"/>
              </a:rPr>
              <a:t>2</a:t>
            </a:r>
          </a:p>
          <a:p>
            <a:pPr marL="425450" indent="-285750"/>
            <a:r>
              <a:rPr lang="en-US" sz="1200">
                <a:latin typeface="Arial"/>
                <a:cs typeface="Arial"/>
              </a:rPr>
              <a:t>This means the virtual function call cannot be resolved at link type as we do for normal function in C.</a:t>
            </a:r>
          </a:p>
          <a:p>
            <a:pPr marL="425450" indent="-285750"/>
            <a:r>
              <a:rPr lang="en-US" sz="1200">
                <a:latin typeface="Arial"/>
                <a:cs typeface="Arial"/>
              </a:rPr>
              <a:t>The actual version of function call will depend on the type of object </a:t>
            </a:r>
            <a:r>
              <a:rPr lang="en-US" sz="1200" err="1">
                <a:latin typeface="Arial"/>
                <a:cs typeface="Arial"/>
              </a:rPr>
              <a:t>Rect</a:t>
            </a:r>
            <a:r>
              <a:rPr lang="en-US" sz="1200">
                <a:latin typeface="Arial"/>
                <a:cs typeface="Arial"/>
              </a:rPr>
              <a:t> or Circle.</a:t>
            </a:r>
          </a:p>
          <a:p>
            <a:pPr marL="425450" indent="-285750"/>
            <a:r>
              <a:rPr lang="en-US" sz="1200" b="1" err="1">
                <a:latin typeface="Arial"/>
                <a:cs typeface="Arial"/>
              </a:rPr>
              <a:t>ShapeVtbl</a:t>
            </a:r>
            <a:r>
              <a:rPr lang="en-US" sz="1200">
                <a:latin typeface="Arial"/>
                <a:cs typeface="Arial"/>
              </a:rPr>
              <a:t> : Is table of function pointers corresponding to virtual functions.</a:t>
            </a:r>
          </a:p>
          <a:p>
            <a:pPr marL="425450" indent="-285750"/>
            <a:r>
              <a:rPr lang="en-US" sz="1200" err="1">
                <a:latin typeface="Arial"/>
                <a:cs typeface="Arial"/>
              </a:rPr>
              <a:t>Vptr</a:t>
            </a:r>
            <a:r>
              <a:rPr lang="en-US" sz="1200">
                <a:latin typeface="Arial"/>
                <a:cs typeface="Arial"/>
              </a:rPr>
              <a:t> is pointer to Virtual table of class</a:t>
            </a:r>
          </a:p>
          <a:p>
            <a:pPr marL="425450" indent="-285750"/>
            <a:r>
              <a:rPr lang="en-US" sz="1200">
                <a:latin typeface="Arial"/>
                <a:cs typeface="Arial"/>
              </a:rPr>
              <a:t>This pointer must be present for each  class.</a:t>
            </a:r>
          </a:p>
          <a:p>
            <a:pPr marL="425450" indent="-285750"/>
            <a:r>
              <a:rPr lang="en-US" sz="1200" err="1">
                <a:latin typeface="Arial"/>
                <a:cs typeface="Arial"/>
              </a:rPr>
              <a:t>Vptr</a:t>
            </a:r>
            <a:r>
              <a:rPr lang="en-US" sz="1200">
                <a:latin typeface="Arial"/>
                <a:cs typeface="Arial"/>
              </a:rPr>
              <a:t> is declared as pointer to an immutable object see const keyword in front of it. </a:t>
            </a:r>
          </a:p>
          <a:p>
            <a:pPr marL="425450" indent="-285750"/>
            <a:r>
              <a:rPr lang="en-US" sz="1200" err="1">
                <a:latin typeface="Arial"/>
                <a:cs typeface="Arial"/>
              </a:rPr>
              <a:t>Vptr</a:t>
            </a:r>
            <a:r>
              <a:rPr lang="en-US" sz="1200">
                <a:latin typeface="Arial"/>
                <a:cs typeface="Arial"/>
              </a:rPr>
              <a:t> should not change and is allocated in ROM,</a:t>
            </a:r>
          </a:p>
          <a:p>
            <a:pPr marL="596900" lvl="1" indent="0">
              <a:buNone/>
            </a:pPr>
            <a:endParaRPr lang="en-US" sz="1200" b="1">
              <a:latin typeface="Arial"/>
            </a:endParaRPr>
          </a:p>
          <a:p>
            <a:pPr marL="139700" indent="0">
              <a:buNone/>
            </a:pPr>
            <a:endParaRPr lang="en-US" sz="1200">
              <a:latin typeface="Arial"/>
            </a:endParaRPr>
          </a:p>
          <a:p>
            <a:endParaRPr lang="en-US" sz="1400" b="1">
              <a:latin typeface="Arial"/>
            </a:endParaRPr>
          </a:p>
          <a:p>
            <a:endParaRPr lang="en-US" sz="1200">
              <a:latin typeface="Arial"/>
            </a:endParaRPr>
          </a:p>
        </p:txBody>
      </p:sp>
      <p:grpSp>
        <p:nvGrpSpPr>
          <p:cNvPr id="9" name="Group 8">
            <a:extLst>
              <a:ext uri="{FF2B5EF4-FFF2-40B4-BE49-F238E27FC236}">
                <a16:creationId xmlns:a16="http://schemas.microsoft.com/office/drawing/2014/main" id="{DB3893B7-0A29-2F4F-149D-71EBB908CA75}"/>
              </a:ext>
            </a:extLst>
          </p:cNvPr>
          <p:cNvGrpSpPr/>
          <p:nvPr/>
        </p:nvGrpSpPr>
        <p:grpSpPr>
          <a:xfrm>
            <a:off x="5525502" y="744774"/>
            <a:ext cx="3543300" cy="4152350"/>
            <a:chOff x="5525502" y="744774"/>
            <a:chExt cx="3543300" cy="4152350"/>
          </a:xfrm>
        </p:grpSpPr>
        <p:grpSp>
          <p:nvGrpSpPr>
            <p:cNvPr id="8" name="Group 7">
              <a:extLst>
                <a:ext uri="{FF2B5EF4-FFF2-40B4-BE49-F238E27FC236}">
                  <a16:creationId xmlns:a16="http://schemas.microsoft.com/office/drawing/2014/main" id="{57644265-B651-ACD0-2F9A-72385C813B42}"/>
                </a:ext>
              </a:extLst>
            </p:cNvPr>
            <p:cNvGrpSpPr/>
            <p:nvPr/>
          </p:nvGrpSpPr>
          <p:grpSpPr>
            <a:xfrm>
              <a:off x="5525502" y="744774"/>
              <a:ext cx="3539290" cy="4135213"/>
              <a:chOff x="5525502" y="744774"/>
              <a:chExt cx="3539290" cy="4135213"/>
            </a:xfrm>
          </p:grpSpPr>
          <p:pic>
            <p:nvPicPr>
              <p:cNvPr id="5" name="Picture 6">
                <a:extLst>
                  <a:ext uri="{FF2B5EF4-FFF2-40B4-BE49-F238E27FC236}">
                    <a16:creationId xmlns:a16="http://schemas.microsoft.com/office/drawing/2014/main" id="{D70C6085-D89B-EEFC-65CF-8F766CA8AAE6}"/>
                  </a:ext>
                </a:extLst>
              </p:cNvPr>
              <p:cNvPicPr>
                <a:picLocks noChangeAspect="1"/>
              </p:cNvPicPr>
              <p:nvPr/>
            </p:nvPicPr>
            <p:blipFill>
              <a:blip r:embed="rId2"/>
              <a:stretch>
                <a:fillRect/>
              </a:stretch>
            </p:blipFill>
            <p:spPr>
              <a:xfrm>
                <a:off x="5556584" y="744774"/>
                <a:ext cx="3505199" cy="4135213"/>
              </a:xfrm>
              <a:prstGeom prst="rect">
                <a:avLst/>
              </a:prstGeom>
            </p:spPr>
          </p:pic>
          <p:sp>
            <p:nvSpPr>
              <p:cNvPr id="7" name="Rectangle 6">
                <a:extLst>
                  <a:ext uri="{FF2B5EF4-FFF2-40B4-BE49-F238E27FC236}">
                    <a16:creationId xmlns:a16="http://schemas.microsoft.com/office/drawing/2014/main" id="{BC08F229-820E-5C12-AA79-BB405F5E487B}"/>
                  </a:ext>
                </a:extLst>
              </p:cNvPr>
              <p:cNvSpPr/>
              <p:nvPr/>
            </p:nvSpPr>
            <p:spPr>
              <a:xfrm>
                <a:off x="5525502" y="983581"/>
                <a:ext cx="3539290" cy="1584157"/>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6799D4BF-4C80-3776-C2B4-7BE27B3A3B3D}"/>
                </a:ext>
              </a:extLst>
            </p:cNvPr>
            <p:cNvSpPr txBox="1"/>
            <p:nvPr/>
          </p:nvSpPr>
          <p:spPr>
            <a:xfrm>
              <a:off x="7994984" y="4620125"/>
              <a:ext cx="107381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err="1">
                  <a:solidFill>
                    <a:schemeClr val="bg1"/>
                  </a:solidFill>
                </a:rPr>
                <a:t>shape.h</a:t>
              </a:r>
            </a:p>
          </p:txBody>
        </p:sp>
      </p:grpSp>
    </p:spTree>
    <p:extLst>
      <p:ext uri="{BB962C8B-B14F-4D97-AF65-F5344CB8AC3E}">
        <p14:creationId xmlns:p14="http://schemas.microsoft.com/office/powerpoint/2010/main" val="3583692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01D925-EE19-C530-4624-5D3D5C5C694E}"/>
              </a:ext>
            </a:extLst>
          </p:cNvPr>
          <p:cNvSpPr>
            <a:spLocks noGrp="1"/>
          </p:cNvSpPr>
          <p:nvPr>
            <p:ph type="title"/>
          </p:nvPr>
        </p:nvSpPr>
        <p:spPr>
          <a:xfrm>
            <a:off x="187492" y="223712"/>
            <a:ext cx="7886700" cy="332464"/>
          </a:xfrm>
        </p:spPr>
        <p:txBody>
          <a:bodyPr/>
          <a:lstStyle/>
          <a:p>
            <a:r>
              <a:rPr lang="en-US" b="1" u="none"/>
              <a:t>Oops Concept </a:t>
            </a:r>
            <a:r>
              <a:rPr lang="en-US" sz="2400" b="1" u="none"/>
              <a:t>contd..</a:t>
            </a:r>
            <a:endParaRPr lang="en-US" sz="2400"/>
          </a:p>
        </p:txBody>
      </p:sp>
      <p:sp>
        <p:nvSpPr>
          <p:cNvPr id="3" name="Text Placeholder 2">
            <a:extLst>
              <a:ext uri="{FF2B5EF4-FFF2-40B4-BE49-F238E27FC236}">
                <a16:creationId xmlns:a16="http://schemas.microsoft.com/office/drawing/2014/main" id="{550C6EBD-D530-6CA9-CAAC-6102E007C173}"/>
              </a:ext>
            </a:extLst>
          </p:cNvPr>
          <p:cNvSpPr>
            <a:spLocks noGrp="1"/>
          </p:cNvSpPr>
          <p:nvPr>
            <p:ph type="body" idx="1"/>
          </p:nvPr>
        </p:nvSpPr>
        <p:spPr>
          <a:xfrm>
            <a:off x="60442" y="558028"/>
            <a:ext cx="5235834" cy="4280756"/>
          </a:xfrm>
        </p:spPr>
        <p:txBody>
          <a:bodyPr/>
          <a:lstStyle/>
          <a:p>
            <a:pPr marL="139700" indent="0">
              <a:buNone/>
            </a:pPr>
            <a:r>
              <a:rPr lang="en-US" sz="1400" b="1">
                <a:latin typeface="Arial"/>
              </a:rPr>
              <a:t>Oops concept in C Programming:</a:t>
            </a:r>
          </a:p>
          <a:p>
            <a:pPr marL="139700" indent="0">
              <a:buNone/>
            </a:pPr>
            <a:r>
              <a:rPr lang="en-US" sz="1400" b="1">
                <a:latin typeface="Arial"/>
              </a:rPr>
              <a:t>Polymorphism (Virtual Function)in C:</a:t>
            </a:r>
          </a:p>
          <a:p>
            <a:pPr marL="425450" indent="-285750"/>
            <a:r>
              <a:rPr lang="en-US" sz="1200">
                <a:latin typeface="Arial"/>
              </a:rPr>
              <a:t>Setting </a:t>
            </a:r>
            <a:r>
              <a:rPr lang="en-US" sz="1200" b="1" err="1">
                <a:latin typeface="Arial"/>
              </a:rPr>
              <a:t>vtpr</a:t>
            </a:r>
            <a:r>
              <a:rPr lang="en-US" sz="1200">
                <a:latin typeface="Arial"/>
              </a:rPr>
              <a:t> in constructor: </a:t>
            </a:r>
            <a:endParaRPr lang="en-US" sz="1200">
              <a:latin typeface="Arial"/>
              <a:cs typeface="Arial"/>
            </a:endParaRPr>
          </a:p>
          <a:p>
            <a:pPr marL="596900" lvl="1" indent="0">
              <a:buNone/>
            </a:pPr>
            <a:r>
              <a:rPr lang="en-US" sz="1200">
                <a:latin typeface="Arial"/>
              </a:rPr>
              <a:t>The </a:t>
            </a:r>
            <a:r>
              <a:rPr lang="en-US" sz="1200" err="1">
                <a:latin typeface="Arial"/>
              </a:rPr>
              <a:t>vptr</a:t>
            </a:r>
            <a:r>
              <a:rPr lang="en-US" sz="1200">
                <a:latin typeface="Arial"/>
              </a:rPr>
              <a:t> must be initializes to corresponding Virtual Table in every instance of class.</a:t>
            </a:r>
            <a:endParaRPr lang="en-US" sz="1200" b="1">
              <a:latin typeface="Arial"/>
            </a:endParaRPr>
          </a:p>
          <a:p>
            <a:pPr marL="596900" lvl="1" indent="0">
              <a:buNone/>
            </a:pPr>
            <a:r>
              <a:rPr lang="en-US" sz="1200">
                <a:latin typeface="Arial"/>
              </a:rPr>
              <a:t>In c you need to initialize the </a:t>
            </a:r>
            <a:r>
              <a:rPr lang="en-US" sz="1200" err="1">
                <a:latin typeface="Arial"/>
              </a:rPr>
              <a:t>vptr</a:t>
            </a:r>
            <a:r>
              <a:rPr lang="en-US" sz="1200">
                <a:latin typeface="Arial"/>
              </a:rPr>
              <a:t> in Shape constructor as implemented in </a:t>
            </a:r>
            <a:r>
              <a:rPr lang="en-US" sz="1200" err="1">
                <a:latin typeface="Arial"/>
              </a:rPr>
              <a:t>shape.c</a:t>
            </a:r>
            <a:r>
              <a:rPr lang="en-US" sz="1200">
                <a:latin typeface="Arial"/>
              </a:rPr>
              <a:t> in </a:t>
            </a:r>
            <a:r>
              <a:rPr lang="en-US" sz="1200" b="1" err="1">
                <a:latin typeface="Arial"/>
              </a:rPr>
              <a:t>Shape_ctor</a:t>
            </a:r>
            <a:r>
              <a:rPr lang="en-US" sz="1200" b="1">
                <a:latin typeface="Arial"/>
              </a:rPr>
              <a:t>()</a:t>
            </a:r>
          </a:p>
          <a:p>
            <a:pPr marL="596900" lvl="1" indent="0">
              <a:buNone/>
            </a:pPr>
            <a:r>
              <a:rPr lang="en-US" sz="1200">
                <a:latin typeface="Arial"/>
              </a:rPr>
              <a:t>The </a:t>
            </a:r>
            <a:r>
              <a:rPr lang="en-US" sz="1200" err="1">
                <a:latin typeface="Arial"/>
              </a:rPr>
              <a:t>vtbl</a:t>
            </a:r>
            <a:r>
              <a:rPr lang="en-US" sz="1200">
                <a:latin typeface="Arial"/>
              </a:rPr>
              <a:t>  is initialized to function pointers  </a:t>
            </a:r>
            <a:r>
              <a:rPr lang="en-US" sz="1200" b="1" err="1">
                <a:latin typeface="Arial"/>
              </a:rPr>
              <a:t>Shape_area</a:t>
            </a:r>
            <a:r>
              <a:rPr lang="en-US" sz="1200" b="1">
                <a:latin typeface="Arial"/>
              </a:rPr>
              <a:t>_()</a:t>
            </a:r>
            <a:r>
              <a:rPr lang="en-US" sz="1200">
                <a:latin typeface="Arial"/>
              </a:rPr>
              <a:t> &amp;</a:t>
            </a:r>
            <a:r>
              <a:rPr lang="en-US" sz="1200" b="1">
                <a:latin typeface="Arial"/>
              </a:rPr>
              <a:t> </a:t>
            </a:r>
            <a:r>
              <a:rPr lang="en-US" sz="1200" b="1" err="1">
                <a:latin typeface="Arial"/>
              </a:rPr>
              <a:t>Shape_draw</a:t>
            </a:r>
            <a:r>
              <a:rPr lang="en-US" sz="1200" b="1">
                <a:latin typeface="Arial"/>
              </a:rPr>
              <a:t>_().</a:t>
            </a:r>
          </a:p>
          <a:p>
            <a:pPr marL="596900" lvl="1" indent="0">
              <a:buNone/>
            </a:pPr>
            <a:r>
              <a:rPr lang="en-US" sz="1200">
                <a:latin typeface="Arial"/>
              </a:rPr>
              <a:t>If class cannot provide implementation of its virtual functions, as it is an abstract class of Shape, the implementations should assert internally.</a:t>
            </a:r>
          </a:p>
          <a:p>
            <a:pPr marL="596900" lvl="1" indent="0">
              <a:buNone/>
            </a:pPr>
            <a:endParaRPr lang="en-US"/>
          </a:p>
          <a:p>
            <a:pPr marL="596900" lvl="1" indent="0">
              <a:buNone/>
            </a:pPr>
            <a:endParaRPr lang="en-US" sz="1200">
              <a:latin typeface="Arial"/>
            </a:endParaRPr>
          </a:p>
          <a:p>
            <a:pPr marL="139700" indent="0">
              <a:buNone/>
            </a:pPr>
            <a:endParaRPr lang="en-US" sz="1200">
              <a:latin typeface="Arial"/>
            </a:endParaRPr>
          </a:p>
          <a:p>
            <a:endParaRPr lang="en-US" sz="1400" b="1">
              <a:latin typeface="Arial"/>
            </a:endParaRPr>
          </a:p>
          <a:p>
            <a:endParaRPr lang="en-US" sz="1200">
              <a:latin typeface="Arial"/>
            </a:endParaRPr>
          </a:p>
        </p:txBody>
      </p:sp>
      <p:pic>
        <p:nvPicPr>
          <p:cNvPr id="2" name="Picture 3">
            <a:extLst>
              <a:ext uri="{FF2B5EF4-FFF2-40B4-BE49-F238E27FC236}">
                <a16:creationId xmlns:a16="http://schemas.microsoft.com/office/drawing/2014/main" id="{92E7303A-D7EE-5250-4478-F31653DCDDFD}"/>
              </a:ext>
            </a:extLst>
          </p:cNvPr>
          <p:cNvPicPr>
            <a:picLocks noChangeAspect="1"/>
          </p:cNvPicPr>
          <p:nvPr/>
        </p:nvPicPr>
        <p:blipFill>
          <a:blip r:embed="rId2"/>
          <a:stretch>
            <a:fillRect/>
          </a:stretch>
        </p:blipFill>
        <p:spPr>
          <a:xfrm>
            <a:off x="5185610" y="816533"/>
            <a:ext cx="3956383" cy="2217039"/>
          </a:xfrm>
          <a:prstGeom prst="rect">
            <a:avLst/>
          </a:prstGeom>
        </p:spPr>
      </p:pic>
      <p:sp>
        <p:nvSpPr>
          <p:cNvPr id="9" name="TextBox 8">
            <a:extLst>
              <a:ext uri="{FF2B5EF4-FFF2-40B4-BE49-F238E27FC236}">
                <a16:creationId xmlns:a16="http://schemas.microsoft.com/office/drawing/2014/main" id="{E03315F3-3855-DB47-8CC7-5365BBF6D226}"/>
              </a:ext>
            </a:extLst>
          </p:cNvPr>
          <p:cNvSpPr txBox="1"/>
          <p:nvPr/>
        </p:nvSpPr>
        <p:spPr>
          <a:xfrm>
            <a:off x="8035089" y="990599"/>
            <a:ext cx="107381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err="1">
                <a:solidFill>
                  <a:schemeClr val="bg1"/>
                </a:solidFill>
              </a:rPr>
              <a:t>shape.c</a:t>
            </a:r>
          </a:p>
        </p:txBody>
      </p:sp>
      <p:grpSp>
        <p:nvGrpSpPr>
          <p:cNvPr id="12" name="Group 11">
            <a:extLst>
              <a:ext uri="{FF2B5EF4-FFF2-40B4-BE49-F238E27FC236}">
                <a16:creationId xmlns:a16="http://schemas.microsoft.com/office/drawing/2014/main" id="{6D3F22AC-9698-5E4B-3771-5946689882A6}"/>
              </a:ext>
            </a:extLst>
          </p:cNvPr>
          <p:cNvGrpSpPr/>
          <p:nvPr/>
        </p:nvGrpSpPr>
        <p:grpSpPr>
          <a:xfrm>
            <a:off x="643689" y="3491777"/>
            <a:ext cx="4554954" cy="1418498"/>
            <a:chOff x="643689" y="3491777"/>
            <a:chExt cx="4554954" cy="1418498"/>
          </a:xfrm>
        </p:grpSpPr>
        <p:pic>
          <p:nvPicPr>
            <p:cNvPr id="10" name="Picture 10">
              <a:extLst>
                <a:ext uri="{FF2B5EF4-FFF2-40B4-BE49-F238E27FC236}">
                  <a16:creationId xmlns:a16="http://schemas.microsoft.com/office/drawing/2014/main" id="{56DD1BC1-3C6F-5534-88EE-386BB70ACD5E}"/>
                </a:ext>
              </a:extLst>
            </p:cNvPr>
            <p:cNvPicPr>
              <a:picLocks noChangeAspect="1"/>
            </p:cNvPicPr>
            <p:nvPr/>
          </p:nvPicPr>
          <p:blipFill>
            <a:blip r:embed="rId3"/>
            <a:stretch>
              <a:fillRect/>
            </a:stretch>
          </p:blipFill>
          <p:spPr>
            <a:xfrm>
              <a:off x="643689" y="3491777"/>
              <a:ext cx="4377489" cy="1418498"/>
            </a:xfrm>
            <a:prstGeom prst="rect">
              <a:avLst/>
            </a:prstGeom>
          </p:spPr>
        </p:pic>
        <p:sp>
          <p:nvSpPr>
            <p:cNvPr id="11" name="TextBox 10">
              <a:extLst>
                <a:ext uri="{FF2B5EF4-FFF2-40B4-BE49-F238E27FC236}">
                  <a16:creationId xmlns:a16="http://schemas.microsoft.com/office/drawing/2014/main" id="{ED1A55C6-E914-6809-94E5-4D5E647C5900}"/>
                </a:ext>
              </a:extLst>
            </p:cNvPr>
            <p:cNvSpPr txBox="1"/>
            <p:nvPr/>
          </p:nvSpPr>
          <p:spPr>
            <a:xfrm>
              <a:off x="4124825" y="4229099"/>
              <a:ext cx="107381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err="1">
                  <a:solidFill>
                    <a:schemeClr val="bg1"/>
                  </a:solidFill>
                </a:rPr>
                <a:t>shape.c</a:t>
              </a:r>
            </a:p>
          </p:txBody>
        </p:sp>
      </p:grpSp>
    </p:spTree>
    <p:extLst>
      <p:ext uri="{BB962C8B-B14F-4D97-AF65-F5344CB8AC3E}">
        <p14:creationId xmlns:p14="http://schemas.microsoft.com/office/powerpoint/2010/main" val="2860799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01D925-EE19-C530-4624-5D3D5C5C694E}"/>
              </a:ext>
            </a:extLst>
          </p:cNvPr>
          <p:cNvSpPr>
            <a:spLocks noGrp="1"/>
          </p:cNvSpPr>
          <p:nvPr>
            <p:ph type="title"/>
          </p:nvPr>
        </p:nvSpPr>
        <p:spPr>
          <a:xfrm>
            <a:off x="187492" y="223712"/>
            <a:ext cx="7886700" cy="332464"/>
          </a:xfrm>
        </p:spPr>
        <p:txBody>
          <a:bodyPr/>
          <a:lstStyle/>
          <a:p>
            <a:r>
              <a:rPr lang="en-US" b="1" u="none"/>
              <a:t>Oops Concept </a:t>
            </a:r>
            <a:r>
              <a:rPr lang="en-US" sz="2400" b="1" u="none"/>
              <a:t>contd..</a:t>
            </a:r>
            <a:endParaRPr lang="en-US" sz="2400"/>
          </a:p>
        </p:txBody>
      </p:sp>
      <p:sp>
        <p:nvSpPr>
          <p:cNvPr id="3" name="Text Placeholder 2">
            <a:extLst>
              <a:ext uri="{FF2B5EF4-FFF2-40B4-BE49-F238E27FC236}">
                <a16:creationId xmlns:a16="http://schemas.microsoft.com/office/drawing/2014/main" id="{550C6EBD-D530-6CA9-CAAC-6102E007C173}"/>
              </a:ext>
            </a:extLst>
          </p:cNvPr>
          <p:cNvSpPr>
            <a:spLocks noGrp="1"/>
          </p:cNvSpPr>
          <p:nvPr>
            <p:ph type="body" idx="1"/>
          </p:nvPr>
        </p:nvSpPr>
        <p:spPr>
          <a:xfrm>
            <a:off x="60442" y="558028"/>
            <a:ext cx="4564071" cy="4280756"/>
          </a:xfrm>
        </p:spPr>
        <p:txBody>
          <a:bodyPr/>
          <a:lstStyle/>
          <a:p>
            <a:pPr marL="139700" indent="0">
              <a:buNone/>
            </a:pPr>
            <a:r>
              <a:rPr lang="en-US" sz="1400" b="1">
                <a:latin typeface="Arial"/>
              </a:rPr>
              <a:t>Polymorphism (Virtual Function)in C:</a:t>
            </a:r>
            <a:endParaRPr lang="en-US"/>
          </a:p>
          <a:p>
            <a:pPr marL="139700" indent="0">
              <a:buNone/>
            </a:pPr>
            <a:r>
              <a:rPr lang="en-US" sz="1400" b="1">
                <a:latin typeface="Arial"/>
              </a:rPr>
              <a:t>Inheriting the </a:t>
            </a:r>
            <a:r>
              <a:rPr lang="en-US" sz="1400" b="1" err="1">
                <a:latin typeface="Arial"/>
              </a:rPr>
              <a:t>vtbl</a:t>
            </a:r>
            <a:r>
              <a:rPr lang="en-US" sz="1400" b="1">
                <a:latin typeface="Arial"/>
              </a:rPr>
              <a:t> &amp; Overriding </a:t>
            </a:r>
            <a:r>
              <a:rPr lang="en-US" sz="1400" b="1" err="1">
                <a:latin typeface="Arial"/>
              </a:rPr>
              <a:t>vptr</a:t>
            </a:r>
            <a:endParaRPr lang="en-US" sz="1400" b="1">
              <a:latin typeface="Arial"/>
              <a:cs typeface="Arial"/>
            </a:endParaRPr>
          </a:p>
          <a:p>
            <a:r>
              <a:rPr lang="en-US" sz="1200" b="1" err="1">
                <a:latin typeface="Arial"/>
              </a:rPr>
              <a:t>vptr</a:t>
            </a:r>
            <a:r>
              <a:rPr lang="en-US" sz="1200">
                <a:latin typeface="Arial"/>
              </a:rPr>
              <a:t> is inherited  automatically by all subclasses.</a:t>
            </a:r>
          </a:p>
          <a:p>
            <a:r>
              <a:rPr lang="en-US" sz="1200" b="1" err="1">
                <a:latin typeface="Arial"/>
              </a:rPr>
              <a:t>vptr</a:t>
            </a:r>
            <a:r>
              <a:rPr lang="en-US" sz="1200">
                <a:latin typeface="Arial"/>
              </a:rPr>
              <a:t> needs to be re-assigned to the </a:t>
            </a:r>
            <a:r>
              <a:rPr lang="en-US" sz="1200" b="1" err="1">
                <a:latin typeface="Arial"/>
              </a:rPr>
              <a:t>vtbl</a:t>
            </a:r>
            <a:r>
              <a:rPr lang="en-US" sz="1200" b="1">
                <a:latin typeface="Arial"/>
              </a:rPr>
              <a:t> </a:t>
            </a:r>
            <a:r>
              <a:rPr lang="en-US" sz="1200">
                <a:latin typeface="Arial"/>
              </a:rPr>
              <a:t>of specific </a:t>
            </a:r>
            <a:r>
              <a:rPr lang="en-US" sz="1200" err="1">
                <a:latin typeface="Arial"/>
              </a:rPr>
              <a:t>subclas</a:t>
            </a:r>
            <a:r>
              <a:rPr lang="en-US" sz="1200">
                <a:latin typeface="Arial"/>
              </a:rPr>
              <a:t>.</a:t>
            </a:r>
          </a:p>
          <a:p>
            <a:r>
              <a:rPr lang="en-US" sz="1200">
                <a:latin typeface="Arial"/>
              </a:rPr>
              <a:t>This re-assignment must happen inside subclass constructor.</a:t>
            </a:r>
          </a:p>
          <a:p>
            <a:r>
              <a:rPr lang="en-US" sz="1200">
                <a:latin typeface="Arial"/>
              </a:rPr>
              <a:t>For example consider :</a:t>
            </a:r>
            <a:r>
              <a:rPr lang="en-US" sz="1200" b="1" err="1">
                <a:latin typeface="Arial"/>
              </a:rPr>
              <a:t>rect.h</a:t>
            </a:r>
            <a:r>
              <a:rPr lang="en-US" sz="1200">
                <a:latin typeface="Arial"/>
              </a:rPr>
              <a:t>  subclasses of </a:t>
            </a:r>
            <a:r>
              <a:rPr lang="en-US" sz="1200" b="1">
                <a:latin typeface="Arial"/>
              </a:rPr>
              <a:t>Shape</a:t>
            </a:r>
          </a:p>
          <a:p>
            <a:pPr marL="596900" lvl="1" indent="0">
              <a:buNone/>
            </a:pPr>
            <a:endParaRPr lang="en-US"/>
          </a:p>
          <a:p>
            <a:pPr marL="596900" lvl="1" indent="0">
              <a:buNone/>
            </a:pPr>
            <a:endParaRPr lang="en-US" sz="1200">
              <a:latin typeface="Arial"/>
            </a:endParaRPr>
          </a:p>
          <a:p>
            <a:pPr marL="139700" indent="0">
              <a:buNone/>
            </a:pPr>
            <a:endParaRPr lang="en-US" sz="1200">
              <a:latin typeface="Arial"/>
            </a:endParaRPr>
          </a:p>
          <a:p>
            <a:endParaRPr lang="en-US" sz="1400" b="1">
              <a:latin typeface="Arial"/>
            </a:endParaRPr>
          </a:p>
          <a:p>
            <a:endParaRPr lang="en-US" sz="1200">
              <a:latin typeface="Arial"/>
            </a:endParaRPr>
          </a:p>
        </p:txBody>
      </p:sp>
      <p:grpSp>
        <p:nvGrpSpPr>
          <p:cNvPr id="18" name="Group 17">
            <a:extLst>
              <a:ext uri="{FF2B5EF4-FFF2-40B4-BE49-F238E27FC236}">
                <a16:creationId xmlns:a16="http://schemas.microsoft.com/office/drawing/2014/main" id="{D6468B5E-B421-115E-632C-1625FF02DFDC}"/>
              </a:ext>
            </a:extLst>
          </p:cNvPr>
          <p:cNvGrpSpPr/>
          <p:nvPr/>
        </p:nvGrpSpPr>
        <p:grpSpPr>
          <a:xfrm>
            <a:off x="453190" y="2805849"/>
            <a:ext cx="3264567" cy="2238907"/>
            <a:chOff x="453190" y="2805849"/>
            <a:chExt cx="3264567" cy="2238907"/>
          </a:xfrm>
        </p:grpSpPr>
        <p:pic>
          <p:nvPicPr>
            <p:cNvPr id="4" name="Picture 4">
              <a:extLst>
                <a:ext uri="{FF2B5EF4-FFF2-40B4-BE49-F238E27FC236}">
                  <a16:creationId xmlns:a16="http://schemas.microsoft.com/office/drawing/2014/main" id="{0D90DB0B-5416-1A3F-7715-CA1B9E9F4D84}"/>
                </a:ext>
              </a:extLst>
            </p:cNvPr>
            <p:cNvPicPr>
              <a:picLocks noChangeAspect="1"/>
            </p:cNvPicPr>
            <p:nvPr/>
          </p:nvPicPr>
          <p:blipFill>
            <a:blip r:embed="rId2"/>
            <a:stretch>
              <a:fillRect/>
            </a:stretch>
          </p:blipFill>
          <p:spPr>
            <a:xfrm>
              <a:off x="453190" y="2805849"/>
              <a:ext cx="3264567" cy="2238907"/>
            </a:xfrm>
            <a:prstGeom prst="rect">
              <a:avLst/>
            </a:prstGeom>
          </p:spPr>
        </p:pic>
        <p:sp>
          <p:nvSpPr>
            <p:cNvPr id="14" name="TextBox 13">
              <a:extLst>
                <a:ext uri="{FF2B5EF4-FFF2-40B4-BE49-F238E27FC236}">
                  <a16:creationId xmlns:a16="http://schemas.microsoft.com/office/drawing/2014/main" id="{DECD6DB5-5449-8D20-2CAA-B97EB20DA234}"/>
                </a:ext>
              </a:extLst>
            </p:cNvPr>
            <p:cNvSpPr txBox="1"/>
            <p:nvPr/>
          </p:nvSpPr>
          <p:spPr>
            <a:xfrm>
              <a:off x="2886575" y="2840036"/>
              <a:ext cx="7086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err="1">
                  <a:solidFill>
                    <a:schemeClr val="bg1"/>
                  </a:solidFill>
                </a:rPr>
                <a:t>rect.h</a:t>
              </a:r>
            </a:p>
          </p:txBody>
        </p:sp>
      </p:grpSp>
      <p:grpSp>
        <p:nvGrpSpPr>
          <p:cNvPr id="17" name="Group 16">
            <a:extLst>
              <a:ext uri="{FF2B5EF4-FFF2-40B4-BE49-F238E27FC236}">
                <a16:creationId xmlns:a16="http://schemas.microsoft.com/office/drawing/2014/main" id="{CE7A84E2-229C-BCC6-FF7C-21EF26999ED1}"/>
              </a:ext>
            </a:extLst>
          </p:cNvPr>
          <p:cNvGrpSpPr/>
          <p:nvPr/>
        </p:nvGrpSpPr>
        <p:grpSpPr>
          <a:xfrm>
            <a:off x="4383506" y="910083"/>
            <a:ext cx="4847387" cy="4015148"/>
            <a:chOff x="4383506" y="910083"/>
            <a:chExt cx="4847387" cy="4015148"/>
          </a:xfrm>
        </p:grpSpPr>
        <p:pic>
          <p:nvPicPr>
            <p:cNvPr id="7" name="Picture 7">
              <a:extLst>
                <a:ext uri="{FF2B5EF4-FFF2-40B4-BE49-F238E27FC236}">
                  <a16:creationId xmlns:a16="http://schemas.microsoft.com/office/drawing/2014/main" id="{723D60FF-06DB-6B43-B386-23C0620D5330}"/>
                </a:ext>
              </a:extLst>
            </p:cNvPr>
            <p:cNvPicPr>
              <a:picLocks noChangeAspect="1"/>
            </p:cNvPicPr>
            <p:nvPr/>
          </p:nvPicPr>
          <p:blipFill>
            <a:blip r:embed="rId3"/>
            <a:stretch>
              <a:fillRect/>
            </a:stretch>
          </p:blipFill>
          <p:spPr>
            <a:xfrm>
              <a:off x="4383506" y="910083"/>
              <a:ext cx="4718383" cy="4015148"/>
            </a:xfrm>
            <a:prstGeom prst="rect">
              <a:avLst/>
            </a:prstGeom>
          </p:spPr>
        </p:pic>
        <p:sp>
          <p:nvSpPr>
            <p:cNvPr id="8" name="Rectangle 7">
              <a:extLst>
                <a:ext uri="{FF2B5EF4-FFF2-40B4-BE49-F238E27FC236}">
                  <a16:creationId xmlns:a16="http://schemas.microsoft.com/office/drawing/2014/main" id="{BEE38C35-55E0-6F59-E519-59F108E852DC}"/>
                </a:ext>
              </a:extLst>
            </p:cNvPr>
            <p:cNvSpPr/>
            <p:nvPr/>
          </p:nvSpPr>
          <p:spPr>
            <a:xfrm>
              <a:off x="4407693" y="1528762"/>
              <a:ext cx="4532312" cy="1809750"/>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272A05B-4580-ADB3-497B-F55B9D405191}"/>
                </a:ext>
              </a:extLst>
            </p:cNvPr>
            <p:cNvSpPr txBox="1"/>
            <p:nvPr/>
          </p:nvSpPr>
          <p:spPr>
            <a:xfrm>
              <a:off x="8157075" y="1173161"/>
              <a:ext cx="107381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err="1">
                  <a:solidFill>
                    <a:schemeClr val="bg1"/>
                  </a:solidFill>
                </a:rPr>
                <a:t>rect.c</a:t>
              </a:r>
            </a:p>
          </p:txBody>
        </p:sp>
      </p:grpSp>
      <p:sp>
        <p:nvSpPr>
          <p:cNvPr id="22" name="Rectangle 21">
            <a:extLst>
              <a:ext uri="{FF2B5EF4-FFF2-40B4-BE49-F238E27FC236}">
                <a16:creationId xmlns:a16="http://schemas.microsoft.com/office/drawing/2014/main" id="{24FF224E-DEFA-EB4C-68DB-DC016E9F8C68}"/>
              </a:ext>
            </a:extLst>
          </p:cNvPr>
          <p:cNvSpPr/>
          <p:nvPr/>
        </p:nvSpPr>
        <p:spPr>
          <a:xfrm>
            <a:off x="4385469" y="3395663"/>
            <a:ext cx="4635499" cy="1524000"/>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4818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01D925-EE19-C530-4624-5D3D5C5C694E}"/>
              </a:ext>
            </a:extLst>
          </p:cNvPr>
          <p:cNvSpPr>
            <a:spLocks noGrp="1"/>
          </p:cNvSpPr>
          <p:nvPr>
            <p:ph type="title"/>
          </p:nvPr>
        </p:nvSpPr>
        <p:spPr>
          <a:xfrm>
            <a:off x="187492" y="223712"/>
            <a:ext cx="7886700" cy="332464"/>
          </a:xfrm>
        </p:spPr>
        <p:txBody>
          <a:bodyPr/>
          <a:lstStyle/>
          <a:p>
            <a:r>
              <a:rPr lang="en-US" b="1" u="none"/>
              <a:t>Oops Concept </a:t>
            </a:r>
            <a:r>
              <a:rPr lang="en-US" sz="2400" b="1" u="none"/>
              <a:t>contd..</a:t>
            </a:r>
            <a:endParaRPr lang="en-US" sz="2400"/>
          </a:p>
        </p:txBody>
      </p:sp>
      <p:sp>
        <p:nvSpPr>
          <p:cNvPr id="3" name="Text Placeholder 2">
            <a:extLst>
              <a:ext uri="{FF2B5EF4-FFF2-40B4-BE49-F238E27FC236}">
                <a16:creationId xmlns:a16="http://schemas.microsoft.com/office/drawing/2014/main" id="{550C6EBD-D530-6CA9-CAAC-6102E007C173}"/>
              </a:ext>
            </a:extLst>
          </p:cNvPr>
          <p:cNvSpPr>
            <a:spLocks noGrp="1"/>
          </p:cNvSpPr>
          <p:nvPr>
            <p:ph type="body" idx="1"/>
          </p:nvPr>
        </p:nvSpPr>
        <p:spPr>
          <a:xfrm>
            <a:off x="60442" y="558028"/>
            <a:ext cx="4333884" cy="4280756"/>
          </a:xfrm>
        </p:spPr>
        <p:txBody>
          <a:bodyPr/>
          <a:lstStyle/>
          <a:p>
            <a:pPr marL="139700" indent="0">
              <a:buNone/>
            </a:pPr>
            <a:r>
              <a:rPr lang="en-US" sz="1400" b="1">
                <a:latin typeface="Arial"/>
              </a:rPr>
              <a:t>Polymorphism (Virtual Function)in C:</a:t>
            </a:r>
            <a:endParaRPr lang="en-US"/>
          </a:p>
          <a:p>
            <a:pPr marL="139700" indent="0">
              <a:buNone/>
            </a:pPr>
            <a:r>
              <a:rPr lang="en-US" sz="1400" b="1">
                <a:latin typeface="Arial"/>
              </a:rPr>
              <a:t>Inheriting the </a:t>
            </a:r>
            <a:r>
              <a:rPr lang="en-US" sz="1400" b="1" err="1">
                <a:latin typeface="Arial"/>
              </a:rPr>
              <a:t>vtbl</a:t>
            </a:r>
            <a:r>
              <a:rPr lang="en-US" sz="1400" b="1">
                <a:latin typeface="Arial"/>
              </a:rPr>
              <a:t> &amp; Overriding </a:t>
            </a:r>
            <a:r>
              <a:rPr lang="en-US" sz="1400" b="1" err="1">
                <a:latin typeface="Arial"/>
              </a:rPr>
              <a:t>vptr</a:t>
            </a:r>
            <a:endParaRPr lang="en-US" sz="1400" b="1" err="1">
              <a:latin typeface="Arial"/>
              <a:cs typeface="Arial"/>
            </a:endParaRPr>
          </a:p>
          <a:p>
            <a:r>
              <a:rPr lang="en-US" sz="1200">
                <a:latin typeface="Arial"/>
              </a:rPr>
              <a:t>For example consider :</a:t>
            </a:r>
            <a:r>
              <a:rPr lang="en-US" sz="1200" b="1" err="1">
                <a:latin typeface="Arial"/>
              </a:rPr>
              <a:t>circle.h</a:t>
            </a:r>
            <a:r>
              <a:rPr lang="en-US" sz="1200">
                <a:latin typeface="Arial"/>
              </a:rPr>
              <a:t> subclasses of </a:t>
            </a:r>
            <a:r>
              <a:rPr lang="en-US" sz="1200" b="1">
                <a:latin typeface="Arial"/>
              </a:rPr>
              <a:t>Shape</a:t>
            </a:r>
          </a:p>
          <a:p>
            <a:r>
              <a:rPr lang="en-US" sz="1200" b="1" err="1">
                <a:latin typeface="Arial"/>
              </a:rPr>
              <a:t>Shape_ctor</a:t>
            </a:r>
            <a:r>
              <a:rPr lang="en-US" sz="1200" b="1">
                <a:latin typeface="Arial"/>
              </a:rPr>
              <a:t>()</a:t>
            </a:r>
            <a:r>
              <a:rPr lang="en-US" sz="1200">
                <a:latin typeface="Arial"/>
              </a:rPr>
              <a:t> is called first to initialize the </a:t>
            </a:r>
            <a:r>
              <a:rPr lang="en-US" sz="1200" b="1">
                <a:latin typeface="Arial"/>
              </a:rPr>
              <a:t>me-&gt;super</a:t>
            </a:r>
            <a:r>
              <a:rPr lang="en-US" sz="1200">
                <a:latin typeface="Arial"/>
              </a:rPr>
              <a:t> member inherited from </a:t>
            </a:r>
            <a:r>
              <a:rPr lang="en-US" sz="1200" b="1">
                <a:latin typeface="Arial"/>
              </a:rPr>
              <a:t>Shape.</a:t>
            </a:r>
          </a:p>
          <a:p>
            <a:r>
              <a:rPr lang="en-US" sz="1200"/>
              <a:t>This sets the </a:t>
            </a:r>
            <a:r>
              <a:rPr lang="en-US" sz="1200" err="1"/>
              <a:t>vptr</a:t>
            </a:r>
            <a:r>
              <a:rPr lang="en-US" sz="1200"/>
              <a:t> to point Shape </a:t>
            </a:r>
            <a:r>
              <a:rPr lang="en-US" sz="1200" err="1"/>
              <a:t>vtbl</a:t>
            </a:r>
            <a:r>
              <a:rPr lang="en-US" sz="1200"/>
              <a:t>.</a:t>
            </a:r>
          </a:p>
          <a:p>
            <a:r>
              <a:rPr lang="en-US" sz="1200"/>
              <a:t>Next statement </a:t>
            </a:r>
            <a:r>
              <a:rPr lang="en-US" sz="1200" err="1"/>
              <a:t>vptr</a:t>
            </a:r>
            <a:r>
              <a:rPr lang="en-US" sz="1200"/>
              <a:t> is overridden where it is assigned to Circle's </a:t>
            </a:r>
            <a:r>
              <a:rPr lang="en-US" sz="1200" err="1"/>
              <a:t>vtbl</a:t>
            </a:r>
          </a:p>
          <a:p>
            <a:pPr marL="596900" lvl="1" indent="0">
              <a:buNone/>
            </a:pPr>
            <a:endParaRPr lang="en-US"/>
          </a:p>
          <a:p>
            <a:pPr marL="596900" lvl="1" indent="0">
              <a:buNone/>
            </a:pPr>
            <a:endParaRPr lang="en-US" sz="1200">
              <a:latin typeface="Arial"/>
            </a:endParaRPr>
          </a:p>
          <a:p>
            <a:pPr marL="139700" indent="0">
              <a:buNone/>
            </a:pPr>
            <a:endParaRPr lang="en-US" sz="1200">
              <a:latin typeface="Arial"/>
            </a:endParaRPr>
          </a:p>
          <a:p>
            <a:endParaRPr lang="en-US" sz="1400" b="1">
              <a:latin typeface="Arial"/>
            </a:endParaRPr>
          </a:p>
          <a:p>
            <a:endParaRPr lang="en-US" sz="1200">
              <a:latin typeface="Arial"/>
            </a:endParaRPr>
          </a:p>
        </p:txBody>
      </p:sp>
      <p:grpSp>
        <p:nvGrpSpPr>
          <p:cNvPr id="16" name="Group 15">
            <a:extLst>
              <a:ext uri="{FF2B5EF4-FFF2-40B4-BE49-F238E27FC236}">
                <a16:creationId xmlns:a16="http://schemas.microsoft.com/office/drawing/2014/main" id="{FFBA188F-4C59-3C64-F87F-8CA3F085373C}"/>
              </a:ext>
            </a:extLst>
          </p:cNvPr>
          <p:cNvGrpSpPr/>
          <p:nvPr/>
        </p:nvGrpSpPr>
        <p:grpSpPr>
          <a:xfrm>
            <a:off x="4430712" y="990057"/>
            <a:ext cx="4800181" cy="3996822"/>
            <a:chOff x="4430712" y="990057"/>
            <a:chExt cx="4800181" cy="3996822"/>
          </a:xfrm>
        </p:grpSpPr>
        <p:pic>
          <p:nvPicPr>
            <p:cNvPr id="5" name="Picture 8">
              <a:extLst>
                <a:ext uri="{FF2B5EF4-FFF2-40B4-BE49-F238E27FC236}">
                  <a16:creationId xmlns:a16="http://schemas.microsoft.com/office/drawing/2014/main" id="{38A22510-2367-55DA-9FA4-2C0B7DF78E8B}"/>
                </a:ext>
              </a:extLst>
            </p:cNvPr>
            <p:cNvPicPr>
              <a:picLocks noChangeAspect="1"/>
            </p:cNvPicPr>
            <p:nvPr/>
          </p:nvPicPr>
          <p:blipFill>
            <a:blip r:embed="rId2"/>
            <a:stretch>
              <a:fillRect/>
            </a:stretch>
          </p:blipFill>
          <p:spPr>
            <a:xfrm>
              <a:off x="4430712" y="990057"/>
              <a:ext cx="4656137" cy="3996822"/>
            </a:xfrm>
            <a:prstGeom prst="rect">
              <a:avLst/>
            </a:prstGeom>
          </p:spPr>
        </p:pic>
        <p:sp>
          <p:nvSpPr>
            <p:cNvPr id="10" name="Rectangle 9">
              <a:extLst>
                <a:ext uri="{FF2B5EF4-FFF2-40B4-BE49-F238E27FC236}">
                  <a16:creationId xmlns:a16="http://schemas.microsoft.com/office/drawing/2014/main" id="{9371C48E-1E97-E285-8C29-3FC5FA1D3C88}"/>
                </a:ext>
              </a:extLst>
            </p:cNvPr>
            <p:cNvSpPr/>
            <p:nvPr/>
          </p:nvSpPr>
          <p:spPr>
            <a:xfrm>
              <a:off x="4479131" y="1504950"/>
              <a:ext cx="4532312" cy="165893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DE4D5A-C844-76E5-B208-9B621A0CAA40}"/>
                </a:ext>
              </a:extLst>
            </p:cNvPr>
            <p:cNvSpPr/>
            <p:nvPr/>
          </p:nvSpPr>
          <p:spPr>
            <a:xfrm>
              <a:off x="4471194" y="3267075"/>
              <a:ext cx="4532312" cy="1658938"/>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EBECAE4-AFA1-8383-1C6E-15CAF45A697E}"/>
                </a:ext>
              </a:extLst>
            </p:cNvPr>
            <p:cNvSpPr txBox="1"/>
            <p:nvPr/>
          </p:nvSpPr>
          <p:spPr>
            <a:xfrm>
              <a:off x="8157075" y="1173161"/>
              <a:ext cx="107381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err="1">
                  <a:solidFill>
                    <a:schemeClr val="bg1"/>
                  </a:solidFill>
                </a:rPr>
                <a:t>circle.c</a:t>
              </a:r>
            </a:p>
          </p:txBody>
        </p:sp>
      </p:grpSp>
      <p:grpSp>
        <p:nvGrpSpPr>
          <p:cNvPr id="15" name="Group 14">
            <a:extLst>
              <a:ext uri="{FF2B5EF4-FFF2-40B4-BE49-F238E27FC236}">
                <a16:creationId xmlns:a16="http://schemas.microsoft.com/office/drawing/2014/main" id="{38E829A1-8E68-D667-8638-80D5362C96BD}"/>
              </a:ext>
            </a:extLst>
          </p:cNvPr>
          <p:cNvGrpSpPr/>
          <p:nvPr/>
        </p:nvGrpSpPr>
        <p:grpSpPr>
          <a:xfrm>
            <a:off x="358775" y="3100336"/>
            <a:ext cx="2830512" cy="1951139"/>
            <a:chOff x="366713" y="2886023"/>
            <a:chExt cx="2743200" cy="1863827"/>
          </a:xfrm>
        </p:grpSpPr>
        <p:pic>
          <p:nvPicPr>
            <p:cNvPr id="2" name="Picture 4">
              <a:extLst>
                <a:ext uri="{FF2B5EF4-FFF2-40B4-BE49-F238E27FC236}">
                  <a16:creationId xmlns:a16="http://schemas.microsoft.com/office/drawing/2014/main" id="{2F07C4FD-C1E6-1FB2-FBA2-BBD1FE6A3422}"/>
                </a:ext>
              </a:extLst>
            </p:cNvPr>
            <p:cNvPicPr>
              <a:picLocks noChangeAspect="1"/>
            </p:cNvPicPr>
            <p:nvPr/>
          </p:nvPicPr>
          <p:blipFill>
            <a:blip r:embed="rId3"/>
            <a:stretch>
              <a:fillRect/>
            </a:stretch>
          </p:blipFill>
          <p:spPr>
            <a:xfrm>
              <a:off x="366713" y="2886023"/>
              <a:ext cx="2743200" cy="1863827"/>
            </a:xfrm>
            <a:prstGeom prst="rect">
              <a:avLst/>
            </a:prstGeom>
          </p:spPr>
        </p:pic>
        <p:sp>
          <p:nvSpPr>
            <p:cNvPr id="14" name="TextBox 13">
              <a:extLst>
                <a:ext uri="{FF2B5EF4-FFF2-40B4-BE49-F238E27FC236}">
                  <a16:creationId xmlns:a16="http://schemas.microsoft.com/office/drawing/2014/main" id="{457193B7-9A71-E66A-2BE1-3BE9C23153D7}"/>
                </a:ext>
              </a:extLst>
            </p:cNvPr>
            <p:cNvSpPr txBox="1"/>
            <p:nvPr/>
          </p:nvSpPr>
          <p:spPr>
            <a:xfrm>
              <a:off x="1965825" y="2919410"/>
              <a:ext cx="107381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err="1">
                  <a:solidFill>
                    <a:schemeClr val="bg1"/>
                  </a:solidFill>
                </a:rPr>
                <a:t>circle.h</a:t>
              </a:r>
            </a:p>
          </p:txBody>
        </p:sp>
      </p:grpSp>
    </p:spTree>
    <p:extLst>
      <p:ext uri="{BB962C8B-B14F-4D97-AF65-F5344CB8AC3E}">
        <p14:creationId xmlns:p14="http://schemas.microsoft.com/office/powerpoint/2010/main" val="1531832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01D925-EE19-C530-4624-5D3D5C5C694E}"/>
              </a:ext>
            </a:extLst>
          </p:cNvPr>
          <p:cNvSpPr>
            <a:spLocks noGrp="1"/>
          </p:cNvSpPr>
          <p:nvPr>
            <p:ph type="title"/>
          </p:nvPr>
        </p:nvSpPr>
        <p:spPr>
          <a:xfrm>
            <a:off x="187492" y="223712"/>
            <a:ext cx="7886700" cy="332464"/>
          </a:xfrm>
        </p:spPr>
        <p:txBody>
          <a:bodyPr/>
          <a:lstStyle/>
          <a:p>
            <a:r>
              <a:rPr lang="en-US" b="1" u="none"/>
              <a:t>Oops Concept </a:t>
            </a:r>
            <a:r>
              <a:rPr lang="en-US" sz="2400" b="1" u="none"/>
              <a:t>contd..</a:t>
            </a:r>
            <a:endParaRPr lang="en-US" sz="2400"/>
          </a:p>
        </p:txBody>
      </p:sp>
      <p:sp>
        <p:nvSpPr>
          <p:cNvPr id="3" name="Text Placeholder 2">
            <a:extLst>
              <a:ext uri="{FF2B5EF4-FFF2-40B4-BE49-F238E27FC236}">
                <a16:creationId xmlns:a16="http://schemas.microsoft.com/office/drawing/2014/main" id="{550C6EBD-D530-6CA9-CAAC-6102E007C173}"/>
              </a:ext>
            </a:extLst>
          </p:cNvPr>
          <p:cNvSpPr>
            <a:spLocks noGrp="1"/>
          </p:cNvSpPr>
          <p:nvPr>
            <p:ph type="body" idx="1"/>
          </p:nvPr>
        </p:nvSpPr>
        <p:spPr>
          <a:xfrm>
            <a:off x="187442" y="629465"/>
            <a:ext cx="8866196" cy="4280756"/>
          </a:xfrm>
        </p:spPr>
        <p:txBody>
          <a:bodyPr/>
          <a:lstStyle/>
          <a:p>
            <a:pPr marL="139700" indent="0">
              <a:buNone/>
            </a:pPr>
            <a:r>
              <a:rPr lang="en-US" sz="1400" b="1">
                <a:latin typeface="Arial"/>
              </a:rPr>
              <a:t>Virtual Call Mechanism for Rectangle &amp; Circle Class:</a:t>
            </a:r>
            <a:endParaRPr lang="en-US"/>
          </a:p>
          <a:p>
            <a:pPr marL="139700" indent="0">
              <a:buNone/>
            </a:pPr>
            <a:endParaRPr lang="en-US" sz="1400" b="1">
              <a:latin typeface="Arial"/>
            </a:endParaRPr>
          </a:p>
          <a:p>
            <a:pPr marL="425450" indent="-285750"/>
            <a:endParaRPr lang="en-US"/>
          </a:p>
          <a:p>
            <a:pPr marL="596900" lvl="1" indent="0">
              <a:buNone/>
            </a:pPr>
            <a:endParaRPr lang="en-US" sz="1200">
              <a:latin typeface="Arial"/>
            </a:endParaRPr>
          </a:p>
          <a:p>
            <a:pPr marL="139700" indent="0">
              <a:buNone/>
            </a:pPr>
            <a:endParaRPr lang="en-US" sz="1200">
              <a:latin typeface="Arial"/>
            </a:endParaRPr>
          </a:p>
          <a:p>
            <a:endParaRPr lang="en-US" sz="1400" b="1">
              <a:latin typeface="Arial"/>
            </a:endParaRPr>
          </a:p>
          <a:p>
            <a:endParaRPr lang="en-US" sz="1200">
              <a:latin typeface="Arial"/>
            </a:endParaRPr>
          </a:p>
        </p:txBody>
      </p:sp>
      <p:pic>
        <p:nvPicPr>
          <p:cNvPr id="4" name="Picture 6">
            <a:extLst>
              <a:ext uri="{FF2B5EF4-FFF2-40B4-BE49-F238E27FC236}">
                <a16:creationId xmlns:a16="http://schemas.microsoft.com/office/drawing/2014/main" id="{899BA538-DF46-181C-306E-24AC83DA40D3}"/>
              </a:ext>
            </a:extLst>
          </p:cNvPr>
          <p:cNvPicPr>
            <a:picLocks noChangeAspect="1"/>
          </p:cNvPicPr>
          <p:nvPr/>
        </p:nvPicPr>
        <p:blipFill>
          <a:blip r:embed="rId2"/>
          <a:stretch>
            <a:fillRect/>
          </a:stretch>
        </p:blipFill>
        <p:spPr>
          <a:xfrm>
            <a:off x="4200525" y="1327334"/>
            <a:ext cx="4291012" cy="1480768"/>
          </a:xfrm>
          <a:prstGeom prst="rect">
            <a:avLst/>
          </a:prstGeom>
        </p:spPr>
      </p:pic>
      <p:pic>
        <p:nvPicPr>
          <p:cNvPr id="7" name="Picture 7">
            <a:extLst>
              <a:ext uri="{FF2B5EF4-FFF2-40B4-BE49-F238E27FC236}">
                <a16:creationId xmlns:a16="http://schemas.microsoft.com/office/drawing/2014/main" id="{6819C80F-7401-E081-33B5-06E89A086BD6}"/>
              </a:ext>
            </a:extLst>
          </p:cNvPr>
          <p:cNvPicPr>
            <a:picLocks noChangeAspect="1"/>
          </p:cNvPicPr>
          <p:nvPr/>
        </p:nvPicPr>
        <p:blipFill>
          <a:blip r:embed="rId3"/>
          <a:stretch>
            <a:fillRect/>
          </a:stretch>
        </p:blipFill>
        <p:spPr>
          <a:xfrm>
            <a:off x="4224338" y="3316899"/>
            <a:ext cx="4346575" cy="1692639"/>
          </a:xfrm>
          <a:prstGeom prst="rect">
            <a:avLst/>
          </a:prstGeom>
        </p:spPr>
      </p:pic>
      <p:graphicFrame>
        <p:nvGraphicFramePr>
          <p:cNvPr id="9" name="Table 11">
            <a:extLst>
              <a:ext uri="{FF2B5EF4-FFF2-40B4-BE49-F238E27FC236}">
                <a16:creationId xmlns:a16="http://schemas.microsoft.com/office/drawing/2014/main" id="{D540A896-2B8F-27B9-289F-B8E4DD63BDDD}"/>
              </a:ext>
            </a:extLst>
          </p:cNvPr>
          <p:cNvGraphicFramePr>
            <a:graphicFrameLocks noGrp="1"/>
          </p:cNvGraphicFramePr>
          <p:nvPr>
            <p:extLst>
              <p:ext uri="{D42A27DB-BD31-4B8C-83A1-F6EECF244321}">
                <p14:modId xmlns:p14="http://schemas.microsoft.com/office/powerpoint/2010/main" val="3292084986"/>
              </p:ext>
            </p:extLst>
          </p:nvPr>
        </p:nvGraphicFramePr>
        <p:xfrm>
          <a:off x="487680" y="1579626"/>
          <a:ext cx="1241519" cy="1463040"/>
        </p:xfrm>
        <a:graphic>
          <a:graphicData uri="http://schemas.openxmlformats.org/drawingml/2006/table">
            <a:tbl>
              <a:tblPr firstRow="1" bandRow="1">
                <a:tableStyleId>{5C22544A-7EE6-4342-B048-85BDC9FD1C3A}</a:tableStyleId>
              </a:tblPr>
              <a:tblGrid>
                <a:gridCol w="1241519">
                  <a:extLst>
                    <a:ext uri="{9D8B030D-6E8A-4147-A177-3AD203B41FA5}">
                      <a16:colId xmlns:a16="http://schemas.microsoft.com/office/drawing/2014/main" val="817354968"/>
                    </a:ext>
                  </a:extLst>
                </a:gridCol>
              </a:tblGrid>
              <a:tr h="242887">
                <a:tc>
                  <a:txBody>
                    <a:bodyPr/>
                    <a:lstStyle/>
                    <a:p>
                      <a:r>
                        <a:rPr lang="en-US" sz="1000"/>
                        <a:t>Rectangle Object</a:t>
                      </a:r>
                    </a:p>
                  </a:txBody>
                  <a:tcPr/>
                </a:tc>
                <a:extLst>
                  <a:ext uri="{0D108BD9-81ED-4DB2-BD59-A6C34878D82A}">
                    <a16:rowId xmlns:a16="http://schemas.microsoft.com/office/drawing/2014/main" val="143626067"/>
                  </a:ext>
                </a:extLst>
              </a:tr>
              <a:tr h="242887">
                <a:tc>
                  <a:txBody>
                    <a:bodyPr/>
                    <a:lstStyle/>
                    <a:p>
                      <a:r>
                        <a:rPr lang="en-US" sz="1000" err="1"/>
                        <a:t>vptr</a:t>
                      </a:r>
                    </a:p>
                  </a:txBody>
                  <a:tcPr/>
                </a:tc>
                <a:extLst>
                  <a:ext uri="{0D108BD9-81ED-4DB2-BD59-A6C34878D82A}">
                    <a16:rowId xmlns:a16="http://schemas.microsoft.com/office/drawing/2014/main" val="3543158348"/>
                  </a:ext>
                </a:extLst>
              </a:tr>
              <a:tr h="242887">
                <a:tc>
                  <a:txBody>
                    <a:bodyPr/>
                    <a:lstStyle/>
                    <a:p>
                      <a:r>
                        <a:rPr lang="en-US" sz="1000"/>
                        <a:t>x</a:t>
                      </a:r>
                    </a:p>
                  </a:txBody>
                  <a:tcPr/>
                </a:tc>
                <a:extLst>
                  <a:ext uri="{0D108BD9-81ED-4DB2-BD59-A6C34878D82A}">
                    <a16:rowId xmlns:a16="http://schemas.microsoft.com/office/drawing/2014/main" val="1424879826"/>
                  </a:ext>
                </a:extLst>
              </a:tr>
              <a:tr h="242887">
                <a:tc>
                  <a:txBody>
                    <a:bodyPr/>
                    <a:lstStyle/>
                    <a:p>
                      <a:r>
                        <a:rPr lang="en-US" sz="1000"/>
                        <a:t>y</a:t>
                      </a:r>
                    </a:p>
                  </a:txBody>
                  <a:tcPr/>
                </a:tc>
                <a:extLst>
                  <a:ext uri="{0D108BD9-81ED-4DB2-BD59-A6C34878D82A}">
                    <a16:rowId xmlns:a16="http://schemas.microsoft.com/office/drawing/2014/main" val="3479960137"/>
                  </a:ext>
                </a:extLst>
              </a:tr>
              <a:tr h="242887">
                <a:tc>
                  <a:txBody>
                    <a:bodyPr/>
                    <a:lstStyle/>
                    <a:p>
                      <a:r>
                        <a:rPr lang="en-US" sz="1000"/>
                        <a:t>width</a:t>
                      </a:r>
                    </a:p>
                  </a:txBody>
                  <a:tcPr/>
                </a:tc>
                <a:extLst>
                  <a:ext uri="{0D108BD9-81ED-4DB2-BD59-A6C34878D82A}">
                    <a16:rowId xmlns:a16="http://schemas.microsoft.com/office/drawing/2014/main" val="1973167738"/>
                  </a:ext>
                </a:extLst>
              </a:tr>
              <a:tr h="242887">
                <a:tc>
                  <a:txBody>
                    <a:bodyPr/>
                    <a:lstStyle/>
                    <a:p>
                      <a:r>
                        <a:rPr lang="en-US" sz="1000"/>
                        <a:t>height</a:t>
                      </a:r>
                    </a:p>
                  </a:txBody>
                  <a:tcPr/>
                </a:tc>
                <a:extLst>
                  <a:ext uri="{0D108BD9-81ED-4DB2-BD59-A6C34878D82A}">
                    <a16:rowId xmlns:a16="http://schemas.microsoft.com/office/drawing/2014/main" val="3872193838"/>
                  </a:ext>
                </a:extLst>
              </a:tr>
            </a:tbl>
          </a:graphicData>
        </a:graphic>
      </p:graphicFrame>
      <p:graphicFrame>
        <p:nvGraphicFramePr>
          <p:cNvPr id="12" name="Table 11">
            <a:extLst>
              <a:ext uri="{FF2B5EF4-FFF2-40B4-BE49-F238E27FC236}">
                <a16:creationId xmlns:a16="http://schemas.microsoft.com/office/drawing/2014/main" id="{EC48911E-5715-D365-D8D7-947C406C25F0}"/>
              </a:ext>
            </a:extLst>
          </p:cNvPr>
          <p:cNvGraphicFramePr>
            <a:graphicFrameLocks noGrp="1"/>
          </p:cNvGraphicFramePr>
          <p:nvPr>
            <p:extLst>
              <p:ext uri="{D42A27DB-BD31-4B8C-83A1-F6EECF244321}">
                <p14:modId xmlns:p14="http://schemas.microsoft.com/office/powerpoint/2010/main" val="2012295755"/>
              </p:ext>
            </p:extLst>
          </p:nvPr>
        </p:nvGraphicFramePr>
        <p:xfrm>
          <a:off x="463868" y="3333813"/>
          <a:ext cx="1241519" cy="1219200"/>
        </p:xfrm>
        <a:graphic>
          <a:graphicData uri="http://schemas.openxmlformats.org/drawingml/2006/table">
            <a:tbl>
              <a:tblPr firstRow="1" bandRow="1">
                <a:tableStyleId>{5C22544A-7EE6-4342-B048-85BDC9FD1C3A}</a:tableStyleId>
              </a:tblPr>
              <a:tblGrid>
                <a:gridCol w="1241519">
                  <a:extLst>
                    <a:ext uri="{9D8B030D-6E8A-4147-A177-3AD203B41FA5}">
                      <a16:colId xmlns:a16="http://schemas.microsoft.com/office/drawing/2014/main" val="817354968"/>
                    </a:ext>
                  </a:extLst>
                </a:gridCol>
              </a:tblGrid>
              <a:tr h="242887">
                <a:tc>
                  <a:txBody>
                    <a:bodyPr/>
                    <a:lstStyle/>
                    <a:p>
                      <a:r>
                        <a:rPr lang="en-US" sz="1000"/>
                        <a:t>Circle Object</a:t>
                      </a:r>
                    </a:p>
                  </a:txBody>
                  <a:tcPr/>
                </a:tc>
                <a:extLst>
                  <a:ext uri="{0D108BD9-81ED-4DB2-BD59-A6C34878D82A}">
                    <a16:rowId xmlns:a16="http://schemas.microsoft.com/office/drawing/2014/main" val="143626067"/>
                  </a:ext>
                </a:extLst>
              </a:tr>
              <a:tr h="242887">
                <a:tc>
                  <a:txBody>
                    <a:bodyPr/>
                    <a:lstStyle/>
                    <a:p>
                      <a:r>
                        <a:rPr lang="en-US" sz="1000" err="1"/>
                        <a:t>vptr</a:t>
                      </a:r>
                    </a:p>
                  </a:txBody>
                  <a:tcPr/>
                </a:tc>
                <a:extLst>
                  <a:ext uri="{0D108BD9-81ED-4DB2-BD59-A6C34878D82A}">
                    <a16:rowId xmlns:a16="http://schemas.microsoft.com/office/drawing/2014/main" val="3543158348"/>
                  </a:ext>
                </a:extLst>
              </a:tr>
              <a:tr h="242887">
                <a:tc>
                  <a:txBody>
                    <a:bodyPr/>
                    <a:lstStyle/>
                    <a:p>
                      <a:r>
                        <a:rPr lang="en-US" sz="1000"/>
                        <a:t>x</a:t>
                      </a:r>
                    </a:p>
                  </a:txBody>
                  <a:tcPr/>
                </a:tc>
                <a:extLst>
                  <a:ext uri="{0D108BD9-81ED-4DB2-BD59-A6C34878D82A}">
                    <a16:rowId xmlns:a16="http://schemas.microsoft.com/office/drawing/2014/main" val="1424879826"/>
                  </a:ext>
                </a:extLst>
              </a:tr>
              <a:tr h="242887">
                <a:tc>
                  <a:txBody>
                    <a:bodyPr/>
                    <a:lstStyle/>
                    <a:p>
                      <a:r>
                        <a:rPr lang="en-US" sz="1000"/>
                        <a:t>y</a:t>
                      </a:r>
                    </a:p>
                  </a:txBody>
                  <a:tcPr/>
                </a:tc>
                <a:extLst>
                  <a:ext uri="{0D108BD9-81ED-4DB2-BD59-A6C34878D82A}">
                    <a16:rowId xmlns:a16="http://schemas.microsoft.com/office/drawing/2014/main" val="3479960137"/>
                  </a:ext>
                </a:extLst>
              </a:tr>
              <a:tr h="242887">
                <a:tc>
                  <a:txBody>
                    <a:bodyPr/>
                    <a:lstStyle/>
                    <a:p>
                      <a:r>
                        <a:rPr lang="en-US" sz="1000"/>
                        <a:t>rad</a:t>
                      </a:r>
                    </a:p>
                  </a:txBody>
                  <a:tcPr/>
                </a:tc>
                <a:extLst>
                  <a:ext uri="{0D108BD9-81ED-4DB2-BD59-A6C34878D82A}">
                    <a16:rowId xmlns:a16="http://schemas.microsoft.com/office/drawing/2014/main" val="1973167738"/>
                  </a:ext>
                </a:extLst>
              </a:tr>
            </a:tbl>
          </a:graphicData>
        </a:graphic>
      </p:graphicFrame>
      <p:graphicFrame>
        <p:nvGraphicFramePr>
          <p:cNvPr id="17" name="Table 17">
            <a:extLst>
              <a:ext uri="{FF2B5EF4-FFF2-40B4-BE49-F238E27FC236}">
                <a16:creationId xmlns:a16="http://schemas.microsoft.com/office/drawing/2014/main" id="{36B153DB-D2E0-0CF0-FA8F-5C23EFA48B23}"/>
              </a:ext>
            </a:extLst>
          </p:cNvPr>
          <p:cNvGraphicFramePr>
            <a:graphicFrameLocks noGrp="1"/>
          </p:cNvGraphicFramePr>
          <p:nvPr>
            <p:extLst>
              <p:ext uri="{D42A27DB-BD31-4B8C-83A1-F6EECF244321}">
                <p14:modId xmlns:p14="http://schemas.microsoft.com/office/powerpoint/2010/main" val="2214036885"/>
              </p:ext>
            </p:extLst>
          </p:nvPr>
        </p:nvGraphicFramePr>
        <p:xfrm>
          <a:off x="2225992" y="1809814"/>
          <a:ext cx="1270095" cy="737711"/>
        </p:xfrm>
        <a:graphic>
          <a:graphicData uri="http://schemas.openxmlformats.org/drawingml/2006/table">
            <a:tbl>
              <a:tblPr firstRow="1" bandRow="1">
                <a:tableStyleId>{5C22544A-7EE6-4342-B048-85BDC9FD1C3A}</a:tableStyleId>
              </a:tblPr>
              <a:tblGrid>
                <a:gridCol w="1270095">
                  <a:extLst>
                    <a:ext uri="{9D8B030D-6E8A-4147-A177-3AD203B41FA5}">
                      <a16:colId xmlns:a16="http://schemas.microsoft.com/office/drawing/2014/main" val="2542182643"/>
                    </a:ext>
                  </a:extLst>
                </a:gridCol>
              </a:tblGrid>
              <a:tr h="242887">
                <a:tc>
                  <a:txBody>
                    <a:bodyPr/>
                    <a:lstStyle/>
                    <a:p>
                      <a:r>
                        <a:rPr lang="en-US" sz="1000"/>
                        <a:t>Rectangle </a:t>
                      </a:r>
                      <a:r>
                        <a:rPr lang="en-US" sz="1000" err="1"/>
                        <a:t>vtbl</a:t>
                      </a:r>
                    </a:p>
                  </a:txBody>
                  <a:tcPr/>
                </a:tc>
                <a:extLst>
                  <a:ext uri="{0D108BD9-81ED-4DB2-BD59-A6C34878D82A}">
                    <a16:rowId xmlns:a16="http://schemas.microsoft.com/office/drawing/2014/main" val="1588548583"/>
                  </a:ext>
                </a:extLst>
              </a:tr>
              <a:tr h="242887">
                <a:tc>
                  <a:txBody>
                    <a:bodyPr/>
                    <a:lstStyle/>
                    <a:p>
                      <a:r>
                        <a:rPr lang="en-US" sz="1000"/>
                        <a:t>&amp;</a:t>
                      </a:r>
                      <a:r>
                        <a:rPr lang="en-US" sz="1000" err="1"/>
                        <a:t>Rectangle_area</a:t>
                      </a:r>
                      <a:r>
                        <a:rPr lang="en-US" sz="1000"/>
                        <a:t>_</a:t>
                      </a:r>
                    </a:p>
                  </a:txBody>
                  <a:tcPr/>
                </a:tc>
                <a:extLst>
                  <a:ext uri="{0D108BD9-81ED-4DB2-BD59-A6C34878D82A}">
                    <a16:rowId xmlns:a16="http://schemas.microsoft.com/office/drawing/2014/main" val="1142801903"/>
                  </a:ext>
                </a:extLst>
              </a:tr>
              <a:tr h="250031">
                <a:tc>
                  <a:txBody>
                    <a:bodyPr/>
                    <a:lstStyle/>
                    <a:p>
                      <a:pPr lvl="0">
                        <a:buNone/>
                      </a:pPr>
                      <a:r>
                        <a:rPr lang="en-US" sz="1000" b="0" i="0" u="none" strike="noStrike" noProof="0">
                          <a:latin typeface="Arial"/>
                        </a:rPr>
                        <a:t>&amp;</a:t>
                      </a:r>
                      <a:r>
                        <a:rPr lang="en-US" sz="1000" b="0" i="0" u="none" strike="noStrike" noProof="0" err="1">
                          <a:latin typeface="Arial"/>
                        </a:rPr>
                        <a:t>Rectangle_draw</a:t>
                      </a:r>
                      <a:r>
                        <a:rPr lang="en-US" sz="1000" b="0" i="0" u="none" strike="noStrike" noProof="0">
                          <a:latin typeface="Arial"/>
                        </a:rPr>
                        <a:t>_</a:t>
                      </a:r>
                      <a:endParaRPr lang="en-US" sz="1000"/>
                    </a:p>
                  </a:txBody>
                  <a:tcPr/>
                </a:tc>
                <a:extLst>
                  <a:ext uri="{0D108BD9-81ED-4DB2-BD59-A6C34878D82A}">
                    <a16:rowId xmlns:a16="http://schemas.microsoft.com/office/drawing/2014/main" val="2561230356"/>
                  </a:ext>
                </a:extLst>
              </a:tr>
            </a:tbl>
          </a:graphicData>
        </a:graphic>
      </p:graphicFrame>
      <p:graphicFrame>
        <p:nvGraphicFramePr>
          <p:cNvPr id="18" name="Table 17">
            <a:extLst>
              <a:ext uri="{FF2B5EF4-FFF2-40B4-BE49-F238E27FC236}">
                <a16:creationId xmlns:a16="http://schemas.microsoft.com/office/drawing/2014/main" id="{752848EF-70BD-DC80-56B4-A4978103A9C9}"/>
              </a:ext>
            </a:extLst>
          </p:cNvPr>
          <p:cNvGraphicFramePr>
            <a:graphicFrameLocks noGrp="1"/>
          </p:cNvGraphicFramePr>
          <p:nvPr>
            <p:extLst>
              <p:ext uri="{D42A27DB-BD31-4B8C-83A1-F6EECF244321}">
                <p14:modId xmlns:p14="http://schemas.microsoft.com/office/powerpoint/2010/main" val="2039162651"/>
              </p:ext>
            </p:extLst>
          </p:nvPr>
        </p:nvGraphicFramePr>
        <p:xfrm>
          <a:off x="2186305" y="3571939"/>
          <a:ext cx="1270095" cy="737711"/>
        </p:xfrm>
        <a:graphic>
          <a:graphicData uri="http://schemas.openxmlformats.org/drawingml/2006/table">
            <a:tbl>
              <a:tblPr firstRow="1" bandRow="1">
                <a:tableStyleId>{5C22544A-7EE6-4342-B048-85BDC9FD1C3A}</a:tableStyleId>
              </a:tblPr>
              <a:tblGrid>
                <a:gridCol w="1270095">
                  <a:extLst>
                    <a:ext uri="{9D8B030D-6E8A-4147-A177-3AD203B41FA5}">
                      <a16:colId xmlns:a16="http://schemas.microsoft.com/office/drawing/2014/main" val="2542182643"/>
                    </a:ext>
                  </a:extLst>
                </a:gridCol>
              </a:tblGrid>
              <a:tr h="242887">
                <a:tc>
                  <a:txBody>
                    <a:bodyPr/>
                    <a:lstStyle/>
                    <a:p>
                      <a:r>
                        <a:rPr lang="en-US" sz="1000"/>
                        <a:t>Circle </a:t>
                      </a:r>
                      <a:r>
                        <a:rPr lang="en-US" sz="1000" err="1"/>
                        <a:t>vtbl</a:t>
                      </a:r>
                    </a:p>
                  </a:txBody>
                  <a:tcPr/>
                </a:tc>
                <a:extLst>
                  <a:ext uri="{0D108BD9-81ED-4DB2-BD59-A6C34878D82A}">
                    <a16:rowId xmlns:a16="http://schemas.microsoft.com/office/drawing/2014/main" val="1588548583"/>
                  </a:ext>
                </a:extLst>
              </a:tr>
              <a:tr h="242887">
                <a:tc>
                  <a:txBody>
                    <a:bodyPr/>
                    <a:lstStyle/>
                    <a:p>
                      <a:r>
                        <a:rPr lang="en-US" sz="1000"/>
                        <a:t>&amp;</a:t>
                      </a:r>
                      <a:r>
                        <a:rPr lang="en-US" sz="1000" err="1"/>
                        <a:t>Circle_area</a:t>
                      </a:r>
                      <a:r>
                        <a:rPr lang="en-US" sz="1000"/>
                        <a:t>_</a:t>
                      </a:r>
                    </a:p>
                  </a:txBody>
                  <a:tcPr/>
                </a:tc>
                <a:extLst>
                  <a:ext uri="{0D108BD9-81ED-4DB2-BD59-A6C34878D82A}">
                    <a16:rowId xmlns:a16="http://schemas.microsoft.com/office/drawing/2014/main" val="1142801903"/>
                  </a:ext>
                </a:extLst>
              </a:tr>
              <a:tr h="250031">
                <a:tc>
                  <a:txBody>
                    <a:bodyPr/>
                    <a:lstStyle/>
                    <a:p>
                      <a:pPr lvl="0">
                        <a:buNone/>
                      </a:pPr>
                      <a:r>
                        <a:rPr lang="en-US" sz="1000" b="0" i="0" u="none" strike="noStrike" noProof="0">
                          <a:latin typeface="Arial"/>
                        </a:rPr>
                        <a:t>&amp;</a:t>
                      </a:r>
                      <a:r>
                        <a:rPr lang="en-US" sz="1000" b="0" i="0" u="none" strike="noStrike" noProof="0" err="1">
                          <a:latin typeface="Arial"/>
                        </a:rPr>
                        <a:t>Circle_draw</a:t>
                      </a:r>
                      <a:r>
                        <a:rPr lang="en-US" sz="1000" b="0" i="0" u="none" strike="noStrike" noProof="0">
                          <a:latin typeface="Arial"/>
                        </a:rPr>
                        <a:t>_</a:t>
                      </a:r>
                      <a:endParaRPr lang="en-US" sz="1000"/>
                    </a:p>
                  </a:txBody>
                  <a:tcPr/>
                </a:tc>
                <a:extLst>
                  <a:ext uri="{0D108BD9-81ED-4DB2-BD59-A6C34878D82A}">
                    <a16:rowId xmlns:a16="http://schemas.microsoft.com/office/drawing/2014/main" val="2561230356"/>
                  </a:ext>
                </a:extLst>
              </a:tr>
            </a:tbl>
          </a:graphicData>
        </a:graphic>
      </p:graphicFrame>
      <p:cxnSp>
        <p:nvCxnSpPr>
          <p:cNvPr id="19" name="Straight Arrow Connector 18">
            <a:extLst>
              <a:ext uri="{FF2B5EF4-FFF2-40B4-BE49-F238E27FC236}">
                <a16:creationId xmlns:a16="http://schemas.microsoft.com/office/drawing/2014/main" id="{93F86FF1-5884-51D7-CDCB-F9194A67B63E}"/>
              </a:ext>
            </a:extLst>
          </p:cNvPr>
          <p:cNvCxnSpPr/>
          <p:nvPr/>
        </p:nvCxnSpPr>
        <p:spPr>
          <a:xfrm flipV="1">
            <a:off x="1582737" y="1933575"/>
            <a:ext cx="628650" cy="63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CBD2193-0FEE-5C63-9670-2EDFFBE4038B}"/>
              </a:ext>
            </a:extLst>
          </p:cNvPr>
          <p:cNvCxnSpPr>
            <a:cxnSpLocks/>
          </p:cNvCxnSpPr>
          <p:nvPr/>
        </p:nvCxnSpPr>
        <p:spPr>
          <a:xfrm flipV="1">
            <a:off x="1519237" y="3679825"/>
            <a:ext cx="628650" cy="63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B9BF18D-5072-281F-2E12-392512A5D2BE}"/>
              </a:ext>
            </a:extLst>
          </p:cNvPr>
          <p:cNvCxnSpPr>
            <a:cxnSpLocks/>
          </p:cNvCxnSpPr>
          <p:nvPr/>
        </p:nvCxnSpPr>
        <p:spPr>
          <a:xfrm flipV="1">
            <a:off x="3408362" y="1735138"/>
            <a:ext cx="890587" cy="4429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C0FD234-72D9-EB60-9922-8044A42C39B4}"/>
              </a:ext>
            </a:extLst>
          </p:cNvPr>
          <p:cNvCxnSpPr>
            <a:cxnSpLocks/>
          </p:cNvCxnSpPr>
          <p:nvPr/>
        </p:nvCxnSpPr>
        <p:spPr>
          <a:xfrm flipV="1">
            <a:off x="3368675" y="2370138"/>
            <a:ext cx="969962" cy="142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56F19B4-B378-8D01-BCA3-1EEA758BB61C}"/>
              </a:ext>
            </a:extLst>
          </p:cNvPr>
          <p:cNvCxnSpPr>
            <a:cxnSpLocks/>
          </p:cNvCxnSpPr>
          <p:nvPr/>
        </p:nvCxnSpPr>
        <p:spPr>
          <a:xfrm flipV="1">
            <a:off x="3400425" y="3775075"/>
            <a:ext cx="1025525" cy="1333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6FF9960-D512-35CF-4BFB-0F6EC4270E31}"/>
              </a:ext>
            </a:extLst>
          </p:cNvPr>
          <p:cNvCxnSpPr>
            <a:cxnSpLocks/>
          </p:cNvCxnSpPr>
          <p:nvPr/>
        </p:nvCxnSpPr>
        <p:spPr>
          <a:xfrm>
            <a:off x="3313113" y="4170362"/>
            <a:ext cx="1144587" cy="4937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591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A11C-7FCF-B404-D316-1D60BAF7EF07}"/>
              </a:ext>
            </a:extLst>
          </p:cNvPr>
          <p:cNvSpPr>
            <a:spLocks noGrp="1"/>
          </p:cNvSpPr>
          <p:nvPr>
            <p:ph type="title"/>
          </p:nvPr>
        </p:nvSpPr>
        <p:spPr>
          <a:xfrm>
            <a:off x="553169" y="435589"/>
            <a:ext cx="7886700" cy="1004983"/>
          </a:xfrm>
        </p:spPr>
        <p:txBody>
          <a:bodyPr/>
          <a:lstStyle/>
          <a:p>
            <a:r>
              <a:rPr lang="en-US" b="1" u="none">
                <a:latin typeface="Arial"/>
              </a:rPr>
              <a:t>C Library Functions - &lt;</a:t>
            </a:r>
            <a:r>
              <a:rPr lang="en-US" b="1" u="none" err="1">
                <a:latin typeface="Arial"/>
              </a:rPr>
              <a:t>stdlib.h</a:t>
            </a:r>
            <a:r>
              <a:rPr lang="en-US" b="1" u="none">
                <a:latin typeface="Arial"/>
              </a:rPr>
              <a:t>&gt;</a:t>
            </a:r>
            <a:endParaRPr lang="en-US" b="1">
              <a:latin typeface="Arial"/>
            </a:endParaRPr>
          </a:p>
          <a:p>
            <a:endParaRPr lang="en-US" b="1" u="none">
              <a:latin typeface="Arial"/>
            </a:endParaRPr>
          </a:p>
        </p:txBody>
      </p:sp>
      <p:sp>
        <p:nvSpPr>
          <p:cNvPr id="3" name="Text Placeholder 2">
            <a:extLst>
              <a:ext uri="{FF2B5EF4-FFF2-40B4-BE49-F238E27FC236}">
                <a16:creationId xmlns:a16="http://schemas.microsoft.com/office/drawing/2014/main" id="{C28D2498-7811-DA97-BF69-4AB713715ACA}"/>
              </a:ext>
            </a:extLst>
          </p:cNvPr>
          <p:cNvSpPr>
            <a:spLocks noGrp="1"/>
          </p:cNvSpPr>
          <p:nvPr>
            <p:ph type="body" idx="1"/>
          </p:nvPr>
        </p:nvSpPr>
        <p:spPr>
          <a:xfrm>
            <a:off x="348292" y="1444700"/>
            <a:ext cx="7886700" cy="3263400"/>
          </a:xfrm>
        </p:spPr>
        <p:txBody>
          <a:bodyPr/>
          <a:lstStyle/>
          <a:p>
            <a:r>
              <a:rPr lang="en-US" sz="1200"/>
              <a:t>The </a:t>
            </a:r>
            <a:r>
              <a:rPr lang="en-US" sz="1200" b="1" err="1"/>
              <a:t>stdlib.h</a:t>
            </a:r>
            <a:r>
              <a:rPr lang="en-US" sz="1200"/>
              <a:t> header defines four variable types, several macros, and various functions for performing general functions.</a:t>
            </a:r>
          </a:p>
          <a:p>
            <a:r>
              <a:rPr lang="en-US" sz="1200"/>
              <a:t>Members of the </a:t>
            </a:r>
            <a:r>
              <a:rPr lang="en-US" sz="1200" b="1" err="1"/>
              <a:t>stdlib.h</a:t>
            </a:r>
            <a:r>
              <a:rPr lang="en-US" sz="1200"/>
              <a:t> can be classified into the following categories: </a:t>
            </a:r>
          </a:p>
          <a:p>
            <a:pPr lvl="1"/>
            <a:r>
              <a:rPr lang="en-US" sz="1200"/>
              <a:t>Conversion</a:t>
            </a:r>
            <a:endParaRPr lang="en-US"/>
          </a:p>
          <a:p>
            <a:pPr lvl="1"/>
            <a:r>
              <a:rPr lang="en-US" sz="1200"/>
              <a:t>Memory</a:t>
            </a:r>
          </a:p>
          <a:p>
            <a:pPr lvl="1"/>
            <a:r>
              <a:rPr lang="en-US" sz="1200"/>
              <a:t>Process control</a:t>
            </a:r>
            <a:endParaRPr lang="en-US"/>
          </a:p>
          <a:p>
            <a:pPr lvl="1"/>
            <a:r>
              <a:rPr lang="en-US" sz="1200"/>
              <a:t>Sort and search</a:t>
            </a:r>
            <a:endParaRPr lang="en-US"/>
          </a:p>
          <a:p>
            <a:pPr lvl="1"/>
            <a:r>
              <a:rPr lang="en-US" sz="1200"/>
              <a:t>Mathematics.</a:t>
            </a:r>
            <a:endParaRPr lang="en-US"/>
          </a:p>
          <a:p>
            <a:endParaRPr lang="en-US" sz="1200"/>
          </a:p>
        </p:txBody>
      </p:sp>
    </p:spTree>
    <p:extLst>
      <p:ext uri="{BB962C8B-B14F-4D97-AF65-F5344CB8AC3E}">
        <p14:creationId xmlns:p14="http://schemas.microsoft.com/office/powerpoint/2010/main" val="4130298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01D925-EE19-C530-4624-5D3D5C5C694E}"/>
              </a:ext>
            </a:extLst>
          </p:cNvPr>
          <p:cNvSpPr>
            <a:spLocks noGrp="1"/>
          </p:cNvSpPr>
          <p:nvPr>
            <p:ph type="title"/>
          </p:nvPr>
        </p:nvSpPr>
        <p:spPr>
          <a:xfrm>
            <a:off x="187492" y="223712"/>
            <a:ext cx="7886700" cy="332464"/>
          </a:xfrm>
        </p:spPr>
        <p:txBody>
          <a:bodyPr/>
          <a:lstStyle/>
          <a:p>
            <a:r>
              <a:rPr lang="en-US" b="1" u="none"/>
              <a:t>Oops Concept </a:t>
            </a:r>
            <a:r>
              <a:rPr lang="en-US" sz="2400" b="1" u="none"/>
              <a:t>contd..</a:t>
            </a:r>
            <a:endParaRPr lang="en-US" sz="2400"/>
          </a:p>
        </p:txBody>
      </p:sp>
      <p:sp>
        <p:nvSpPr>
          <p:cNvPr id="3" name="Text Placeholder 2">
            <a:extLst>
              <a:ext uri="{FF2B5EF4-FFF2-40B4-BE49-F238E27FC236}">
                <a16:creationId xmlns:a16="http://schemas.microsoft.com/office/drawing/2014/main" id="{550C6EBD-D530-6CA9-CAAC-6102E007C173}"/>
              </a:ext>
            </a:extLst>
          </p:cNvPr>
          <p:cNvSpPr>
            <a:spLocks noGrp="1"/>
          </p:cNvSpPr>
          <p:nvPr>
            <p:ph type="body" idx="1"/>
          </p:nvPr>
        </p:nvSpPr>
        <p:spPr>
          <a:xfrm>
            <a:off x="60442" y="558028"/>
            <a:ext cx="4333884" cy="4280756"/>
          </a:xfrm>
        </p:spPr>
        <p:txBody>
          <a:bodyPr/>
          <a:lstStyle/>
          <a:p>
            <a:pPr marL="139700" indent="0">
              <a:buNone/>
            </a:pPr>
            <a:r>
              <a:rPr lang="en-US" sz="1400" b="1">
                <a:latin typeface="Arial"/>
              </a:rPr>
              <a:t>Polymorphism (Virtual Function)in C:</a:t>
            </a:r>
            <a:endParaRPr lang="en-US"/>
          </a:p>
          <a:p>
            <a:pPr marL="139700" indent="0">
              <a:buNone/>
            </a:pPr>
            <a:r>
              <a:rPr lang="en-US" sz="1200">
                <a:latin typeface="Arial"/>
              </a:rPr>
              <a:t>Consider </a:t>
            </a:r>
            <a:r>
              <a:rPr lang="en-US" sz="1200" err="1">
                <a:latin typeface="Arial"/>
              </a:rPr>
              <a:t>main.c</a:t>
            </a:r>
            <a:r>
              <a:rPr lang="en-US" sz="1200">
                <a:latin typeface="Arial"/>
              </a:rPr>
              <a:t> :</a:t>
            </a:r>
          </a:p>
          <a:p>
            <a:pPr marL="139700" indent="0">
              <a:buNone/>
            </a:pPr>
            <a:endParaRPr lang="en-US" sz="1200">
              <a:latin typeface="Arial"/>
            </a:endParaRPr>
          </a:p>
          <a:p>
            <a:pPr marL="596900" lvl="1" indent="0">
              <a:buNone/>
            </a:pPr>
            <a:endParaRPr lang="en-US"/>
          </a:p>
          <a:p>
            <a:pPr marL="596900" lvl="1" indent="0">
              <a:buNone/>
            </a:pPr>
            <a:endParaRPr lang="en-US" sz="1200">
              <a:latin typeface="Arial"/>
            </a:endParaRPr>
          </a:p>
          <a:p>
            <a:pPr marL="139700" indent="0">
              <a:buNone/>
            </a:pPr>
            <a:endParaRPr lang="en-US" sz="1200">
              <a:latin typeface="Arial"/>
            </a:endParaRPr>
          </a:p>
          <a:p>
            <a:endParaRPr lang="en-US" sz="1400" b="1">
              <a:latin typeface="Arial"/>
            </a:endParaRPr>
          </a:p>
          <a:p>
            <a:endParaRPr lang="en-US" sz="1200">
              <a:latin typeface="Arial"/>
            </a:endParaRPr>
          </a:p>
        </p:txBody>
      </p:sp>
      <p:grpSp>
        <p:nvGrpSpPr>
          <p:cNvPr id="20" name="Group 19">
            <a:extLst>
              <a:ext uri="{FF2B5EF4-FFF2-40B4-BE49-F238E27FC236}">
                <a16:creationId xmlns:a16="http://schemas.microsoft.com/office/drawing/2014/main" id="{F66BA200-99CD-2D85-7A0E-B1997713D495}"/>
              </a:ext>
            </a:extLst>
          </p:cNvPr>
          <p:cNvGrpSpPr/>
          <p:nvPr/>
        </p:nvGrpSpPr>
        <p:grpSpPr>
          <a:xfrm>
            <a:off x="104775" y="1342009"/>
            <a:ext cx="3093618" cy="3499296"/>
            <a:chOff x="104775" y="1342009"/>
            <a:chExt cx="3093618" cy="3499296"/>
          </a:xfrm>
        </p:grpSpPr>
        <p:grpSp>
          <p:nvGrpSpPr>
            <p:cNvPr id="17" name="Group 16">
              <a:extLst>
                <a:ext uri="{FF2B5EF4-FFF2-40B4-BE49-F238E27FC236}">
                  <a16:creationId xmlns:a16="http://schemas.microsoft.com/office/drawing/2014/main" id="{49095A20-F4DF-D7BE-9BA0-7CF6A89935DD}"/>
                </a:ext>
              </a:extLst>
            </p:cNvPr>
            <p:cNvGrpSpPr/>
            <p:nvPr/>
          </p:nvGrpSpPr>
          <p:grpSpPr>
            <a:xfrm>
              <a:off x="104775" y="1342009"/>
              <a:ext cx="3084512" cy="3499296"/>
              <a:chOff x="104775" y="1342009"/>
              <a:chExt cx="3084512" cy="3499296"/>
            </a:xfrm>
          </p:grpSpPr>
          <p:pic>
            <p:nvPicPr>
              <p:cNvPr id="4" name="Picture 6">
                <a:extLst>
                  <a:ext uri="{FF2B5EF4-FFF2-40B4-BE49-F238E27FC236}">
                    <a16:creationId xmlns:a16="http://schemas.microsoft.com/office/drawing/2014/main" id="{0E2F4E79-DB21-BDA9-62C3-65CC38A4DB04}"/>
                  </a:ext>
                </a:extLst>
              </p:cNvPr>
              <p:cNvPicPr>
                <a:picLocks noChangeAspect="1"/>
              </p:cNvPicPr>
              <p:nvPr/>
            </p:nvPicPr>
            <p:blipFill>
              <a:blip r:embed="rId2"/>
              <a:stretch>
                <a:fillRect/>
              </a:stretch>
            </p:blipFill>
            <p:spPr>
              <a:xfrm>
                <a:off x="104775" y="1342009"/>
                <a:ext cx="3084512" cy="3499296"/>
              </a:xfrm>
              <a:prstGeom prst="rect">
                <a:avLst/>
              </a:prstGeom>
            </p:spPr>
          </p:pic>
          <p:sp>
            <p:nvSpPr>
              <p:cNvPr id="8" name="Rectangle 7">
                <a:extLst>
                  <a:ext uri="{FF2B5EF4-FFF2-40B4-BE49-F238E27FC236}">
                    <a16:creationId xmlns:a16="http://schemas.microsoft.com/office/drawing/2014/main" id="{8F0521BD-1929-15B7-E027-E6179E8EC8E2}"/>
                  </a:ext>
                </a:extLst>
              </p:cNvPr>
              <p:cNvSpPr/>
              <p:nvPr/>
            </p:nvSpPr>
            <p:spPr>
              <a:xfrm>
                <a:off x="157162" y="2128837"/>
                <a:ext cx="2968624" cy="65881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FDDE132-7F52-A69C-1C13-AF5E56599334}"/>
                  </a:ext>
                </a:extLst>
              </p:cNvPr>
              <p:cNvSpPr txBox="1"/>
              <p:nvPr/>
            </p:nvSpPr>
            <p:spPr>
              <a:xfrm>
                <a:off x="1650205" y="2264568"/>
                <a:ext cx="145018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Collection of different shapes</a:t>
                </a:r>
              </a:p>
            </p:txBody>
          </p:sp>
          <p:sp>
            <p:nvSpPr>
              <p:cNvPr id="12" name="TextBox 11">
                <a:extLst>
                  <a:ext uri="{FF2B5EF4-FFF2-40B4-BE49-F238E27FC236}">
                    <a16:creationId xmlns:a16="http://schemas.microsoft.com/office/drawing/2014/main" id="{F3304789-F61F-3169-502E-0EB820E02DA4}"/>
                  </a:ext>
                </a:extLst>
              </p:cNvPr>
              <p:cNvSpPr txBox="1"/>
              <p:nvPr/>
            </p:nvSpPr>
            <p:spPr>
              <a:xfrm>
                <a:off x="1848642" y="3272631"/>
                <a:ext cx="1339056" cy="569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Instantiate the attributes of </a:t>
                </a:r>
                <a:r>
                  <a:rPr lang="en-US" sz="1000" err="1">
                    <a:solidFill>
                      <a:schemeClr val="bg1"/>
                    </a:solidFill>
                  </a:rPr>
                  <a:t>Rect</a:t>
                </a:r>
                <a:r>
                  <a:rPr lang="en-US" sz="1000">
                    <a:solidFill>
                      <a:schemeClr val="bg1"/>
                    </a:solidFill>
                  </a:rPr>
                  <a:t> &amp; Circle</a:t>
                </a:r>
              </a:p>
            </p:txBody>
          </p:sp>
        </p:grpSp>
        <p:sp>
          <p:nvSpPr>
            <p:cNvPr id="19" name="TextBox 18">
              <a:extLst>
                <a:ext uri="{FF2B5EF4-FFF2-40B4-BE49-F238E27FC236}">
                  <a16:creationId xmlns:a16="http://schemas.microsoft.com/office/drawing/2014/main" id="{769BFF17-AAF7-63AD-364F-C52C5BC4DF45}"/>
                </a:ext>
              </a:extLst>
            </p:cNvPr>
            <p:cNvSpPr txBox="1"/>
            <p:nvPr/>
          </p:nvSpPr>
          <p:spPr>
            <a:xfrm>
              <a:off x="2489700" y="1490661"/>
              <a:ext cx="7086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err="1">
                  <a:solidFill>
                    <a:schemeClr val="bg1"/>
                  </a:solidFill>
                </a:rPr>
                <a:t>main.c</a:t>
              </a:r>
            </a:p>
          </p:txBody>
        </p:sp>
      </p:grpSp>
      <p:grpSp>
        <p:nvGrpSpPr>
          <p:cNvPr id="32" name="Group 31">
            <a:extLst>
              <a:ext uri="{FF2B5EF4-FFF2-40B4-BE49-F238E27FC236}">
                <a16:creationId xmlns:a16="http://schemas.microsoft.com/office/drawing/2014/main" id="{31CCBFB1-9BE4-1E78-9EF6-352B6A71F4F9}"/>
              </a:ext>
            </a:extLst>
          </p:cNvPr>
          <p:cNvGrpSpPr/>
          <p:nvPr/>
        </p:nvGrpSpPr>
        <p:grpSpPr>
          <a:xfrm>
            <a:off x="3470275" y="3849472"/>
            <a:ext cx="5116512" cy="1127557"/>
            <a:chOff x="3470275" y="3849472"/>
            <a:chExt cx="5116512" cy="1127557"/>
          </a:xfrm>
        </p:grpSpPr>
        <p:pic>
          <p:nvPicPr>
            <p:cNvPr id="7" name="Picture 7">
              <a:extLst>
                <a:ext uri="{FF2B5EF4-FFF2-40B4-BE49-F238E27FC236}">
                  <a16:creationId xmlns:a16="http://schemas.microsoft.com/office/drawing/2014/main" id="{50EFCDA4-FCE2-3C7C-E93B-8A8873E70DB3}"/>
                </a:ext>
              </a:extLst>
            </p:cNvPr>
            <p:cNvPicPr>
              <a:picLocks noChangeAspect="1"/>
            </p:cNvPicPr>
            <p:nvPr/>
          </p:nvPicPr>
          <p:blipFill>
            <a:blip r:embed="rId3"/>
            <a:stretch>
              <a:fillRect/>
            </a:stretch>
          </p:blipFill>
          <p:spPr>
            <a:xfrm>
              <a:off x="3470275" y="3849472"/>
              <a:ext cx="5116512" cy="1127557"/>
            </a:xfrm>
            <a:prstGeom prst="rect">
              <a:avLst/>
            </a:prstGeom>
          </p:spPr>
        </p:pic>
        <p:sp>
          <p:nvSpPr>
            <p:cNvPr id="29" name="TextBox 28">
              <a:extLst>
                <a:ext uri="{FF2B5EF4-FFF2-40B4-BE49-F238E27FC236}">
                  <a16:creationId xmlns:a16="http://schemas.microsoft.com/office/drawing/2014/main" id="{C0BB4B32-68EC-41BB-9D4E-9BF785A19A27}"/>
                </a:ext>
              </a:extLst>
            </p:cNvPr>
            <p:cNvSpPr txBox="1"/>
            <p:nvPr/>
          </p:nvSpPr>
          <p:spPr>
            <a:xfrm>
              <a:off x="7033417" y="4107656"/>
              <a:ext cx="133905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accent2"/>
                  </a:solidFill>
                </a:rPr>
                <a:t>Largest shape c1 </a:t>
              </a:r>
            </a:p>
          </p:txBody>
        </p:sp>
        <p:cxnSp>
          <p:nvCxnSpPr>
            <p:cNvPr id="30" name="Straight Arrow Connector 29">
              <a:extLst>
                <a:ext uri="{FF2B5EF4-FFF2-40B4-BE49-F238E27FC236}">
                  <a16:creationId xmlns:a16="http://schemas.microsoft.com/office/drawing/2014/main" id="{AAE04FC1-6746-9A80-F804-352F3DC4685F}"/>
                </a:ext>
              </a:extLst>
            </p:cNvPr>
            <p:cNvCxnSpPr/>
            <p:nvPr/>
          </p:nvCxnSpPr>
          <p:spPr>
            <a:xfrm flipH="1">
              <a:off x="5187951" y="4249738"/>
              <a:ext cx="1871662" cy="9525"/>
            </a:xfrm>
            <a:prstGeom prst="straightConnector1">
              <a:avLst/>
            </a:prstGeom>
            <a:ln>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CACE0E8-6AA6-FAF7-E15D-BF1E90305C18}"/>
                </a:ext>
              </a:extLst>
            </p:cNvPr>
            <p:cNvSpPr txBox="1"/>
            <p:nvPr/>
          </p:nvSpPr>
          <p:spPr>
            <a:xfrm>
              <a:off x="6358730" y="4512469"/>
              <a:ext cx="133905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FFFF00"/>
                  </a:solidFill>
                </a:rPr>
                <a:t>Draw All shapes</a:t>
              </a:r>
            </a:p>
          </p:txBody>
        </p:sp>
      </p:grpSp>
      <p:grpSp>
        <p:nvGrpSpPr>
          <p:cNvPr id="40" name="Group 39">
            <a:extLst>
              <a:ext uri="{FF2B5EF4-FFF2-40B4-BE49-F238E27FC236}">
                <a16:creationId xmlns:a16="http://schemas.microsoft.com/office/drawing/2014/main" id="{C4BA4BEC-2E1F-07FF-B576-3FC7CDE28658}"/>
              </a:ext>
            </a:extLst>
          </p:cNvPr>
          <p:cNvGrpSpPr/>
          <p:nvPr/>
        </p:nvGrpSpPr>
        <p:grpSpPr>
          <a:xfrm>
            <a:off x="3565525" y="784681"/>
            <a:ext cx="5110160" cy="2916020"/>
            <a:chOff x="3565525" y="784681"/>
            <a:chExt cx="5110160" cy="2916020"/>
          </a:xfrm>
        </p:grpSpPr>
        <p:grpSp>
          <p:nvGrpSpPr>
            <p:cNvPr id="37" name="Group 36">
              <a:extLst>
                <a:ext uri="{FF2B5EF4-FFF2-40B4-BE49-F238E27FC236}">
                  <a16:creationId xmlns:a16="http://schemas.microsoft.com/office/drawing/2014/main" id="{87F48DBF-3D55-6AF6-1DF4-C4252D265D5C}"/>
                </a:ext>
              </a:extLst>
            </p:cNvPr>
            <p:cNvGrpSpPr/>
            <p:nvPr/>
          </p:nvGrpSpPr>
          <p:grpSpPr>
            <a:xfrm>
              <a:off x="3565525" y="784681"/>
              <a:ext cx="5110160" cy="2916020"/>
              <a:chOff x="3565525" y="784681"/>
              <a:chExt cx="5110160" cy="2916020"/>
            </a:xfrm>
          </p:grpSpPr>
          <p:pic>
            <p:nvPicPr>
              <p:cNvPr id="33" name="Picture 33">
                <a:extLst>
                  <a:ext uri="{FF2B5EF4-FFF2-40B4-BE49-F238E27FC236}">
                    <a16:creationId xmlns:a16="http://schemas.microsoft.com/office/drawing/2014/main" id="{3549DA9D-3505-C842-E8E2-E3BAF49690C3}"/>
                  </a:ext>
                </a:extLst>
              </p:cNvPr>
              <p:cNvPicPr>
                <a:picLocks noChangeAspect="1"/>
              </p:cNvPicPr>
              <p:nvPr/>
            </p:nvPicPr>
            <p:blipFill>
              <a:blip r:embed="rId4"/>
              <a:stretch>
                <a:fillRect/>
              </a:stretch>
            </p:blipFill>
            <p:spPr>
              <a:xfrm>
                <a:off x="3565525" y="784681"/>
                <a:ext cx="4132262" cy="2843888"/>
              </a:xfrm>
              <a:prstGeom prst="rect">
                <a:avLst/>
              </a:prstGeom>
            </p:spPr>
          </p:pic>
          <p:sp>
            <p:nvSpPr>
              <p:cNvPr id="35" name="TextBox 34">
                <a:extLst>
                  <a:ext uri="{FF2B5EF4-FFF2-40B4-BE49-F238E27FC236}">
                    <a16:creationId xmlns:a16="http://schemas.microsoft.com/office/drawing/2014/main" id="{1D6DDDEB-EABC-E5FC-6AFA-3213C5799EBC}"/>
                  </a:ext>
                </a:extLst>
              </p:cNvPr>
              <p:cNvSpPr txBox="1"/>
              <p:nvPr/>
            </p:nvSpPr>
            <p:spPr>
              <a:xfrm>
                <a:off x="5360192" y="1783556"/>
                <a:ext cx="3315493"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solidFill>
                      <a:srgbClr val="FFFF00"/>
                    </a:solidFill>
                  </a:rPr>
                  <a:t>This run's a loop on array of *shapes[] and finds max area by using virtual function of each subclass.</a:t>
                </a:r>
              </a:p>
              <a:p>
                <a:r>
                  <a:rPr lang="en-US" sz="900">
                    <a:solidFill>
                      <a:srgbClr val="FFFF00"/>
                    </a:solidFill>
                  </a:rPr>
                  <a:t>Returns shape with largest area.</a:t>
                </a:r>
              </a:p>
            </p:txBody>
          </p:sp>
          <p:sp>
            <p:nvSpPr>
              <p:cNvPr id="36" name="TextBox 35">
                <a:extLst>
                  <a:ext uri="{FF2B5EF4-FFF2-40B4-BE49-F238E27FC236}">
                    <a16:creationId xmlns:a16="http://schemas.microsoft.com/office/drawing/2014/main" id="{62C48C56-834E-6CAE-76D9-E5E36F7B7704}"/>
                  </a:ext>
                </a:extLst>
              </p:cNvPr>
              <p:cNvSpPr txBox="1"/>
              <p:nvPr/>
            </p:nvSpPr>
            <p:spPr>
              <a:xfrm>
                <a:off x="4534692" y="3331369"/>
                <a:ext cx="33154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solidFill>
                      <a:srgbClr val="FFFF00"/>
                    </a:solidFill>
                  </a:rPr>
                  <a:t>This run's a loop on array of *shapes[] &amp; calls the virtual function to draw shape for each subclass.</a:t>
                </a:r>
                <a:endParaRPr lang="en-US"/>
              </a:p>
            </p:txBody>
          </p:sp>
        </p:grpSp>
        <p:sp>
          <p:nvSpPr>
            <p:cNvPr id="39" name="TextBox 38">
              <a:extLst>
                <a:ext uri="{FF2B5EF4-FFF2-40B4-BE49-F238E27FC236}">
                  <a16:creationId xmlns:a16="http://schemas.microsoft.com/office/drawing/2014/main" id="{15B951D8-93B9-6E52-828F-8A850581B6D1}"/>
                </a:ext>
              </a:extLst>
            </p:cNvPr>
            <p:cNvSpPr txBox="1"/>
            <p:nvPr/>
          </p:nvSpPr>
          <p:spPr>
            <a:xfrm>
              <a:off x="6658475" y="1063623"/>
              <a:ext cx="8674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err="1">
                  <a:solidFill>
                    <a:schemeClr val="bg1"/>
                  </a:solidFill>
                </a:rPr>
                <a:t>shape.c</a:t>
              </a:r>
            </a:p>
          </p:txBody>
        </p:sp>
      </p:grpSp>
    </p:spTree>
    <p:extLst>
      <p:ext uri="{BB962C8B-B14F-4D97-AF65-F5344CB8AC3E}">
        <p14:creationId xmlns:p14="http://schemas.microsoft.com/office/powerpoint/2010/main" val="2505212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01D925-EE19-C530-4624-5D3D5C5C694E}"/>
              </a:ext>
            </a:extLst>
          </p:cNvPr>
          <p:cNvSpPr>
            <a:spLocks noGrp="1"/>
          </p:cNvSpPr>
          <p:nvPr>
            <p:ph type="title"/>
          </p:nvPr>
        </p:nvSpPr>
        <p:spPr>
          <a:xfrm>
            <a:off x="187492" y="223712"/>
            <a:ext cx="7886700" cy="332464"/>
          </a:xfrm>
        </p:spPr>
        <p:txBody>
          <a:bodyPr/>
          <a:lstStyle/>
          <a:p>
            <a:r>
              <a:rPr lang="en-US" b="1" u="none"/>
              <a:t>Oops Concept </a:t>
            </a:r>
            <a:r>
              <a:rPr lang="en-US" sz="2400" b="1" u="none"/>
              <a:t>contd..</a:t>
            </a:r>
            <a:endParaRPr lang="en-US" sz="2400"/>
          </a:p>
        </p:txBody>
      </p:sp>
      <p:sp>
        <p:nvSpPr>
          <p:cNvPr id="3" name="Text Placeholder 2">
            <a:extLst>
              <a:ext uri="{FF2B5EF4-FFF2-40B4-BE49-F238E27FC236}">
                <a16:creationId xmlns:a16="http://schemas.microsoft.com/office/drawing/2014/main" id="{550C6EBD-D530-6CA9-CAAC-6102E007C173}"/>
              </a:ext>
            </a:extLst>
          </p:cNvPr>
          <p:cNvSpPr>
            <a:spLocks noGrp="1"/>
          </p:cNvSpPr>
          <p:nvPr>
            <p:ph type="body" idx="1"/>
          </p:nvPr>
        </p:nvSpPr>
        <p:spPr>
          <a:xfrm>
            <a:off x="60442" y="558028"/>
            <a:ext cx="8723321" cy="4280756"/>
          </a:xfrm>
        </p:spPr>
        <p:txBody>
          <a:bodyPr/>
          <a:lstStyle/>
          <a:p>
            <a:pPr marL="139700" indent="0">
              <a:buNone/>
            </a:pPr>
            <a:r>
              <a:rPr lang="en-US" sz="1400" b="1">
                <a:latin typeface="Arial"/>
              </a:rPr>
              <a:t>Linux Open Source Code :</a:t>
            </a:r>
          </a:p>
          <a:p>
            <a:pPr marL="139700" indent="0">
              <a:buNone/>
            </a:pPr>
            <a:r>
              <a:rPr lang="en-US" sz="1400" b="1">
                <a:latin typeface="Arial"/>
                <a:hlinkClick r:id="rId2"/>
              </a:rPr>
              <a:t>QP/C</a:t>
            </a:r>
            <a:r>
              <a:rPr lang="en-US" sz="1400" b="1">
                <a:latin typeface="Arial"/>
              </a:rPr>
              <a:t> </a:t>
            </a:r>
          </a:p>
          <a:p>
            <a:pPr marL="139700" indent="0">
              <a:buNone/>
            </a:pPr>
            <a:r>
              <a:rPr lang="en-US" sz="1200">
                <a:latin typeface="Arial"/>
              </a:rPr>
              <a:t>The oops concepts are implemented in the QP/C real-time framework.</a:t>
            </a:r>
          </a:p>
          <a:p>
            <a:pPr marL="139700" indent="0">
              <a:buNone/>
            </a:pPr>
            <a:r>
              <a:rPr lang="en-US" sz="1200" b="1"/>
              <a:t>QP™/C Real-Time Embedded Framework (RTEF)</a:t>
            </a:r>
            <a:r>
              <a:rPr lang="en-US" sz="1200"/>
              <a:t> is a lightweight implementation of the Active Object model of computation specifically tailored for real-time embedded (RTE) systems. </a:t>
            </a:r>
            <a:endParaRPr lang="en-US"/>
          </a:p>
          <a:p>
            <a:pPr marL="139700" indent="0">
              <a:buNone/>
            </a:pPr>
            <a:r>
              <a:rPr lang="en-US" sz="1200"/>
              <a:t>QP is both a </a:t>
            </a:r>
            <a:r>
              <a:rPr lang="en-US" sz="1200" i="1"/>
              <a:t>software infrastructure</a:t>
            </a:r>
            <a:r>
              <a:rPr lang="en-US" sz="1200"/>
              <a:t> for building applications consisting of active objects (actors) and a </a:t>
            </a:r>
            <a:r>
              <a:rPr lang="en-US" sz="1200" i="1"/>
              <a:t>runtime environment</a:t>
            </a:r>
            <a:r>
              <a:rPr lang="en-US" sz="1200"/>
              <a:t> for executing the active objects in a deterministic fashion.</a:t>
            </a:r>
            <a:endParaRPr lang="en-US"/>
          </a:p>
          <a:p>
            <a:pPr marL="139700" indent="0">
              <a:buNone/>
            </a:pPr>
            <a:r>
              <a:rPr lang="en-US" sz="1200"/>
              <a:t>QP™/C is licensed under the sustainable dual licensing model, in which both the open source software distribution mechanism and traditional closed source software distribution models are combined.</a:t>
            </a:r>
            <a:endParaRPr lang="en-US"/>
          </a:p>
          <a:p>
            <a:pPr>
              <a:buNone/>
            </a:pPr>
            <a:endParaRPr lang="en-US" sz="1200" b="1"/>
          </a:p>
          <a:p>
            <a:pPr marL="139700" indent="0">
              <a:buNone/>
            </a:pPr>
            <a:br>
              <a:rPr lang="en-US"/>
            </a:br>
            <a:endParaRPr lang="en-US"/>
          </a:p>
          <a:p>
            <a:pPr marL="596900" lvl="1" indent="0">
              <a:buNone/>
            </a:pPr>
            <a:endParaRPr lang="en-US" sz="1200">
              <a:latin typeface="Arial"/>
            </a:endParaRPr>
          </a:p>
          <a:p>
            <a:pPr marL="139700" indent="0">
              <a:buNone/>
            </a:pPr>
            <a:endParaRPr lang="en-US" sz="1200">
              <a:latin typeface="Arial"/>
            </a:endParaRPr>
          </a:p>
          <a:p>
            <a:endParaRPr lang="en-US" sz="1400" b="1">
              <a:latin typeface="Arial"/>
            </a:endParaRPr>
          </a:p>
          <a:p>
            <a:endParaRPr lang="en-US" sz="1200">
              <a:latin typeface="Arial"/>
            </a:endParaRPr>
          </a:p>
        </p:txBody>
      </p:sp>
    </p:spTree>
    <p:extLst>
      <p:ext uri="{BB962C8B-B14F-4D97-AF65-F5344CB8AC3E}">
        <p14:creationId xmlns:p14="http://schemas.microsoft.com/office/powerpoint/2010/main" val="649007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01D925-EE19-C530-4624-5D3D5C5C694E}"/>
              </a:ext>
            </a:extLst>
          </p:cNvPr>
          <p:cNvSpPr>
            <a:spLocks noGrp="1"/>
          </p:cNvSpPr>
          <p:nvPr>
            <p:ph type="title"/>
          </p:nvPr>
        </p:nvSpPr>
        <p:spPr>
          <a:xfrm>
            <a:off x="187492" y="223712"/>
            <a:ext cx="7886700" cy="332464"/>
          </a:xfrm>
        </p:spPr>
        <p:txBody>
          <a:bodyPr/>
          <a:lstStyle/>
          <a:p>
            <a:r>
              <a:rPr lang="en-US" sz="2400" b="1" u="none" dirty="0"/>
              <a:t>Assignment - </a:t>
            </a:r>
            <a:r>
              <a:rPr lang="en-US" sz="2400" b="1" u="none" dirty="0">
                <a:latin typeface="Arial"/>
                <a:cs typeface="Arial"/>
              </a:rPr>
              <a:t>Inter process communications</a:t>
            </a:r>
            <a:endParaRPr lang="en-US" sz="2400" b="1" u="none" dirty="0"/>
          </a:p>
        </p:txBody>
      </p:sp>
      <p:sp>
        <p:nvSpPr>
          <p:cNvPr id="3" name="Text Placeholder 2">
            <a:extLst>
              <a:ext uri="{FF2B5EF4-FFF2-40B4-BE49-F238E27FC236}">
                <a16:creationId xmlns:a16="http://schemas.microsoft.com/office/drawing/2014/main" id="{550C6EBD-D530-6CA9-CAAC-6102E007C173}"/>
              </a:ext>
            </a:extLst>
          </p:cNvPr>
          <p:cNvSpPr>
            <a:spLocks noGrp="1"/>
          </p:cNvSpPr>
          <p:nvPr>
            <p:ph type="body" idx="1"/>
          </p:nvPr>
        </p:nvSpPr>
        <p:spPr>
          <a:xfrm>
            <a:off x="52613" y="550199"/>
            <a:ext cx="8723321" cy="4280756"/>
          </a:xfrm>
        </p:spPr>
        <p:txBody>
          <a:bodyPr/>
          <a:lstStyle/>
          <a:p>
            <a:pPr marL="139700" indent="0">
              <a:buNone/>
            </a:pPr>
            <a:r>
              <a:rPr lang="en-US" sz="1400" b="1" dirty="0">
                <a:latin typeface="Arial"/>
              </a:rPr>
              <a:t>What is Inter process Communication (IPC):</a:t>
            </a:r>
          </a:p>
          <a:p>
            <a:pPr marL="425450" indent="-285750"/>
            <a:r>
              <a:rPr lang="en-US" sz="1200" dirty="0">
                <a:latin typeface="Arial"/>
              </a:rPr>
              <a:t>It is mechanism which allows exchange of data / messages between multiple processes.</a:t>
            </a:r>
          </a:p>
          <a:p>
            <a:pPr marL="425450" indent="-285750"/>
            <a:r>
              <a:rPr lang="en-US" sz="1200" dirty="0">
                <a:latin typeface="Arial"/>
              </a:rPr>
              <a:t>Why use IPC:</a:t>
            </a:r>
          </a:p>
          <a:p>
            <a:pPr marL="882650" lvl="1" indent="-285750"/>
            <a:r>
              <a:rPr lang="en-US" sz="1200" dirty="0">
                <a:latin typeface="Arial"/>
              </a:rPr>
              <a:t>Data Sharing between processes .</a:t>
            </a:r>
          </a:p>
          <a:p>
            <a:pPr marL="882650" lvl="1" indent="-285750"/>
            <a:r>
              <a:rPr lang="en-US" sz="1200" dirty="0">
                <a:latin typeface="Arial"/>
              </a:rPr>
              <a:t>Dividing a task in multiple process or threads can speed up the task in parallel.</a:t>
            </a:r>
          </a:p>
          <a:p>
            <a:pPr marL="882650" lvl="1" indent="-285750"/>
            <a:r>
              <a:rPr lang="en-US" sz="1200" dirty="0">
                <a:latin typeface="Arial"/>
              </a:rPr>
              <a:t>Providing mechanism to communicate with other processes brings</a:t>
            </a:r>
            <a:r>
              <a:rPr lang="en-US" sz="1200" dirty="0">
                <a:latin typeface="Arial"/>
                <a:cs typeface="Arial"/>
              </a:rPr>
              <a:t> modularity in the system.</a:t>
            </a:r>
          </a:p>
          <a:p>
            <a:pPr marL="882650" lvl="1" indent="-285750"/>
            <a:r>
              <a:rPr lang="en-US" sz="1200" dirty="0">
                <a:latin typeface="Arial"/>
                <a:cs typeface="Arial"/>
              </a:rPr>
              <a:t>Big application can be broken into modules.</a:t>
            </a:r>
          </a:p>
          <a:p>
            <a:pPr marL="596900" lvl="1" indent="0">
              <a:buNone/>
            </a:pPr>
            <a:endParaRPr lang="en-US" sz="1200" dirty="0">
              <a:latin typeface="Arial"/>
              <a:cs typeface="Arial"/>
            </a:endParaRPr>
          </a:p>
          <a:p>
            <a:pPr marL="882650" lvl="1" indent="-285750"/>
            <a:endParaRPr lang="en-US" sz="1400" dirty="0">
              <a:latin typeface="Arial"/>
            </a:endParaRPr>
          </a:p>
          <a:p>
            <a:pPr marL="139700" indent="0">
              <a:buNone/>
            </a:pPr>
            <a:br>
              <a:rPr lang="en-US" dirty="0"/>
            </a:br>
            <a:endParaRPr lang="en-US">
              <a:latin typeface="Arial"/>
            </a:endParaRPr>
          </a:p>
          <a:p>
            <a:pPr marL="596900" lvl="1" indent="0">
              <a:buNone/>
            </a:pPr>
            <a:endParaRPr lang="en-US" sz="1200" dirty="0">
              <a:latin typeface="Arial"/>
            </a:endParaRPr>
          </a:p>
          <a:p>
            <a:pPr marL="139700" indent="0">
              <a:buNone/>
            </a:pPr>
            <a:endParaRPr lang="en-US" sz="1200" dirty="0">
              <a:latin typeface="Arial"/>
            </a:endParaRPr>
          </a:p>
          <a:p>
            <a:endParaRPr lang="en-US" sz="1400" b="1" dirty="0">
              <a:latin typeface="Arial"/>
            </a:endParaRPr>
          </a:p>
          <a:p>
            <a:endParaRPr lang="en-US" sz="1200" dirty="0">
              <a:latin typeface="Arial"/>
            </a:endParaRPr>
          </a:p>
        </p:txBody>
      </p:sp>
      <p:grpSp>
        <p:nvGrpSpPr>
          <p:cNvPr id="18" name="Group 17">
            <a:extLst>
              <a:ext uri="{FF2B5EF4-FFF2-40B4-BE49-F238E27FC236}">
                <a16:creationId xmlns:a16="http://schemas.microsoft.com/office/drawing/2014/main" id="{BEAE5AF5-DCFE-221B-43BA-5CC27032FA05}"/>
              </a:ext>
            </a:extLst>
          </p:cNvPr>
          <p:cNvGrpSpPr/>
          <p:nvPr/>
        </p:nvGrpSpPr>
        <p:grpSpPr>
          <a:xfrm>
            <a:off x="1862463" y="2614024"/>
            <a:ext cx="5161505" cy="1940751"/>
            <a:chOff x="1165703" y="2754942"/>
            <a:chExt cx="5161505" cy="1940751"/>
          </a:xfrm>
        </p:grpSpPr>
        <p:sp>
          <p:nvSpPr>
            <p:cNvPr id="5" name="Rectangle 4">
              <a:extLst>
                <a:ext uri="{FF2B5EF4-FFF2-40B4-BE49-F238E27FC236}">
                  <a16:creationId xmlns:a16="http://schemas.microsoft.com/office/drawing/2014/main" id="{9C537A87-658C-F56C-5B2B-148962EC41BB}"/>
                </a:ext>
              </a:extLst>
            </p:cNvPr>
            <p:cNvSpPr/>
            <p:nvPr/>
          </p:nvSpPr>
          <p:spPr>
            <a:xfrm>
              <a:off x="2183442" y="4492145"/>
              <a:ext cx="806363" cy="203548"/>
            </a:xfrm>
            <a:prstGeom prst="rect">
              <a:avLst/>
            </a:prstGeom>
          </p:spPr>
          <p:style>
            <a:lnRef idx="3">
              <a:schemeClr val="lt1"/>
            </a:lnRef>
            <a:fillRef idx="1">
              <a:schemeClr val="accent6"/>
            </a:fillRef>
            <a:effectRef idx="1">
              <a:schemeClr val="accent6"/>
            </a:effectRef>
            <a:fontRef idx="minor">
              <a:schemeClr val="lt1"/>
            </a:fontRef>
          </p:style>
          <p:txBody>
            <a:bodyPr lIns="91440" tIns="45720" rIns="91440" bIns="45720" rtlCol="0" anchor="ctr"/>
            <a:lstStyle/>
            <a:p>
              <a:pPr algn="ctr"/>
              <a:r>
                <a:rPr lang="en-US" sz="1000" dirty="0">
                  <a:cs typeface="Arial"/>
                </a:rPr>
                <a:t>Process 2</a:t>
              </a:r>
            </a:p>
          </p:txBody>
        </p:sp>
        <p:sp>
          <p:nvSpPr>
            <p:cNvPr id="8" name="Rectangle 7">
              <a:extLst>
                <a:ext uri="{FF2B5EF4-FFF2-40B4-BE49-F238E27FC236}">
                  <a16:creationId xmlns:a16="http://schemas.microsoft.com/office/drawing/2014/main" id="{F265EE8A-9C52-DB36-C718-049F3A17A91B}"/>
                </a:ext>
              </a:extLst>
            </p:cNvPr>
            <p:cNvSpPr/>
            <p:nvPr/>
          </p:nvSpPr>
          <p:spPr>
            <a:xfrm>
              <a:off x="5181859" y="4492144"/>
              <a:ext cx="806363" cy="203548"/>
            </a:xfrm>
            <a:prstGeom prst="rect">
              <a:avLst/>
            </a:prstGeom>
          </p:spPr>
          <p:style>
            <a:lnRef idx="3">
              <a:schemeClr val="lt1"/>
            </a:lnRef>
            <a:fillRef idx="1">
              <a:schemeClr val="accent6"/>
            </a:fillRef>
            <a:effectRef idx="1">
              <a:schemeClr val="accent6"/>
            </a:effectRef>
            <a:fontRef idx="minor">
              <a:schemeClr val="lt1"/>
            </a:fontRef>
          </p:style>
          <p:txBody>
            <a:bodyPr lIns="91440" tIns="45720" rIns="91440" bIns="45720" rtlCol="0" anchor="ctr"/>
            <a:lstStyle/>
            <a:p>
              <a:pPr algn="ctr"/>
              <a:r>
                <a:rPr lang="en-US" sz="1000" dirty="0">
                  <a:cs typeface="Arial"/>
                </a:rPr>
                <a:t>Process 3</a:t>
              </a:r>
            </a:p>
          </p:txBody>
        </p:sp>
        <p:grpSp>
          <p:nvGrpSpPr>
            <p:cNvPr id="17" name="Group 16">
              <a:extLst>
                <a:ext uri="{FF2B5EF4-FFF2-40B4-BE49-F238E27FC236}">
                  <a16:creationId xmlns:a16="http://schemas.microsoft.com/office/drawing/2014/main" id="{04255852-81EF-5D5C-E174-9AE423C370BB}"/>
                </a:ext>
              </a:extLst>
            </p:cNvPr>
            <p:cNvGrpSpPr/>
            <p:nvPr/>
          </p:nvGrpSpPr>
          <p:grpSpPr>
            <a:xfrm>
              <a:off x="1165703" y="2754942"/>
              <a:ext cx="5161505" cy="1708237"/>
              <a:chOff x="1165703" y="2754942"/>
              <a:chExt cx="5161505" cy="1708237"/>
            </a:xfrm>
          </p:grpSpPr>
          <p:cxnSp>
            <p:nvCxnSpPr>
              <p:cNvPr id="16" name="Straight Arrow Connector 15">
                <a:extLst>
                  <a:ext uri="{FF2B5EF4-FFF2-40B4-BE49-F238E27FC236}">
                    <a16:creationId xmlns:a16="http://schemas.microsoft.com/office/drawing/2014/main" id="{24B70176-B202-DD54-EECE-B399C5587BAF}"/>
                  </a:ext>
                </a:extLst>
              </p:cNvPr>
              <p:cNvCxnSpPr>
                <a:cxnSpLocks/>
              </p:cNvCxnSpPr>
              <p:nvPr/>
            </p:nvCxnSpPr>
            <p:spPr>
              <a:xfrm>
                <a:off x="5625752" y="3171433"/>
                <a:ext cx="6263" cy="1282352"/>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0F1C06A3-6574-74A2-4331-6E861F075E18}"/>
                  </a:ext>
                </a:extLst>
              </p:cNvPr>
              <p:cNvCxnSpPr>
                <a:cxnSpLocks/>
              </p:cNvCxnSpPr>
              <p:nvPr/>
            </p:nvCxnSpPr>
            <p:spPr>
              <a:xfrm flipV="1">
                <a:off x="4482752" y="3209012"/>
                <a:ext cx="1133605" cy="330372"/>
              </a:xfrm>
              <a:prstGeom prst="straightConnector1">
                <a:avLst/>
              </a:prstGeom>
            </p:spPr>
            <p:style>
              <a:lnRef idx="2">
                <a:schemeClr val="dk1"/>
              </a:lnRef>
              <a:fillRef idx="0">
                <a:schemeClr val="dk1"/>
              </a:fillRef>
              <a:effectRef idx="1">
                <a:schemeClr val="dk1"/>
              </a:effectRef>
              <a:fontRef idx="minor">
                <a:schemeClr val="tx1"/>
              </a:fontRef>
            </p:style>
          </p:cxnSp>
          <p:sp>
            <p:nvSpPr>
              <p:cNvPr id="4" name="Rectangle 3">
                <a:extLst>
                  <a:ext uri="{FF2B5EF4-FFF2-40B4-BE49-F238E27FC236}">
                    <a16:creationId xmlns:a16="http://schemas.microsoft.com/office/drawing/2014/main" id="{91682E90-8FE3-95CB-4DBF-88B640C1A707}"/>
                  </a:ext>
                </a:extLst>
              </p:cNvPr>
              <p:cNvSpPr/>
              <p:nvPr/>
            </p:nvSpPr>
            <p:spPr>
              <a:xfrm>
                <a:off x="1165703" y="2949879"/>
                <a:ext cx="806363" cy="20354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000" dirty="0">
                    <a:cs typeface="Arial"/>
                  </a:rPr>
                  <a:t>Process 1</a:t>
                </a:r>
              </a:p>
            </p:txBody>
          </p:sp>
          <p:sp>
            <p:nvSpPr>
              <p:cNvPr id="7" name="Rectangle 6">
                <a:extLst>
                  <a:ext uri="{FF2B5EF4-FFF2-40B4-BE49-F238E27FC236}">
                    <a16:creationId xmlns:a16="http://schemas.microsoft.com/office/drawing/2014/main" id="{25538DBB-CAF2-058C-58BE-19FC7C05D244}"/>
                  </a:ext>
                </a:extLst>
              </p:cNvPr>
              <p:cNvSpPr/>
              <p:nvPr/>
            </p:nvSpPr>
            <p:spPr>
              <a:xfrm>
                <a:off x="5181859" y="2949877"/>
                <a:ext cx="806363" cy="203548"/>
              </a:xfrm>
              <a:prstGeom prst="rect">
                <a:avLst/>
              </a:prstGeom>
            </p:spPr>
            <p:style>
              <a:lnRef idx="3">
                <a:schemeClr val="lt1"/>
              </a:lnRef>
              <a:fillRef idx="1">
                <a:schemeClr val="accent6"/>
              </a:fillRef>
              <a:effectRef idx="1">
                <a:schemeClr val="accent6"/>
              </a:effectRef>
              <a:fontRef idx="minor">
                <a:schemeClr val="lt1"/>
              </a:fontRef>
            </p:style>
            <p:txBody>
              <a:bodyPr lIns="91440" tIns="45720" rIns="91440" bIns="45720" rtlCol="0" anchor="ctr"/>
              <a:lstStyle/>
              <a:p>
                <a:pPr algn="ctr"/>
                <a:r>
                  <a:rPr lang="en-US" sz="1000" dirty="0">
                    <a:cs typeface="Arial"/>
                  </a:rPr>
                  <a:t>Process 4</a:t>
                </a:r>
                <a:endParaRPr lang="en-US" dirty="0"/>
              </a:p>
            </p:txBody>
          </p:sp>
          <p:sp>
            <p:nvSpPr>
              <p:cNvPr id="2" name="Cloud 1">
                <a:extLst>
                  <a:ext uri="{FF2B5EF4-FFF2-40B4-BE49-F238E27FC236}">
                    <a16:creationId xmlns:a16="http://schemas.microsoft.com/office/drawing/2014/main" id="{C8F241A1-DFB3-C436-912F-A63B0B759C19}"/>
                  </a:ext>
                </a:extLst>
              </p:cNvPr>
              <p:cNvSpPr/>
              <p:nvPr/>
            </p:nvSpPr>
            <p:spPr>
              <a:xfrm>
                <a:off x="2608546" y="2754942"/>
                <a:ext cx="1370033" cy="594986"/>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00" dirty="0">
                    <a:cs typeface="Arial"/>
                  </a:rPr>
                  <a:t>IPC Mechanism</a:t>
                </a:r>
              </a:p>
            </p:txBody>
          </p:sp>
          <p:sp>
            <p:nvSpPr>
              <p:cNvPr id="9" name="Cloud 8">
                <a:extLst>
                  <a:ext uri="{FF2B5EF4-FFF2-40B4-BE49-F238E27FC236}">
                    <a16:creationId xmlns:a16="http://schemas.microsoft.com/office/drawing/2014/main" id="{B7B40705-5F9E-1E6B-E8EC-DA7ECC953DC9}"/>
                  </a:ext>
                </a:extLst>
              </p:cNvPr>
              <p:cNvSpPr/>
              <p:nvPr/>
            </p:nvSpPr>
            <p:spPr>
              <a:xfrm>
                <a:off x="3360107" y="3537819"/>
                <a:ext cx="1370033" cy="594986"/>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00" dirty="0">
                    <a:cs typeface="Arial"/>
                  </a:rPr>
                  <a:t>IPC Mechanism</a:t>
                </a:r>
              </a:p>
            </p:txBody>
          </p:sp>
          <p:sp>
            <p:nvSpPr>
              <p:cNvPr id="10" name="Cloud 9">
                <a:extLst>
                  <a:ext uri="{FF2B5EF4-FFF2-40B4-BE49-F238E27FC236}">
                    <a16:creationId xmlns:a16="http://schemas.microsoft.com/office/drawing/2014/main" id="{7EF49E52-F2F8-AF45-FEBC-26B27C33B131}"/>
                  </a:ext>
                </a:extLst>
              </p:cNvPr>
              <p:cNvSpPr/>
              <p:nvPr/>
            </p:nvSpPr>
            <p:spPr>
              <a:xfrm>
                <a:off x="4957175" y="3537818"/>
                <a:ext cx="1370033" cy="594986"/>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00" dirty="0">
                    <a:cs typeface="Arial"/>
                  </a:rPr>
                  <a:t>IPC Mechanism</a:t>
                </a:r>
              </a:p>
            </p:txBody>
          </p:sp>
          <p:cxnSp>
            <p:nvCxnSpPr>
              <p:cNvPr id="12" name="Straight Arrow Connector 11">
                <a:extLst>
                  <a:ext uri="{FF2B5EF4-FFF2-40B4-BE49-F238E27FC236}">
                    <a16:creationId xmlns:a16="http://schemas.microsoft.com/office/drawing/2014/main" id="{61356457-FB87-4430-6693-B6EE519B8B00}"/>
                  </a:ext>
                </a:extLst>
              </p:cNvPr>
              <p:cNvCxnSpPr/>
              <p:nvPr/>
            </p:nvCxnSpPr>
            <p:spPr>
              <a:xfrm flipV="1">
                <a:off x="2001033" y="3091580"/>
                <a:ext cx="609078" cy="1565"/>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86D6FEBD-34A7-5E8F-16F1-0506043D2BD5}"/>
                  </a:ext>
                </a:extLst>
              </p:cNvPr>
              <p:cNvCxnSpPr>
                <a:cxnSpLocks/>
              </p:cNvCxnSpPr>
              <p:nvPr/>
            </p:nvCxnSpPr>
            <p:spPr>
              <a:xfrm flipV="1">
                <a:off x="4013025" y="3052435"/>
                <a:ext cx="1149262" cy="1565"/>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32D3A2AF-4CEF-8E0D-7C88-08BB5B272B99}"/>
                  </a:ext>
                </a:extLst>
              </p:cNvPr>
              <p:cNvCxnSpPr>
                <a:cxnSpLocks/>
              </p:cNvCxnSpPr>
              <p:nvPr/>
            </p:nvCxnSpPr>
            <p:spPr>
              <a:xfrm flipV="1">
                <a:off x="2760423" y="4085834"/>
                <a:ext cx="781310" cy="377345"/>
              </a:xfrm>
              <a:prstGeom prst="straightConnector1">
                <a:avLst/>
              </a:prstGeom>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25547290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01D925-EE19-C530-4624-5D3D5C5C694E}"/>
              </a:ext>
            </a:extLst>
          </p:cNvPr>
          <p:cNvSpPr>
            <a:spLocks noGrp="1"/>
          </p:cNvSpPr>
          <p:nvPr>
            <p:ph type="title"/>
          </p:nvPr>
        </p:nvSpPr>
        <p:spPr>
          <a:xfrm>
            <a:off x="187492" y="223712"/>
            <a:ext cx="7886700" cy="332464"/>
          </a:xfrm>
        </p:spPr>
        <p:txBody>
          <a:bodyPr/>
          <a:lstStyle/>
          <a:p>
            <a:r>
              <a:rPr lang="en-US" sz="2400" b="1" u="none" dirty="0"/>
              <a:t>Assignment - </a:t>
            </a:r>
            <a:r>
              <a:rPr lang="en-US" sz="2400" b="1" u="none" dirty="0">
                <a:latin typeface="Arial"/>
                <a:cs typeface="Arial"/>
              </a:rPr>
              <a:t>Inter process communications</a:t>
            </a:r>
            <a:endParaRPr lang="en-US" sz="2400" u="none" dirty="0"/>
          </a:p>
        </p:txBody>
      </p:sp>
      <p:sp>
        <p:nvSpPr>
          <p:cNvPr id="3" name="Text Placeholder 2">
            <a:extLst>
              <a:ext uri="{FF2B5EF4-FFF2-40B4-BE49-F238E27FC236}">
                <a16:creationId xmlns:a16="http://schemas.microsoft.com/office/drawing/2014/main" id="{550C6EBD-D530-6CA9-CAAC-6102E007C173}"/>
              </a:ext>
            </a:extLst>
          </p:cNvPr>
          <p:cNvSpPr>
            <a:spLocks noGrp="1"/>
          </p:cNvSpPr>
          <p:nvPr>
            <p:ph type="body" idx="1"/>
          </p:nvPr>
        </p:nvSpPr>
        <p:spPr>
          <a:xfrm>
            <a:off x="52613" y="550199"/>
            <a:ext cx="8723321" cy="4280756"/>
          </a:xfrm>
        </p:spPr>
        <p:txBody>
          <a:bodyPr/>
          <a:lstStyle/>
          <a:p>
            <a:pPr marL="139700" indent="0">
              <a:buNone/>
            </a:pPr>
            <a:r>
              <a:rPr lang="en-US" sz="1400" b="1" dirty="0">
                <a:latin typeface="Arial"/>
              </a:rPr>
              <a:t>Signals:</a:t>
            </a:r>
            <a:endParaRPr lang="en-US" dirty="0"/>
          </a:p>
          <a:p>
            <a:r>
              <a:rPr lang="en-US" sz="1200" dirty="0">
                <a:latin typeface="Arial"/>
              </a:rPr>
              <a:t>Signals are messages sent to running process to trigger specific behavior, for </a:t>
            </a:r>
            <a:r>
              <a:rPr lang="en-US" sz="1200" dirty="0" err="1">
                <a:latin typeface="Arial"/>
              </a:rPr>
              <a:t>e.g</a:t>
            </a:r>
            <a:r>
              <a:rPr lang="en-US" sz="1200" dirty="0">
                <a:latin typeface="Arial"/>
              </a:rPr>
              <a:t> quitting the process or error handling.</a:t>
            </a:r>
            <a:endParaRPr lang="en-US" sz="1200" b="1">
              <a:latin typeface="Arial"/>
            </a:endParaRPr>
          </a:p>
          <a:p>
            <a:r>
              <a:rPr lang="en-US" sz="1200" dirty="0">
                <a:latin typeface="Arial"/>
              </a:rPr>
              <a:t>They provide limited inter-process communication.</a:t>
            </a:r>
          </a:p>
          <a:p>
            <a:r>
              <a:rPr lang="en-US" sz="1200" dirty="0">
                <a:latin typeface="Arial"/>
              </a:rPr>
              <a:t>It is an async notification sent to process of thread to notify of an event.</a:t>
            </a:r>
          </a:p>
          <a:p>
            <a:r>
              <a:rPr lang="en-US" sz="1200" dirty="0">
                <a:latin typeface="Arial"/>
              </a:rPr>
              <a:t>When a </a:t>
            </a:r>
            <a:r>
              <a:rPr lang="en-US" sz="1200" b="1" dirty="0">
                <a:latin typeface="Arial"/>
              </a:rPr>
              <a:t>signal</a:t>
            </a:r>
            <a:r>
              <a:rPr lang="en-US" sz="1200" dirty="0">
                <a:latin typeface="Arial"/>
              </a:rPr>
              <a:t> is sent the </a:t>
            </a:r>
            <a:r>
              <a:rPr lang="en-US" sz="1200" b="1" dirty="0">
                <a:latin typeface="Arial"/>
              </a:rPr>
              <a:t>OS interrupts the process</a:t>
            </a:r>
            <a:r>
              <a:rPr lang="en-US" sz="1200" dirty="0">
                <a:latin typeface="Arial"/>
              </a:rPr>
              <a:t>, if a </a:t>
            </a:r>
            <a:r>
              <a:rPr lang="en-US" sz="1200" b="1" dirty="0">
                <a:latin typeface="Arial"/>
              </a:rPr>
              <a:t>signal handler</a:t>
            </a:r>
            <a:r>
              <a:rPr lang="en-US" sz="1200" dirty="0">
                <a:latin typeface="Arial"/>
              </a:rPr>
              <a:t> </a:t>
            </a:r>
            <a:r>
              <a:rPr lang="en-US" sz="1200" b="1" dirty="0">
                <a:latin typeface="Arial"/>
              </a:rPr>
              <a:t>is registered </a:t>
            </a:r>
            <a:r>
              <a:rPr lang="en-US" sz="1200" dirty="0">
                <a:latin typeface="Arial"/>
              </a:rPr>
              <a:t>by process then that </a:t>
            </a:r>
            <a:r>
              <a:rPr lang="en-US" sz="1200" b="1" dirty="0">
                <a:latin typeface="Arial"/>
              </a:rPr>
              <a:t>handler is executed.</a:t>
            </a:r>
            <a:endParaRPr lang="en-US" sz="1200" b="1">
              <a:latin typeface="Arial"/>
            </a:endParaRPr>
          </a:p>
          <a:p>
            <a:r>
              <a:rPr lang="en-US" sz="1200" dirty="0">
                <a:latin typeface="Arial"/>
              </a:rPr>
              <a:t>Signal are similar to interrupts but </a:t>
            </a:r>
            <a:r>
              <a:rPr lang="en-US" sz="1200" b="1" dirty="0">
                <a:latin typeface="Arial"/>
              </a:rPr>
              <a:t>interrupts are mediated by CPU &amp; handled by Kernel</a:t>
            </a:r>
            <a:r>
              <a:rPr lang="en-US" sz="1200" dirty="0">
                <a:latin typeface="Arial"/>
              </a:rPr>
              <a:t> in OS based environment.</a:t>
            </a:r>
          </a:p>
          <a:p>
            <a:r>
              <a:rPr lang="en-US" sz="1200" dirty="0">
                <a:latin typeface="Arial"/>
              </a:rPr>
              <a:t>On other hand </a:t>
            </a:r>
            <a:r>
              <a:rPr lang="en-US" sz="1200" b="1" dirty="0">
                <a:latin typeface="Arial"/>
              </a:rPr>
              <a:t>signals are mediated by kernel &amp; handled by Process.</a:t>
            </a:r>
          </a:p>
          <a:p>
            <a:r>
              <a:rPr lang="en-US" sz="1200" dirty="0">
                <a:latin typeface="Arial"/>
              </a:rPr>
              <a:t>Signal can be specified with a number or a name.</a:t>
            </a:r>
          </a:p>
          <a:p>
            <a:r>
              <a:rPr lang="en-US" sz="1200" dirty="0">
                <a:latin typeface="Arial"/>
              </a:rPr>
              <a:t>Usually name  starts with </a:t>
            </a:r>
            <a:r>
              <a:rPr lang="en-US" sz="1200" b="1" dirty="0">
                <a:latin typeface="Arial"/>
              </a:rPr>
              <a:t>SIG.</a:t>
            </a:r>
          </a:p>
          <a:p>
            <a:r>
              <a:rPr lang="en-US" sz="1200" dirty="0">
                <a:latin typeface="Arial"/>
              </a:rPr>
              <a:t>To check available signals run command: </a:t>
            </a:r>
          </a:p>
          <a:p>
            <a:pPr marL="596900" lvl="1" indent="0">
              <a:buNone/>
            </a:pPr>
            <a:r>
              <a:rPr lang="en-US" sz="1200" b="1" dirty="0">
                <a:latin typeface="Arial"/>
              </a:rPr>
              <a:t>kill -l</a:t>
            </a:r>
          </a:p>
          <a:p>
            <a:pPr marL="596900" lvl="1" indent="0">
              <a:buNone/>
            </a:pPr>
            <a:r>
              <a:rPr lang="en-US" sz="1200" dirty="0">
                <a:latin typeface="Arial"/>
              </a:rPr>
              <a:t>-l</a:t>
            </a:r>
            <a:r>
              <a:rPr lang="en-US" sz="1200" b="1" dirty="0">
                <a:latin typeface="Arial"/>
              </a:rPr>
              <a:t> : </a:t>
            </a:r>
            <a:r>
              <a:rPr lang="en-US" sz="1200" dirty="0"/>
              <a:t>list the signal names;</a:t>
            </a:r>
            <a:endParaRPr lang="en-US" sz="1200" b="1" dirty="0">
              <a:latin typeface="Arial"/>
            </a:endParaRPr>
          </a:p>
          <a:p>
            <a:endParaRPr lang="en-US" sz="1200" dirty="0">
              <a:latin typeface="Arial"/>
            </a:endParaRPr>
          </a:p>
          <a:p>
            <a:pPr marL="139700" indent="0">
              <a:buNone/>
            </a:pPr>
            <a:br>
              <a:rPr lang="en-US" dirty="0"/>
            </a:br>
            <a:endParaRPr lang="en-US">
              <a:latin typeface="Arial"/>
            </a:endParaRPr>
          </a:p>
          <a:p>
            <a:pPr marL="596900" lvl="1" indent="0">
              <a:buNone/>
            </a:pPr>
            <a:endParaRPr lang="en-US" sz="1200" dirty="0">
              <a:latin typeface="Arial"/>
            </a:endParaRPr>
          </a:p>
          <a:p>
            <a:pPr marL="139700" indent="0">
              <a:buNone/>
            </a:pPr>
            <a:endParaRPr lang="en-US" sz="1200" dirty="0">
              <a:latin typeface="Arial"/>
            </a:endParaRPr>
          </a:p>
          <a:p>
            <a:endParaRPr lang="en-US" sz="1400" b="1" dirty="0">
              <a:latin typeface="Arial"/>
            </a:endParaRPr>
          </a:p>
          <a:p>
            <a:endParaRPr lang="en-US" sz="1200" dirty="0">
              <a:latin typeface="Arial"/>
            </a:endParaRPr>
          </a:p>
        </p:txBody>
      </p:sp>
      <p:pic>
        <p:nvPicPr>
          <p:cNvPr id="2" name="Picture 3">
            <a:extLst>
              <a:ext uri="{FF2B5EF4-FFF2-40B4-BE49-F238E27FC236}">
                <a16:creationId xmlns:a16="http://schemas.microsoft.com/office/drawing/2014/main" id="{5B08E6DD-59BD-DF68-C0AA-131FC085C616}"/>
              </a:ext>
            </a:extLst>
          </p:cNvPr>
          <p:cNvPicPr>
            <a:picLocks noChangeAspect="1"/>
          </p:cNvPicPr>
          <p:nvPr/>
        </p:nvPicPr>
        <p:blipFill>
          <a:blip r:embed="rId2"/>
          <a:stretch>
            <a:fillRect/>
          </a:stretch>
        </p:blipFill>
        <p:spPr>
          <a:xfrm>
            <a:off x="3881503" y="3127603"/>
            <a:ext cx="5138803" cy="1956887"/>
          </a:xfrm>
          <a:prstGeom prst="rect">
            <a:avLst/>
          </a:prstGeom>
        </p:spPr>
      </p:pic>
    </p:spTree>
    <p:extLst>
      <p:ext uri="{BB962C8B-B14F-4D97-AF65-F5344CB8AC3E}">
        <p14:creationId xmlns:p14="http://schemas.microsoft.com/office/powerpoint/2010/main" val="7290921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01D925-EE19-C530-4624-5D3D5C5C694E}"/>
              </a:ext>
            </a:extLst>
          </p:cNvPr>
          <p:cNvSpPr>
            <a:spLocks noGrp="1"/>
          </p:cNvSpPr>
          <p:nvPr>
            <p:ph type="title"/>
          </p:nvPr>
        </p:nvSpPr>
        <p:spPr>
          <a:xfrm>
            <a:off x="187492" y="223712"/>
            <a:ext cx="7886700" cy="332464"/>
          </a:xfrm>
        </p:spPr>
        <p:txBody>
          <a:bodyPr/>
          <a:lstStyle/>
          <a:p>
            <a:r>
              <a:rPr lang="en-US" sz="2400" b="1" u="none" dirty="0"/>
              <a:t>Assignment - </a:t>
            </a:r>
            <a:r>
              <a:rPr lang="en-US" sz="2400" b="1" u="none" dirty="0">
                <a:latin typeface="Arial"/>
                <a:cs typeface="Arial"/>
              </a:rPr>
              <a:t>Inter process communications</a:t>
            </a:r>
            <a:endParaRPr lang="en-US" sz="2400" u="none" dirty="0"/>
          </a:p>
        </p:txBody>
      </p:sp>
      <p:sp>
        <p:nvSpPr>
          <p:cNvPr id="3" name="Text Placeholder 2">
            <a:extLst>
              <a:ext uri="{FF2B5EF4-FFF2-40B4-BE49-F238E27FC236}">
                <a16:creationId xmlns:a16="http://schemas.microsoft.com/office/drawing/2014/main" id="{550C6EBD-D530-6CA9-CAAC-6102E007C173}"/>
              </a:ext>
            </a:extLst>
          </p:cNvPr>
          <p:cNvSpPr>
            <a:spLocks noGrp="1"/>
          </p:cNvSpPr>
          <p:nvPr>
            <p:ph type="body" idx="1"/>
          </p:nvPr>
        </p:nvSpPr>
        <p:spPr>
          <a:xfrm>
            <a:off x="52613" y="550199"/>
            <a:ext cx="8723321" cy="4280756"/>
          </a:xfrm>
        </p:spPr>
        <p:txBody>
          <a:bodyPr/>
          <a:lstStyle/>
          <a:p>
            <a:pPr marL="139700" indent="0">
              <a:buNone/>
            </a:pPr>
            <a:r>
              <a:rPr lang="en-US" sz="1400" b="1" dirty="0">
                <a:latin typeface="Arial"/>
              </a:rPr>
              <a:t>Raising Signals:</a:t>
            </a:r>
            <a:endParaRPr lang="en-US" dirty="0"/>
          </a:p>
          <a:p>
            <a:pPr marL="139700" indent="0">
              <a:buNone/>
            </a:pPr>
            <a:r>
              <a:rPr lang="en-US" sz="1400" b="1" dirty="0">
                <a:latin typeface="Arial"/>
                <a:hlinkClick r:id="rId2"/>
              </a:rPr>
              <a:t>Kill(2)</a:t>
            </a:r>
            <a:r>
              <a:rPr lang="en-US" sz="1400" b="1" dirty="0">
                <a:latin typeface="Arial"/>
              </a:rPr>
              <a:t>:     </a:t>
            </a:r>
            <a:endParaRPr lang="en-US" sz="1400" b="1" dirty="0"/>
          </a:p>
          <a:p>
            <a:pPr marL="425450" indent="-285750"/>
            <a:r>
              <a:rPr lang="en-US" sz="1200" dirty="0"/>
              <a:t>The </a:t>
            </a:r>
            <a:r>
              <a:rPr lang="en-US" sz="1200" b="1" dirty="0"/>
              <a:t>kill</a:t>
            </a:r>
            <a:r>
              <a:rPr lang="en-US" sz="1200" dirty="0"/>
              <a:t>() system call can be used to send any signal to any process group or process.</a:t>
            </a:r>
          </a:p>
          <a:p>
            <a:pPr marL="425450" indent="-285750"/>
            <a:r>
              <a:rPr lang="en-US" sz="1200" b="1" dirty="0"/>
              <a:t>int kill(</a:t>
            </a:r>
            <a:r>
              <a:rPr lang="en-US" sz="1200" b="1" dirty="0" err="1"/>
              <a:t>pid_t</a:t>
            </a:r>
            <a:r>
              <a:rPr lang="en-US" sz="1200" b="1" dirty="0"/>
              <a:t> </a:t>
            </a:r>
            <a:r>
              <a:rPr lang="en-US" sz="1200" i="1" dirty="0" err="1"/>
              <a:t>pid</a:t>
            </a:r>
            <a:r>
              <a:rPr lang="en-US" sz="1200" b="1" dirty="0"/>
              <a:t>, int </a:t>
            </a:r>
            <a:r>
              <a:rPr lang="en-US" sz="1200" i="1" dirty="0"/>
              <a:t>sig</a:t>
            </a:r>
            <a:r>
              <a:rPr lang="en-US" sz="1200" b="1" dirty="0"/>
              <a:t>);</a:t>
            </a:r>
            <a:endParaRPr lang="en-US" sz="1200" dirty="0"/>
          </a:p>
          <a:p>
            <a:pPr marL="882650" lvl="1" indent="-285750"/>
            <a:r>
              <a:rPr lang="en-US" sz="1200" dirty="0"/>
              <a:t>If </a:t>
            </a:r>
            <a:r>
              <a:rPr lang="en-US" sz="1200" i="1" dirty="0" err="1"/>
              <a:t>pid</a:t>
            </a:r>
            <a:r>
              <a:rPr lang="en-US" sz="1200" dirty="0"/>
              <a:t> is positive, then signal </a:t>
            </a:r>
            <a:r>
              <a:rPr lang="en-US" sz="1200" i="1" dirty="0"/>
              <a:t>sig</a:t>
            </a:r>
            <a:r>
              <a:rPr lang="en-US" sz="1200" dirty="0"/>
              <a:t> is sent to the process with the ID specified by </a:t>
            </a:r>
            <a:r>
              <a:rPr lang="en-US" sz="1200" i="1" dirty="0" err="1"/>
              <a:t>pid</a:t>
            </a:r>
            <a:r>
              <a:rPr lang="en-US" sz="1200" dirty="0"/>
              <a:t>.</a:t>
            </a:r>
          </a:p>
          <a:p>
            <a:pPr marL="882650" lvl="1" indent="-285750"/>
            <a:r>
              <a:rPr lang="en-US" sz="1200" dirty="0"/>
              <a:t>If </a:t>
            </a:r>
            <a:r>
              <a:rPr lang="en-US" sz="1200" i="1" dirty="0" err="1"/>
              <a:t>pid</a:t>
            </a:r>
            <a:r>
              <a:rPr lang="en-US" sz="1200" dirty="0"/>
              <a:t> equals 0, then </a:t>
            </a:r>
            <a:r>
              <a:rPr lang="en-US" sz="1200" i="1" dirty="0"/>
              <a:t>sig</a:t>
            </a:r>
            <a:r>
              <a:rPr lang="en-US" sz="1200" dirty="0"/>
              <a:t> is sent to every process in the process group of the calling process.</a:t>
            </a:r>
            <a:endParaRPr lang="en-US" dirty="0"/>
          </a:p>
          <a:p>
            <a:pPr marL="882650" lvl="1" indent="-285750"/>
            <a:r>
              <a:rPr lang="en-US" sz="1200" dirty="0"/>
              <a:t>If </a:t>
            </a:r>
            <a:r>
              <a:rPr lang="en-US" sz="1200" i="1" dirty="0" err="1"/>
              <a:t>pid</a:t>
            </a:r>
            <a:r>
              <a:rPr lang="en-US" sz="1200" dirty="0"/>
              <a:t> equals -1, then </a:t>
            </a:r>
            <a:r>
              <a:rPr lang="en-US" sz="1200" i="1" dirty="0"/>
              <a:t>sig</a:t>
            </a:r>
            <a:r>
              <a:rPr lang="en-US" sz="1200" dirty="0"/>
              <a:t> is sent to every process for which the calling process has permission to send signals, except for       process 1 (</a:t>
            </a:r>
            <a:r>
              <a:rPr lang="en-US" sz="1200" i="1" dirty="0" err="1"/>
              <a:t>init</a:t>
            </a:r>
            <a:r>
              <a:rPr lang="en-US" sz="1200" dirty="0"/>
              <a:t>)</a:t>
            </a:r>
          </a:p>
          <a:p>
            <a:pPr marL="139700" indent="0">
              <a:buNone/>
            </a:pPr>
            <a:r>
              <a:rPr lang="en-US" sz="1200" b="1" dirty="0"/>
              <a:t>Key Combinations in Terminal:</a:t>
            </a:r>
          </a:p>
          <a:p>
            <a:r>
              <a:rPr lang="en-US" sz="1200" b="1" dirty="0"/>
              <a:t>Ctrl + C : </a:t>
            </a:r>
            <a:r>
              <a:rPr lang="en-US" sz="1200" dirty="0"/>
              <a:t>sends </a:t>
            </a:r>
            <a:r>
              <a:rPr lang="en-US" sz="1200" b="1" dirty="0"/>
              <a:t>SIGINT</a:t>
            </a:r>
            <a:r>
              <a:rPr lang="en-US" sz="1200" dirty="0"/>
              <a:t> interrupt signal, by default it causes to terminate process.</a:t>
            </a:r>
          </a:p>
          <a:p>
            <a:r>
              <a:rPr lang="en-US" sz="1200" b="1" dirty="0"/>
              <a:t>Ctrl + Z </a:t>
            </a:r>
            <a:r>
              <a:rPr lang="en-US" sz="1200" dirty="0"/>
              <a:t> :  sends </a:t>
            </a:r>
            <a:r>
              <a:rPr lang="en-US" sz="1200" b="1" dirty="0"/>
              <a:t>SIGTSTP</a:t>
            </a:r>
            <a:r>
              <a:rPr lang="en-US" sz="1200" dirty="0"/>
              <a:t> terminal stop, by default it causes the process to terminate.</a:t>
            </a:r>
          </a:p>
          <a:p>
            <a:r>
              <a:rPr lang="en-US" sz="1200" b="1" dirty="0"/>
              <a:t>Ctrl + \</a:t>
            </a:r>
            <a:r>
              <a:rPr lang="en-US" sz="1200" dirty="0"/>
              <a:t> : sends </a:t>
            </a:r>
            <a:r>
              <a:rPr lang="en-US" sz="1200" b="1" dirty="0"/>
              <a:t>SIGQUIT</a:t>
            </a:r>
            <a:r>
              <a:rPr lang="en-US" sz="1200" dirty="0"/>
              <a:t> signal, by default it causes the process to terminate and dump core.</a:t>
            </a:r>
          </a:p>
          <a:p>
            <a:r>
              <a:rPr lang="en-US" sz="1200" b="1" dirty="0"/>
              <a:t>Ctrl+ T</a:t>
            </a:r>
            <a:r>
              <a:rPr lang="en-US" sz="1200" dirty="0"/>
              <a:t> : sends </a:t>
            </a:r>
            <a:r>
              <a:rPr lang="en-US" sz="1200" b="1" dirty="0"/>
              <a:t>SIGINFO</a:t>
            </a:r>
            <a:r>
              <a:rPr lang="en-US" sz="1200" dirty="0"/>
              <a:t>, by default if supported by the command this causes the OS to show information about running command</a:t>
            </a:r>
          </a:p>
          <a:p>
            <a:pPr marL="139700" indent="0">
              <a:buNone/>
            </a:pPr>
            <a:endParaRPr lang="en-US" sz="1200" dirty="0"/>
          </a:p>
          <a:p>
            <a:endParaRPr lang="en-US" sz="1200" dirty="0">
              <a:latin typeface="Arial"/>
            </a:endParaRPr>
          </a:p>
          <a:p>
            <a:pPr marL="139700" indent="0">
              <a:buNone/>
            </a:pPr>
            <a:br>
              <a:rPr lang="en-US" dirty="0"/>
            </a:br>
            <a:endParaRPr lang="en-US">
              <a:latin typeface="Arial"/>
            </a:endParaRPr>
          </a:p>
          <a:p>
            <a:pPr marL="596900" lvl="1" indent="0">
              <a:buNone/>
            </a:pPr>
            <a:endParaRPr lang="en-US" sz="1200" dirty="0">
              <a:latin typeface="Arial"/>
            </a:endParaRPr>
          </a:p>
          <a:p>
            <a:pPr marL="139700" indent="0">
              <a:buNone/>
            </a:pPr>
            <a:endParaRPr lang="en-US" sz="1200" dirty="0">
              <a:latin typeface="Arial"/>
            </a:endParaRPr>
          </a:p>
          <a:p>
            <a:endParaRPr lang="en-US" sz="1400" b="1" dirty="0">
              <a:latin typeface="Arial"/>
            </a:endParaRPr>
          </a:p>
          <a:p>
            <a:endParaRPr lang="en-US" sz="1200" dirty="0">
              <a:latin typeface="Arial"/>
            </a:endParaRPr>
          </a:p>
        </p:txBody>
      </p:sp>
    </p:spTree>
    <p:extLst>
      <p:ext uri="{BB962C8B-B14F-4D97-AF65-F5344CB8AC3E}">
        <p14:creationId xmlns:p14="http://schemas.microsoft.com/office/powerpoint/2010/main" val="2695546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01D925-EE19-C530-4624-5D3D5C5C694E}"/>
              </a:ext>
            </a:extLst>
          </p:cNvPr>
          <p:cNvSpPr>
            <a:spLocks noGrp="1"/>
          </p:cNvSpPr>
          <p:nvPr>
            <p:ph type="title"/>
          </p:nvPr>
        </p:nvSpPr>
        <p:spPr>
          <a:xfrm>
            <a:off x="187492" y="223712"/>
            <a:ext cx="7886700" cy="332464"/>
          </a:xfrm>
        </p:spPr>
        <p:txBody>
          <a:bodyPr/>
          <a:lstStyle/>
          <a:p>
            <a:r>
              <a:rPr lang="en-US" sz="2400" b="1" u="none" dirty="0"/>
              <a:t>Assignment - </a:t>
            </a:r>
            <a:r>
              <a:rPr lang="en-US" sz="2400" b="1" u="none" dirty="0">
                <a:latin typeface="Arial"/>
                <a:cs typeface="Arial"/>
              </a:rPr>
              <a:t>Inter process communications</a:t>
            </a:r>
            <a:endParaRPr lang="en-US" sz="2400" u="none" dirty="0"/>
          </a:p>
        </p:txBody>
      </p:sp>
      <p:sp>
        <p:nvSpPr>
          <p:cNvPr id="3" name="Text Placeholder 2">
            <a:extLst>
              <a:ext uri="{FF2B5EF4-FFF2-40B4-BE49-F238E27FC236}">
                <a16:creationId xmlns:a16="http://schemas.microsoft.com/office/drawing/2014/main" id="{550C6EBD-D530-6CA9-CAAC-6102E007C173}"/>
              </a:ext>
            </a:extLst>
          </p:cNvPr>
          <p:cNvSpPr>
            <a:spLocks noGrp="1"/>
          </p:cNvSpPr>
          <p:nvPr>
            <p:ph type="body" idx="1"/>
          </p:nvPr>
        </p:nvSpPr>
        <p:spPr>
          <a:xfrm>
            <a:off x="52613" y="432768"/>
            <a:ext cx="8723321" cy="4280756"/>
          </a:xfrm>
        </p:spPr>
        <p:txBody>
          <a:bodyPr/>
          <a:lstStyle/>
          <a:p>
            <a:pPr marL="139700" indent="0">
              <a:buNone/>
            </a:pPr>
            <a:r>
              <a:rPr lang="en-US" sz="1400" b="1" dirty="0">
                <a:latin typeface="Arial"/>
              </a:rPr>
              <a:t>Handling Signals:</a:t>
            </a:r>
          </a:p>
          <a:p>
            <a:pPr algn="just"/>
            <a:r>
              <a:rPr lang="en-US" sz="1200" dirty="0">
                <a:latin typeface="Arial"/>
              </a:rPr>
              <a:t>The actions performed for the signals are raised  −</a:t>
            </a:r>
            <a:endParaRPr lang="en-US" sz="1200" b="1" dirty="0">
              <a:latin typeface="Arial"/>
            </a:endParaRPr>
          </a:p>
          <a:p>
            <a:pPr lvl="1"/>
            <a:r>
              <a:rPr lang="en-US" sz="1200" dirty="0">
                <a:latin typeface="Arial"/>
              </a:rPr>
              <a:t>Default Action</a:t>
            </a:r>
          </a:p>
          <a:p>
            <a:pPr lvl="1"/>
            <a:r>
              <a:rPr lang="en-US" sz="1200" dirty="0">
                <a:latin typeface="Arial"/>
              </a:rPr>
              <a:t>Handle the signal</a:t>
            </a:r>
          </a:p>
          <a:p>
            <a:pPr lvl="1"/>
            <a:r>
              <a:rPr lang="en-US" sz="1200" dirty="0">
                <a:latin typeface="Arial"/>
              </a:rPr>
              <a:t>Ignore the signal</a:t>
            </a:r>
          </a:p>
          <a:p>
            <a:r>
              <a:rPr lang="en-US" sz="1200" dirty="0">
                <a:latin typeface="Arial"/>
              </a:rPr>
              <a:t>Signals can be handled by altering the execution of the default action. </a:t>
            </a:r>
          </a:p>
          <a:p>
            <a:r>
              <a:rPr lang="en-US" sz="1200" dirty="0">
                <a:latin typeface="Arial"/>
              </a:rPr>
              <a:t>There are two system calls : </a:t>
            </a:r>
            <a:r>
              <a:rPr lang="en-US" sz="1200" b="1" dirty="0">
                <a:latin typeface="Arial"/>
              </a:rPr>
              <a:t>signal()</a:t>
            </a:r>
            <a:r>
              <a:rPr lang="en-US" sz="1200" dirty="0">
                <a:latin typeface="Arial"/>
              </a:rPr>
              <a:t> &amp; </a:t>
            </a:r>
            <a:r>
              <a:rPr lang="en-US" sz="1200" b="1" dirty="0" err="1">
                <a:latin typeface="Arial"/>
              </a:rPr>
              <a:t>sigaction</a:t>
            </a:r>
            <a:r>
              <a:rPr lang="en-US" sz="1200" b="1" dirty="0">
                <a:latin typeface="Arial"/>
              </a:rPr>
              <a:t>()</a:t>
            </a:r>
          </a:p>
          <a:p>
            <a:pPr marL="139700" indent="0">
              <a:buNone/>
            </a:pPr>
            <a:r>
              <a:rPr lang="en-US" sz="1200" b="1" dirty="0">
                <a:latin typeface="Arial"/>
                <a:hlinkClick r:id="rId2"/>
              </a:rPr>
              <a:t>Sigaction()</a:t>
            </a:r>
            <a:r>
              <a:rPr lang="en-US" sz="1200" b="1" dirty="0">
                <a:latin typeface="Arial"/>
              </a:rPr>
              <a:t>:</a:t>
            </a:r>
          </a:p>
          <a:p>
            <a:r>
              <a:rPr lang="en-US" sz="1200" dirty="0">
                <a:latin typeface="Arial"/>
              </a:rPr>
              <a:t>To </a:t>
            </a:r>
            <a:r>
              <a:rPr lang="en-US" sz="1200" dirty="0"/>
              <a:t>examine and change a signal action.</a:t>
            </a:r>
          </a:p>
          <a:p>
            <a:r>
              <a:rPr lang="en-US" sz="1200" dirty="0"/>
              <a:t>It is a system call, used to change the action taken by a process on receipt of a specific signal.</a:t>
            </a:r>
            <a:endParaRPr lang="en-US" dirty="0"/>
          </a:p>
          <a:p>
            <a:r>
              <a:rPr lang="en-US" sz="1200" dirty="0"/>
              <a:t>It allows  calling process to examine and/or specify the action to be associated with </a:t>
            </a:r>
            <a:r>
              <a:rPr lang="en-US" sz="1200"/>
              <a:t>signal. </a:t>
            </a:r>
          </a:p>
          <a:p>
            <a:r>
              <a:rPr lang="en-US" sz="1200" b="1" dirty="0"/>
              <a:t>int </a:t>
            </a:r>
            <a:r>
              <a:rPr lang="en-US" sz="1200" b="1" dirty="0" err="1"/>
              <a:t>sigaction</a:t>
            </a:r>
            <a:r>
              <a:rPr lang="en-US" sz="1200" b="1" dirty="0"/>
              <a:t>(int </a:t>
            </a:r>
            <a:r>
              <a:rPr lang="en-US" sz="1200" i="1" dirty="0"/>
              <a:t>signum</a:t>
            </a:r>
            <a:r>
              <a:rPr lang="en-US" sz="1200" b="1" dirty="0"/>
              <a:t>, const struct </a:t>
            </a:r>
            <a:r>
              <a:rPr lang="en-US" sz="1200" b="1" dirty="0" err="1"/>
              <a:t>sigaction</a:t>
            </a:r>
            <a:r>
              <a:rPr lang="en-US" sz="1200" b="1" dirty="0"/>
              <a:t> *restrict </a:t>
            </a:r>
            <a:r>
              <a:rPr lang="en-US" sz="1200" i="1" dirty="0"/>
              <a:t>act</a:t>
            </a:r>
            <a:r>
              <a:rPr lang="en-US" sz="1200" b="1" dirty="0"/>
              <a:t>,</a:t>
            </a:r>
            <a:r>
              <a:rPr lang="en-US" sz="1200" dirty="0"/>
              <a:t> </a:t>
            </a:r>
            <a:r>
              <a:rPr lang="en-US" sz="1200" b="1" dirty="0"/>
              <a:t>struct </a:t>
            </a:r>
            <a:r>
              <a:rPr lang="en-US" sz="1200" b="1" dirty="0" err="1"/>
              <a:t>sigaction</a:t>
            </a:r>
            <a:r>
              <a:rPr lang="en-US" sz="1200" b="1" dirty="0"/>
              <a:t> *restrict </a:t>
            </a:r>
            <a:r>
              <a:rPr lang="en-US" sz="1200" i="1" dirty="0" err="1"/>
              <a:t>oldact</a:t>
            </a:r>
            <a:r>
              <a:rPr lang="en-US" sz="1200" b="1" dirty="0"/>
              <a:t>);</a:t>
            </a:r>
          </a:p>
          <a:p>
            <a:pPr lvl="1"/>
            <a:r>
              <a:rPr lang="en-US" sz="1200" b="1" i="1" dirty="0"/>
              <a:t>signum</a:t>
            </a:r>
            <a:r>
              <a:rPr lang="en-US" sz="1200" b="1" dirty="0"/>
              <a:t> - </a:t>
            </a:r>
            <a:r>
              <a:rPr lang="en-US" sz="1200" dirty="0"/>
              <a:t>specifies the signal and can be any valid signal except </a:t>
            </a:r>
            <a:r>
              <a:rPr lang="en-US" sz="1200" b="1" dirty="0"/>
              <a:t>SIGKILL </a:t>
            </a:r>
            <a:r>
              <a:rPr lang="en-US" sz="1200" dirty="0"/>
              <a:t>and </a:t>
            </a:r>
            <a:r>
              <a:rPr lang="en-US" sz="1200" b="1" dirty="0"/>
              <a:t>SIGSTOP</a:t>
            </a:r>
            <a:r>
              <a:rPr lang="en-US" sz="1200" dirty="0"/>
              <a:t>.</a:t>
            </a:r>
            <a:endParaRPr lang="en-US" sz="1200" b="1" dirty="0"/>
          </a:p>
          <a:p>
            <a:pPr lvl="1"/>
            <a:r>
              <a:rPr lang="en-US" sz="1200" b="1" i="1" dirty="0"/>
              <a:t>act</a:t>
            </a:r>
            <a:r>
              <a:rPr lang="en-US" sz="1200" i="1" dirty="0"/>
              <a:t> - </a:t>
            </a:r>
            <a:r>
              <a:rPr lang="en-US" sz="1200" dirty="0"/>
              <a:t> is non-NULL, the new action for signal </a:t>
            </a:r>
            <a:r>
              <a:rPr lang="en-US" sz="1200" i="1" dirty="0"/>
              <a:t>signum</a:t>
            </a:r>
            <a:r>
              <a:rPr lang="en-US" sz="1200" dirty="0"/>
              <a:t> is installed from </a:t>
            </a:r>
            <a:r>
              <a:rPr lang="en-US" sz="1200" i="1" dirty="0"/>
              <a:t>act</a:t>
            </a:r>
            <a:r>
              <a:rPr lang="en-US" sz="1200" dirty="0"/>
              <a:t>.</a:t>
            </a:r>
          </a:p>
          <a:p>
            <a:pPr lvl="1"/>
            <a:r>
              <a:rPr lang="en-US" sz="1200" b="1" i="1" dirty="0" err="1"/>
              <a:t>oldact</a:t>
            </a:r>
            <a:r>
              <a:rPr lang="en-US" sz="1200" dirty="0"/>
              <a:t> - is non-NULL, the previous action is saved in </a:t>
            </a:r>
            <a:r>
              <a:rPr lang="en-US" sz="1200" i="1" dirty="0" err="1"/>
              <a:t>oldact</a:t>
            </a:r>
            <a:r>
              <a:rPr lang="en-US" sz="1200" dirty="0"/>
              <a:t>.</a:t>
            </a:r>
          </a:p>
          <a:p>
            <a:endParaRPr lang="en-US" sz="1200" dirty="0">
              <a:latin typeface="Arial"/>
            </a:endParaRPr>
          </a:p>
          <a:p>
            <a:endParaRPr lang="en-US" sz="1200" dirty="0">
              <a:latin typeface="Arial"/>
            </a:endParaRPr>
          </a:p>
          <a:p>
            <a:pPr marL="139700" indent="0">
              <a:buNone/>
            </a:pPr>
            <a:br>
              <a:rPr lang="en-US" dirty="0"/>
            </a:br>
            <a:endParaRPr lang="en-US" sz="1200" dirty="0">
              <a:latin typeface="Arial"/>
            </a:endParaRPr>
          </a:p>
          <a:p>
            <a:pPr marL="596900" lvl="1" indent="0">
              <a:buNone/>
            </a:pPr>
            <a:endParaRPr lang="en-US" sz="1200" dirty="0">
              <a:latin typeface="Arial"/>
            </a:endParaRPr>
          </a:p>
          <a:p>
            <a:pPr marL="139700" indent="0">
              <a:buNone/>
            </a:pPr>
            <a:endParaRPr lang="en-US" sz="1200" dirty="0">
              <a:latin typeface="Arial"/>
            </a:endParaRPr>
          </a:p>
          <a:p>
            <a:endParaRPr lang="en-US" sz="1200" b="1" dirty="0">
              <a:latin typeface="Arial"/>
            </a:endParaRPr>
          </a:p>
          <a:p>
            <a:endParaRPr lang="en-US" sz="1200" dirty="0">
              <a:latin typeface="Arial"/>
            </a:endParaRPr>
          </a:p>
        </p:txBody>
      </p:sp>
      <p:sp>
        <p:nvSpPr>
          <p:cNvPr id="4" name="TextBox 3">
            <a:extLst>
              <a:ext uri="{FF2B5EF4-FFF2-40B4-BE49-F238E27FC236}">
                <a16:creationId xmlns:a16="http://schemas.microsoft.com/office/drawing/2014/main" id="{87188734-8191-EE19-3F6D-E1B8D8D9101B}"/>
              </a:ext>
            </a:extLst>
          </p:cNvPr>
          <p:cNvSpPr txBox="1"/>
          <p:nvPr/>
        </p:nvSpPr>
        <p:spPr>
          <a:xfrm>
            <a:off x="5833997" y="3731974"/>
            <a:ext cx="3152644" cy="1308050"/>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800"/>
              </a:spcBef>
            </a:pPr>
            <a:r>
              <a:rPr lang="en-US" sz="1000" b="1" i="1" dirty="0" err="1">
                <a:ea typeface="+mn-lt"/>
                <a:cs typeface="+mn-lt"/>
              </a:rPr>
              <a:t>sigaction</a:t>
            </a:r>
            <a:r>
              <a:rPr lang="en-US" sz="1000" b="1" dirty="0">
                <a:ea typeface="+mn-lt"/>
                <a:cs typeface="+mn-lt"/>
              </a:rPr>
              <a:t> structure : </a:t>
            </a:r>
            <a:endParaRPr lang="en-US" b="1" dirty="0">
              <a:cs typeface="Arial"/>
            </a:endParaRPr>
          </a:p>
          <a:p>
            <a:r>
              <a:rPr lang="en-US" sz="1000" b="1" dirty="0"/>
              <a:t>struct </a:t>
            </a:r>
            <a:r>
              <a:rPr lang="en-US" sz="1000" b="1" dirty="0" err="1"/>
              <a:t>sigaction</a:t>
            </a:r>
            <a:r>
              <a:rPr lang="en-US" sz="1000" b="1" dirty="0"/>
              <a:t> {
     void     (*</a:t>
            </a:r>
            <a:r>
              <a:rPr lang="en-US" sz="1000" b="1" dirty="0" err="1"/>
              <a:t>sa_handler</a:t>
            </a:r>
            <a:r>
              <a:rPr lang="en-US" sz="1000" b="1" dirty="0"/>
              <a:t>)(int);
     void     (*</a:t>
            </a:r>
            <a:r>
              <a:rPr lang="en-US" sz="1000" b="1" dirty="0" err="1"/>
              <a:t>sa_sigaction</a:t>
            </a:r>
            <a:r>
              <a:rPr lang="en-US" sz="1000" b="1" dirty="0"/>
              <a:t>)(int, </a:t>
            </a:r>
            <a:r>
              <a:rPr lang="en-US" sz="1000" b="1" dirty="0" err="1"/>
              <a:t>siginfo_t</a:t>
            </a:r>
            <a:r>
              <a:rPr lang="en-US" sz="1000" b="1" dirty="0"/>
              <a:t> *, void *);
     </a:t>
            </a:r>
            <a:r>
              <a:rPr lang="en-US" sz="1000" b="1" dirty="0" err="1"/>
              <a:t>sigset_t</a:t>
            </a:r>
            <a:r>
              <a:rPr lang="en-US" sz="1000" b="1" dirty="0"/>
              <a:t>   </a:t>
            </a:r>
            <a:r>
              <a:rPr lang="en-US" sz="1000" b="1" dirty="0" err="1"/>
              <a:t>sa_mask</a:t>
            </a:r>
            <a:r>
              <a:rPr lang="en-US" sz="1000" b="1" dirty="0"/>
              <a:t>;
     int        </a:t>
            </a:r>
            <a:r>
              <a:rPr lang="en-US" sz="1000" b="1" dirty="0" err="1"/>
              <a:t>sa_flags</a:t>
            </a:r>
            <a:r>
              <a:rPr lang="en-US" sz="1000" b="1" dirty="0"/>
              <a:t>;
     void     (*</a:t>
            </a:r>
            <a:r>
              <a:rPr lang="en-US" sz="1000" b="1" dirty="0" err="1"/>
              <a:t>sa_restorer</a:t>
            </a:r>
            <a:r>
              <a:rPr lang="en-US" sz="1000" b="1" dirty="0"/>
              <a:t>)(void);
};</a:t>
            </a:r>
            <a:endParaRPr lang="en-US" b="1">
              <a:cs typeface="Arial"/>
            </a:endParaRPr>
          </a:p>
        </p:txBody>
      </p:sp>
    </p:spTree>
    <p:extLst>
      <p:ext uri="{BB962C8B-B14F-4D97-AF65-F5344CB8AC3E}">
        <p14:creationId xmlns:p14="http://schemas.microsoft.com/office/powerpoint/2010/main" val="24151035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01D925-EE19-C530-4624-5D3D5C5C694E}"/>
              </a:ext>
            </a:extLst>
          </p:cNvPr>
          <p:cNvSpPr>
            <a:spLocks noGrp="1"/>
          </p:cNvSpPr>
          <p:nvPr>
            <p:ph type="title"/>
          </p:nvPr>
        </p:nvSpPr>
        <p:spPr>
          <a:xfrm>
            <a:off x="187492" y="223712"/>
            <a:ext cx="7886700" cy="332464"/>
          </a:xfrm>
        </p:spPr>
        <p:txBody>
          <a:bodyPr/>
          <a:lstStyle/>
          <a:p>
            <a:r>
              <a:rPr lang="en-US" sz="2400" b="1" u="none" dirty="0"/>
              <a:t>Assignment - </a:t>
            </a:r>
            <a:r>
              <a:rPr lang="en-US" sz="2400" b="1" u="none" dirty="0">
                <a:latin typeface="Arial"/>
                <a:cs typeface="Arial"/>
              </a:rPr>
              <a:t>Inter process communications</a:t>
            </a:r>
            <a:endParaRPr lang="en-US" sz="2400" u="none" dirty="0"/>
          </a:p>
        </p:txBody>
      </p:sp>
      <p:sp>
        <p:nvSpPr>
          <p:cNvPr id="3" name="Text Placeholder 2">
            <a:extLst>
              <a:ext uri="{FF2B5EF4-FFF2-40B4-BE49-F238E27FC236}">
                <a16:creationId xmlns:a16="http://schemas.microsoft.com/office/drawing/2014/main" id="{550C6EBD-D530-6CA9-CAAC-6102E007C173}"/>
              </a:ext>
            </a:extLst>
          </p:cNvPr>
          <p:cNvSpPr>
            <a:spLocks noGrp="1"/>
          </p:cNvSpPr>
          <p:nvPr>
            <p:ph type="body" idx="1"/>
          </p:nvPr>
        </p:nvSpPr>
        <p:spPr>
          <a:xfrm>
            <a:off x="107414" y="612830"/>
            <a:ext cx="8723321" cy="4280756"/>
          </a:xfrm>
        </p:spPr>
        <p:txBody>
          <a:bodyPr/>
          <a:lstStyle/>
          <a:p>
            <a:pPr marL="139700" indent="0">
              <a:buNone/>
            </a:pPr>
            <a:r>
              <a:rPr lang="en-US" sz="1200" b="1" dirty="0" err="1">
                <a:latin typeface="Arial"/>
              </a:rPr>
              <a:t>Sigaction</a:t>
            </a:r>
            <a:r>
              <a:rPr lang="en-US" sz="1200" b="1" dirty="0">
                <a:latin typeface="Arial"/>
              </a:rPr>
              <a:t>():</a:t>
            </a:r>
          </a:p>
          <a:p>
            <a:pPr marL="139700" indent="0">
              <a:buNone/>
            </a:pPr>
            <a:r>
              <a:rPr lang="en-US" sz="1200" dirty="0">
                <a:latin typeface="Arial"/>
              </a:rPr>
              <a:t>Consider the Example: </a:t>
            </a:r>
            <a:r>
              <a:rPr lang="en-US" sz="1200" b="1" dirty="0">
                <a:latin typeface="Arial"/>
              </a:rPr>
              <a:t>Chapter9_C_Library_functions/Assignment1/</a:t>
            </a:r>
            <a:r>
              <a:rPr lang="en-US" sz="1400" b="1" dirty="0" err="1">
                <a:latin typeface="Arial"/>
              </a:rPr>
              <a:t>test_sigaction.c</a:t>
            </a:r>
          </a:p>
          <a:p>
            <a:pPr marL="311150" indent="-171450"/>
            <a:endParaRPr lang="en-US" sz="1200" b="1" dirty="0">
              <a:latin typeface="Arial"/>
            </a:endParaRPr>
          </a:p>
          <a:p>
            <a:endParaRPr lang="en-US" sz="1200" dirty="0">
              <a:latin typeface="Arial"/>
            </a:endParaRPr>
          </a:p>
          <a:p>
            <a:endParaRPr lang="en-US" sz="1200" dirty="0">
              <a:latin typeface="Arial"/>
            </a:endParaRPr>
          </a:p>
          <a:p>
            <a:endParaRPr lang="en-US" sz="1200" dirty="0">
              <a:latin typeface="Arial"/>
            </a:endParaRPr>
          </a:p>
          <a:p>
            <a:pPr marL="139700" indent="0">
              <a:buNone/>
            </a:pPr>
            <a:br>
              <a:rPr lang="en-US" dirty="0"/>
            </a:br>
            <a:endParaRPr lang="en-US" sz="1200" dirty="0">
              <a:latin typeface="Arial"/>
            </a:endParaRPr>
          </a:p>
          <a:p>
            <a:pPr marL="596900" lvl="1" indent="0">
              <a:buNone/>
            </a:pPr>
            <a:endParaRPr lang="en-US" sz="1200" dirty="0">
              <a:latin typeface="Arial"/>
            </a:endParaRPr>
          </a:p>
          <a:p>
            <a:pPr marL="139700" indent="0">
              <a:buNone/>
            </a:pPr>
            <a:endParaRPr lang="en-US" sz="1200" dirty="0">
              <a:latin typeface="Arial"/>
            </a:endParaRPr>
          </a:p>
          <a:p>
            <a:endParaRPr lang="en-US" sz="1200" b="1" dirty="0">
              <a:latin typeface="Arial"/>
            </a:endParaRPr>
          </a:p>
          <a:p>
            <a:endParaRPr lang="en-US" sz="1200" dirty="0">
              <a:latin typeface="Arial"/>
            </a:endParaRPr>
          </a:p>
        </p:txBody>
      </p:sp>
      <p:grpSp>
        <p:nvGrpSpPr>
          <p:cNvPr id="7" name="Group 6">
            <a:extLst>
              <a:ext uri="{FF2B5EF4-FFF2-40B4-BE49-F238E27FC236}">
                <a16:creationId xmlns:a16="http://schemas.microsoft.com/office/drawing/2014/main" id="{70FA5ECD-BC1E-C0AC-611C-9410394BC252}"/>
              </a:ext>
            </a:extLst>
          </p:cNvPr>
          <p:cNvGrpSpPr/>
          <p:nvPr/>
        </p:nvGrpSpPr>
        <p:grpSpPr>
          <a:xfrm>
            <a:off x="162839" y="1291499"/>
            <a:ext cx="9301356" cy="3633041"/>
            <a:chOff x="162839" y="1291499"/>
            <a:chExt cx="9301356" cy="3633041"/>
          </a:xfrm>
        </p:grpSpPr>
        <p:pic>
          <p:nvPicPr>
            <p:cNvPr id="4" name="Picture 4">
              <a:extLst>
                <a:ext uri="{FF2B5EF4-FFF2-40B4-BE49-F238E27FC236}">
                  <a16:creationId xmlns:a16="http://schemas.microsoft.com/office/drawing/2014/main" id="{57BC4056-F34B-A554-954A-8EA83D5FCCC8}"/>
                </a:ext>
              </a:extLst>
            </p:cNvPr>
            <p:cNvPicPr>
              <a:picLocks noChangeAspect="1"/>
            </p:cNvPicPr>
            <p:nvPr/>
          </p:nvPicPr>
          <p:blipFill>
            <a:blip r:embed="rId2"/>
            <a:stretch>
              <a:fillRect/>
            </a:stretch>
          </p:blipFill>
          <p:spPr>
            <a:xfrm>
              <a:off x="162839" y="1291499"/>
              <a:ext cx="4113233" cy="3633041"/>
            </a:xfrm>
            <a:prstGeom prst="rect">
              <a:avLst/>
            </a:prstGeom>
          </p:spPr>
        </p:pic>
        <p:pic>
          <p:nvPicPr>
            <p:cNvPr id="5" name="Picture 6">
              <a:extLst>
                <a:ext uri="{FF2B5EF4-FFF2-40B4-BE49-F238E27FC236}">
                  <a16:creationId xmlns:a16="http://schemas.microsoft.com/office/drawing/2014/main" id="{82EB3EB1-91C5-509B-AD39-753767D27F05}"/>
                </a:ext>
              </a:extLst>
            </p:cNvPr>
            <p:cNvPicPr>
              <a:picLocks noChangeAspect="1"/>
            </p:cNvPicPr>
            <p:nvPr/>
          </p:nvPicPr>
          <p:blipFill>
            <a:blip r:embed="rId3"/>
            <a:stretch>
              <a:fillRect/>
            </a:stretch>
          </p:blipFill>
          <p:spPr>
            <a:xfrm>
              <a:off x="4523462" y="1340261"/>
              <a:ext cx="4418556" cy="1296492"/>
            </a:xfrm>
            <a:prstGeom prst="rect">
              <a:avLst/>
            </a:prstGeom>
          </p:spPr>
        </p:pic>
        <p:sp>
          <p:nvSpPr>
            <p:cNvPr id="9" name="Rectangle 8">
              <a:extLst>
                <a:ext uri="{FF2B5EF4-FFF2-40B4-BE49-F238E27FC236}">
                  <a16:creationId xmlns:a16="http://schemas.microsoft.com/office/drawing/2014/main" id="{91C6A3A5-5C1B-0214-DEE1-6D1F182E827E}"/>
                </a:ext>
              </a:extLst>
            </p:cNvPr>
            <p:cNvSpPr/>
            <p:nvPr/>
          </p:nvSpPr>
          <p:spPr>
            <a:xfrm>
              <a:off x="204330" y="1789656"/>
              <a:ext cx="4023986" cy="1432664"/>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368C61D5-F7A7-37B8-2B63-B623C5C49389}"/>
                </a:ext>
              </a:extLst>
            </p:cNvPr>
            <p:cNvCxnSpPr/>
            <p:nvPr/>
          </p:nvCxnSpPr>
          <p:spPr>
            <a:xfrm flipV="1">
              <a:off x="3793821" y="2159957"/>
              <a:ext cx="812626" cy="322545"/>
            </a:xfrm>
            <a:prstGeom prst="straightConnector1">
              <a:avLst/>
            </a:prstGeom>
            <a:ln w="28575">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04E6D74-CCFE-AF51-8184-E93A16B74DAD}"/>
                </a:ext>
              </a:extLst>
            </p:cNvPr>
            <p:cNvSpPr/>
            <p:nvPr/>
          </p:nvSpPr>
          <p:spPr>
            <a:xfrm>
              <a:off x="204329" y="3284950"/>
              <a:ext cx="4023986" cy="1002082"/>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14693C7-CE3A-6A3F-5E00-6A3399A59BDE}"/>
                </a:ext>
              </a:extLst>
            </p:cNvPr>
            <p:cNvSpPr txBox="1"/>
            <p:nvPr/>
          </p:nvSpPr>
          <p:spPr>
            <a:xfrm>
              <a:off x="1958757" y="4333222"/>
              <a:ext cx="22758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accent2"/>
                  </a:solidFill>
                </a:rPr>
                <a:t>Set timer to generate alarm signal parodically </a:t>
              </a:r>
            </a:p>
          </p:txBody>
        </p:sp>
        <p:sp>
          <p:nvSpPr>
            <p:cNvPr id="2" name="TextBox 1">
              <a:extLst>
                <a:ext uri="{FF2B5EF4-FFF2-40B4-BE49-F238E27FC236}">
                  <a16:creationId xmlns:a16="http://schemas.microsoft.com/office/drawing/2014/main" id="{903DA2CA-E766-49E2-53CA-BB952D225CF6}"/>
                </a:ext>
              </a:extLst>
            </p:cNvPr>
            <p:cNvSpPr txBox="1"/>
            <p:nvPr/>
          </p:nvSpPr>
          <p:spPr>
            <a:xfrm>
              <a:off x="7188373" y="1812359"/>
              <a:ext cx="227582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accent4"/>
                  </a:solidFill>
                </a:rPr>
                <a:t>SIGALRM Handler</a:t>
              </a:r>
            </a:p>
          </p:txBody>
        </p:sp>
      </p:grpSp>
      <p:grpSp>
        <p:nvGrpSpPr>
          <p:cNvPr id="23" name="Group 22">
            <a:extLst>
              <a:ext uri="{FF2B5EF4-FFF2-40B4-BE49-F238E27FC236}">
                <a16:creationId xmlns:a16="http://schemas.microsoft.com/office/drawing/2014/main" id="{C8F149F5-7262-6B03-309B-124F32541985}"/>
              </a:ext>
            </a:extLst>
          </p:cNvPr>
          <p:cNvGrpSpPr/>
          <p:nvPr/>
        </p:nvGrpSpPr>
        <p:grpSpPr>
          <a:xfrm>
            <a:off x="4773983" y="3075465"/>
            <a:ext cx="4058432" cy="1889213"/>
            <a:chOff x="4773983" y="3075465"/>
            <a:chExt cx="4058432" cy="1889213"/>
          </a:xfrm>
        </p:grpSpPr>
        <p:pic>
          <p:nvPicPr>
            <p:cNvPr id="8" name="Picture 12">
              <a:extLst>
                <a:ext uri="{FF2B5EF4-FFF2-40B4-BE49-F238E27FC236}">
                  <a16:creationId xmlns:a16="http://schemas.microsoft.com/office/drawing/2014/main" id="{3738F073-C15E-C75E-FF56-0B12D187BF73}"/>
                </a:ext>
              </a:extLst>
            </p:cNvPr>
            <p:cNvPicPr>
              <a:picLocks noChangeAspect="1"/>
            </p:cNvPicPr>
            <p:nvPr/>
          </p:nvPicPr>
          <p:blipFill>
            <a:blip r:embed="rId4"/>
            <a:stretch>
              <a:fillRect/>
            </a:stretch>
          </p:blipFill>
          <p:spPr>
            <a:xfrm>
              <a:off x="4773983" y="3075465"/>
              <a:ext cx="4058432" cy="1889213"/>
            </a:xfrm>
            <a:prstGeom prst="rect">
              <a:avLst/>
            </a:prstGeom>
          </p:spPr>
        </p:pic>
        <p:sp>
          <p:nvSpPr>
            <p:cNvPr id="22" name="TextBox 21">
              <a:extLst>
                <a:ext uri="{FF2B5EF4-FFF2-40B4-BE49-F238E27FC236}">
                  <a16:creationId xmlns:a16="http://schemas.microsoft.com/office/drawing/2014/main" id="{0165D0BD-3A8D-3FAE-8F02-065217BB43A6}"/>
                </a:ext>
              </a:extLst>
            </p:cNvPr>
            <p:cNvSpPr txBox="1"/>
            <p:nvPr/>
          </p:nvSpPr>
          <p:spPr>
            <a:xfrm>
              <a:off x="7442547" y="4532595"/>
              <a:ext cx="76487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Output</a:t>
              </a:r>
              <a:endParaRPr lang="en-US" dirty="0">
                <a:solidFill>
                  <a:schemeClr val="bg1"/>
                </a:solidFill>
              </a:endParaRPr>
            </a:p>
          </p:txBody>
        </p:sp>
      </p:grpSp>
    </p:spTree>
    <p:extLst>
      <p:ext uri="{BB962C8B-B14F-4D97-AF65-F5344CB8AC3E}">
        <p14:creationId xmlns:p14="http://schemas.microsoft.com/office/powerpoint/2010/main" val="2603994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01D925-EE19-C530-4624-5D3D5C5C694E}"/>
              </a:ext>
            </a:extLst>
          </p:cNvPr>
          <p:cNvSpPr>
            <a:spLocks noGrp="1"/>
          </p:cNvSpPr>
          <p:nvPr>
            <p:ph type="title"/>
          </p:nvPr>
        </p:nvSpPr>
        <p:spPr>
          <a:xfrm>
            <a:off x="187492" y="223712"/>
            <a:ext cx="7886700" cy="332464"/>
          </a:xfrm>
        </p:spPr>
        <p:txBody>
          <a:bodyPr/>
          <a:lstStyle/>
          <a:p>
            <a:r>
              <a:rPr lang="en-US" sz="2400" b="1" u="none" dirty="0"/>
              <a:t>Assignment - </a:t>
            </a:r>
            <a:r>
              <a:rPr lang="en-US" sz="2400" b="1" u="none" dirty="0">
                <a:latin typeface="Arial"/>
                <a:cs typeface="Arial"/>
              </a:rPr>
              <a:t>Inter process communications</a:t>
            </a:r>
            <a:endParaRPr lang="en-US" sz="2400" u="none" dirty="0"/>
          </a:p>
        </p:txBody>
      </p:sp>
      <p:sp>
        <p:nvSpPr>
          <p:cNvPr id="3" name="Text Placeholder 2">
            <a:extLst>
              <a:ext uri="{FF2B5EF4-FFF2-40B4-BE49-F238E27FC236}">
                <a16:creationId xmlns:a16="http://schemas.microsoft.com/office/drawing/2014/main" id="{550C6EBD-D530-6CA9-CAAC-6102E007C173}"/>
              </a:ext>
            </a:extLst>
          </p:cNvPr>
          <p:cNvSpPr>
            <a:spLocks noGrp="1"/>
          </p:cNvSpPr>
          <p:nvPr>
            <p:ph type="body" idx="1"/>
          </p:nvPr>
        </p:nvSpPr>
        <p:spPr>
          <a:xfrm>
            <a:off x="107414" y="612830"/>
            <a:ext cx="8723321" cy="4280756"/>
          </a:xfrm>
        </p:spPr>
        <p:txBody>
          <a:bodyPr/>
          <a:lstStyle/>
          <a:p>
            <a:pPr marL="139700" indent="0">
              <a:buNone/>
            </a:pPr>
            <a:r>
              <a:rPr lang="en-US" sz="1200" b="1" dirty="0">
                <a:latin typeface="Arial"/>
              </a:rPr>
              <a:t>Signal():</a:t>
            </a:r>
          </a:p>
          <a:p>
            <a:r>
              <a:rPr lang="en-US" sz="1200" dirty="0">
                <a:latin typeface="Arial"/>
              </a:rPr>
              <a:t>Signal()  call the registered handler upon generation of signal.</a:t>
            </a:r>
          </a:p>
          <a:p>
            <a:pPr marL="139700" indent="0">
              <a:buNone/>
            </a:pPr>
            <a:r>
              <a:rPr lang="en-US" sz="1200" b="1" dirty="0">
                <a:latin typeface="Arial"/>
              </a:rPr>
              <a:t>typedef void (*</a:t>
            </a:r>
            <a:r>
              <a:rPr lang="en-US" sz="1200" b="1" dirty="0" err="1">
                <a:latin typeface="Arial"/>
              </a:rPr>
              <a:t>sighandler_t</a:t>
            </a:r>
            <a:r>
              <a:rPr lang="en-US" sz="1200" b="1" dirty="0">
                <a:latin typeface="Arial"/>
              </a:rPr>
              <a:t>)(int);</a:t>
            </a:r>
            <a:endParaRPr lang="en-US" sz="1200">
              <a:latin typeface="Arial"/>
            </a:endParaRPr>
          </a:p>
          <a:p>
            <a:pPr marL="139700" indent="0">
              <a:buNone/>
            </a:pPr>
            <a:r>
              <a:rPr lang="en-US" sz="1200" b="1" dirty="0" err="1">
                <a:latin typeface="Arial"/>
              </a:rPr>
              <a:t>sighandler_t</a:t>
            </a:r>
            <a:r>
              <a:rPr lang="en-US" sz="1200" b="1" dirty="0">
                <a:latin typeface="Arial"/>
              </a:rPr>
              <a:t> signal(int </a:t>
            </a:r>
            <a:r>
              <a:rPr lang="en-US" sz="1200" i="1" dirty="0">
                <a:latin typeface="Arial"/>
              </a:rPr>
              <a:t>signum</a:t>
            </a:r>
            <a:r>
              <a:rPr lang="en-US" sz="1200" b="1" dirty="0">
                <a:latin typeface="Arial"/>
              </a:rPr>
              <a:t>, </a:t>
            </a:r>
            <a:r>
              <a:rPr lang="en-US" sz="1200" b="1" dirty="0" err="1">
                <a:latin typeface="Arial"/>
              </a:rPr>
              <a:t>sighandler_t</a:t>
            </a:r>
            <a:r>
              <a:rPr lang="en-US" sz="1200" b="1" dirty="0">
                <a:latin typeface="Arial"/>
              </a:rPr>
              <a:t> </a:t>
            </a:r>
            <a:r>
              <a:rPr lang="en-US" sz="1200" i="1" dirty="0">
                <a:latin typeface="Arial"/>
              </a:rPr>
              <a:t>handler</a:t>
            </a:r>
            <a:r>
              <a:rPr lang="en-US" sz="1200" b="1" dirty="0">
                <a:latin typeface="Arial"/>
              </a:rPr>
              <a:t>);</a:t>
            </a:r>
          </a:p>
          <a:p>
            <a:pPr marL="285750" indent="-285750"/>
            <a:r>
              <a:rPr lang="en-US" sz="1200" dirty="0">
                <a:latin typeface="Arial"/>
              </a:rPr>
              <a:t>The handler can be :</a:t>
            </a:r>
          </a:p>
          <a:p>
            <a:pPr marL="1200150" lvl="1" indent="-285750"/>
            <a:r>
              <a:rPr lang="en-US" sz="1200" b="1" dirty="0">
                <a:latin typeface="Arial"/>
              </a:rPr>
              <a:t>SIG_IGN</a:t>
            </a:r>
            <a:r>
              <a:rPr lang="en-US" sz="1200" dirty="0">
                <a:latin typeface="Arial"/>
              </a:rPr>
              <a:t> – Ignore Signal</a:t>
            </a:r>
          </a:p>
          <a:p>
            <a:pPr marL="1200150" lvl="1" indent="-285750"/>
            <a:r>
              <a:rPr lang="en-US" sz="1200" b="1" dirty="0">
                <a:latin typeface="Arial"/>
              </a:rPr>
              <a:t>SIG_DFL</a:t>
            </a:r>
            <a:r>
              <a:rPr lang="en-US" sz="1200" dirty="0">
                <a:latin typeface="Arial"/>
              </a:rPr>
              <a:t> – Default signal handling mechanism</a:t>
            </a:r>
          </a:p>
          <a:p>
            <a:pPr marL="1200150" lvl="1" indent="-285750"/>
            <a:r>
              <a:rPr lang="en-US" sz="1200" b="1" dirty="0">
                <a:latin typeface="Arial"/>
              </a:rPr>
              <a:t>User Handler function address</a:t>
            </a:r>
            <a:r>
              <a:rPr lang="en-US" sz="1200" dirty="0">
                <a:latin typeface="Arial"/>
              </a:rPr>
              <a:t> - User defined signal handler function address that will be called on signal generation. </a:t>
            </a:r>
          </a:p>
          <a:p>
            <a:pPr marL="311150" indent="-171450"/>
            <a:r>
              <a:rPr lang="en-US" sz="1200" dirty="0">
                <a:latin typeface="Arial"/>
              </a:rPr>
              <a:t>When signal </a:t>
            </a:r>
            <a:r>
              <a:rPr lang="en-US" sz="1200" b="1" i="1" dirty="0">
                <a:latin typeface="Arial"/>
              </a:rPr>
              <a:t>signum</a:t>
            </a:r>
            <a:r>
              <a:rPr lang="en-US" sz="1200" b="1" dirty="0">
                <a:latin typeface="Arial"/>
              </a:rPr>
              <a:t> </a:t>
            </a:r>
            <a:r>
              <a:rPr lang="en-US" sz="1200" dirty="0">
                <a:latin typeface="Arial"/>
              </a:rPr>
              <a:t>is delivered to the process, then one of the above handler will be called.</a:t>
            </a:r>
          </a:p>
          <a:p>
            <a:pPr marL="311150" indent="-171450"/>
            <a:r>
              <a:rPr lang="en-US" sz="1200" dirty="0">
                <a:latin typeface="Arial"/>
              </a:rPr>
              <a:t>Consider the Example: </a:t>
            </a:r>
            <a:r>
              <a:rPr lang="en-US" sz="1200" b="1" dirty="0">
                <a:latin typeface="Arial"/>
              </a:rPr>
              <a:t>Chapter9_C_Library_functions/Assignment1/</a:t>
            </a:r>
            <a:r>
              <a:rPr lang="en-US" sz="1200" b="1" dirty="0" err="1">
                <a:latin typeface="Arial"/>
              </a:rPr>
              <a:t>test_signal_ipc.c</a:t>
            </a:r>
            <a:endParaRPr lang="en-US" sz="1200" b="1" dirty="0">
              <a:latin typeface="Arial"/>
            </a:endParaRPr>
          </a:p>
          <a:p>
            <a:pPr algn="just"/>
            <a:r>
              <a:rPr lang="en-US" sz="1200" dirty="0">
                <a:latin typeface="Arial"/>
              </a:rPr>
              <a:t>The example user fork() system call, to create a new process by duplicating the calling process.</a:t>
            </a:r>
          </a:p>
          <a:p>
            <a:pPr algn="just"/>
            <a:r>
              <a:rPr lang="en-US" sz="1200" dirty="0">
                <a:latin typeface="Arial"/>
              </a:rPr>
              <a:t>The new process is referred to as the </a:t>
            </a:r>
            <a:r>
              <a:rPr lang="en-US" sz="1200" b="1" dirty="0">
                <a:latin typeface="Arial"/>
              </a:rPr>
              <a:t>CHILD </a:t>
            </a:r>
            <a:r>
              <a:rPr lang="en-US" sz="1200" dirty="0">
                <a:latin typeface="Arial"/>
              </a:rPr>
              <a:t>process.  </a:t>
            </a:r>
          </a:p>
          <a:p>
            <a:pPr algn="just"/>
            <a:r>
              <a:rPr lang="en-US" sz="1200" dirty="0">
                <a:latin typeface="Arial"/>
              </a:rPr>
              <a:t>The calling process is referred to as the </a:t>
            </a:r>
            <a:r>
              <a:rPr lang="en-US" sz="1200" b="1" dirty="0">
                <a:latin typeface="Arial"/>
              </a:rPr>
              <a:t>PARENT </a:t>
            </a:r>
            <a:r>
              <a:rPr lang="en-US" sz="1200" dirty="0">
                <a:latin typeface="Arial"/>
              </a:rPr>
              <a:t>process.</a:t>
            </a:r>
          </a:p>
          <a:p>
            <a:pPr algn="just"/>
            <a:r>
              <a:rPr lang="en-US" sz="1200" dirty="0">
                <a:latin typeface="Arial"/>
              </a:rPr>
              <a:t>The </a:t>
            </a:r>
            <a:r>
              <a:rPr lang="en-US" sz="1200" b="1" dirty="0">
                <a:latin typeface="Arial"/>
              </a:rPr>
              <a:t>Parent sends</a:t>
            </a:r>
            <a:r>
              <a:rPr lang="en-US" sz="1200" dirty="0">
                <a:latin typeface="Arial"/>
              </a:rPr>
              <a:t> following signals to Child: </a:t>
            </a:r>
            <a:r>
              <a:rPr lang="en-US" sz="1200" b="1" dirty="0">
                <a:latin typeface="Arial"/>
              </a:rPr>
              <a:t>SIGHUP</a:t>
            </a:r>
            <a:r>
              <a:rPr lang="en-US" sz="1200" dirty="0">
                <a:latin typeface="Arial"/>
              </a:rPr>
              <a:t>, </a:t>
            </a:r>
            <a:r>
              <a:rPr lang="en-US" sz="1200" b="1" dirty="0">
                <a:latin typeface="Arial"/>
              </a:rPr>
              <a:t>SIGINT</a:t>
            </a:r>
            <a:r>
              <a:rPr lang="en-US" sz="1200" dirty="0">
                <a:latin typeface="Arial"/>
              </a:rPr>
              <a:t>, </a:t>
            </a:r>
            <a:r>
              <a:rPr lang="en-US" sz="1200" b="1" dirty="0">
                <a:latin typeface="Arial"/>
              </a:rPr>
              <a:t>SIGQUIT </a:t>
            </a:r>
            <a:r>
              <a:rPr lang="en-US" sz="1200" dirty="0">
                <a:latin typeface="Arial"/>
              </a:rPr>
              <a:t>using</a:t>
            </a:r>
            <a:r>
              <a:rPr lang="en-US" sz="1200" b="1" dirty="0">
                <a:latin typeface="Arial"/>
              </a:rPr>
              <a:t> kill()</a:t>
            </a:r>
            <a:r>
              <a:rPr lang="en-US" sz="1200" dirty="0">
                <a:latin typeface="Arial"/>
              </a:rPr>
              <a:t>.</a:t>
            </a:r>
          </a:p>
          <a:p>
            <a:pPr algn="just"/>
            <a:r>
              <a:rPr lang="en-US" sz="1200" dirty="0">
                <a:latin typeface="Arial"/>
              </a:rPr>
              <a:t>The </a:t>
            </a:r>
            <a:r>
              <a:rPr lang="en-US" sz="1200" b="1" dirty="0">
                <a:latin typeface="Arial"/>
              </a:rPr>
              <a:t>Child process</a:t>
            </a:r>
            <a:r>
              <a:rPr lang="en-US" sz="1200" dirty="0">
                <a:latin typeface="Arial"/>
              </a:rPr>
              <a:t> uses </a:t>
            </a:r>
            <a:r>
              <a:rPr lang="en-US" sz="1200" b="1" dirty="0">
                <a:latin typeface="Arial"/>
              </a:rPr>
              <a:t>signal() to register the handler</a:t>
            </a:r>
            <a:r>
              <a:rPr lang="en-US" sz="1200" dirty="0">
                <a:latin typeface="Arial"/>
              </a:rPr>
              <a:t> function for the signals.</a:t>
            </a:r>
          </a:p>
          <a:p>
            <a:pPr algn="just"/>
            <a:endParaRPr lang="en-US" sz="1400" b="1" dirty="0">
              <a:latin typeface="Arial"/>
            </a:endParaRPr>
          </a:p>
          <a:p>
            <a:pPr algn="just"/>
            <a:endParaRPr lang="en-US" sz="1400" dirty="0">
              <a:latin typeface="Arial"/>
            </a:endParaRPr>
          </a:p>
          <a:p>
            <a:pPr algn="just"/>
            <a:endParaRPr lang="en-US" sz="1400" dirty="0">
              <a:latin typeface="Arial"/>
            </a:endParaRPr>
          </a:p>
          <a:p>
            <a:pPr algn="just"/>
            <a:endParaRPr lang="en-US" sz="1400" dirty="0">
              <a:latin typeface="Arial"/>
            </a:endParaRPr>
          </a:p>
          <a:p>
            <a:pPr marL="311150" indent="-171450"/>
            <a:endParaRPr lang="en-US" sz="1400" dirty="0">
              <a:latin typeface="Arial"/>
            </a:endParaRPr>
          </a:p>
          <a:p>
            <a:endParaRPr lang="en-US" sz="1200" dirty="0">
              <a:latin typeface="Arial"/>
            </a:endParaRPr>
          </a:p>
          <a:p>
            <a:endParaRPr lang="en-US" sz="1200" dirty="0">
              <a:latin typeface="Arial"/>
            </a:endParaRPr>
          </a:p>
          <a:p>
            <a:endParaRPr lang="en-US" sz="1200" dirty="0">
              <a:latin typeface="Arial"/>
            </a:endParaRPr>
          </a:p>
          <a:p>
            <a:pPr marL="139700" indent="0">
              <a:buNone/>
            </a:pPr>
            <a:br>
              <a:rPr lang="en-US" dirty="0"/>
            </a:br>
            <a:endParaRPr lang="en-US" sz="1200" dirty="0">
              <a:latin typeface="Arial"/>
            </a:endParaRPr>
          </a:p>
          <a:p>
            <a:pPr marL="596900" lvl="1" indent="0">
              <a:buNone/>
            </a:pPr>
            <a:endParaRPr lang="en-US" sz="1200" dirty="0">
              <a:latin typeface="Arial"/>
            </a:endParaRPr>
          </a:p>
          <a:p>
            <a:pPr marL="139700" indent="0">
              <a:buNone/>
            </a:pPr>
            <a:endParaRPr lang="en-US" sz="1200" dirty="0">
              <a:latin typeface="Arial"/>
            </a:endParaRPr>
          </a:p>
          <a:p>
            <a:endParaRPr lang="en-US" sz="1200" b="1" dirty="0">
              <a:latin typeface="Arial"/>
            </a:endParaRPr>
          </a:p>
          <a:p>
            <a:endParaRPr lang="en-US" sz="1200" dirty="0">
              <a:latin typeface="Arial"/>
            </a:endParaRPr>
          </a:p>
        </p:txBody>
      </p:sp>
    </p:spTree>
    <p:extLst>
      <p:ext uri="{BB962C8B-B14F-4D97-AF65-F5344CB8AC3E}">
        <p14:creationId xmlns:p14="http://schemas.microsoft.com/office/powerpoint/2010/main" val="3045971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01D925-EE19-C530-4624-5D3D5C5C694E}"/>
              </a:ext>
            </a:extLst>
          </p:cNvPr>
          <p:cNvSpPr>
            <a:spLocks noGrp="1"/>
          </p:cNvSpPr>
          <p:nvPr>
            <p:ph type="title"/>
          </p:nvPr>
        </p:nvSpPr>
        <p:spPr>
          <a:xfrm>
            <a:off x="-398" y="59308"/>
            <a:ext cx="7886700" cy="332464"/>
          </a:xfrm>
        </p:spPr>
        <p:txBody>
          <a:bodyPr/>
          <a:lstStyle/>
          <a:p>
            <a:r>
              <a:rPr lang="en-US" sz="2400" b="1" u="none" dirty="0"/>
              <a:t>Assignment - </a:t>
            </a:r>
            <a:r>
              <a:rPr lang="en-US" sz="2400" b="1" u="none" dirty="0">
                <a:latin typeface="Arial"/>
                <a:cs typeface="Arial"/>
              </a:rPr>
              <a:t>Inter process communications</a:t>
            </a:r>
            <a:endParaRPr lang="en-US" sz="2400" u="none" dirty="0"/>
          </a:p>
        </p:txBody>
      </p:sp>
      <p:sp>
        <p:nvSpPr>
          <p:cNvPr id="3" name="Text Placeholder 2">
            <a:extLst>
              <a:ext uri="{FF2B5EF4-FFF2-40B4-BE49-F238E27FC236}">
                <a16:creationId xmlns:a16="http://schemas.microsoft.com/office/drawing/2014/main" id="{550C6EBD-D530-6CA9-CAAC-6102E007C173}"/>
              </a:ext>
            </a:extLst>
          </p:cNvPr>
          <p:cNvSpPr>
            <a:spLocks noGrp="1"/>
          </p:cNvSpPr>
          <p:nvPr>
            <p:ph type="body" idx="1"/>
          </p:nvPr>
        </p:nvSpPr>
        <p:spPr>
          <a:xfrm>
            <a:off x="52613" y="354481"/>
            <a:ext cx="8723321" cy="4280756"/>
          </a:xfrm>
        </p:spPr>
        <p:txBody>
          <a:bodyPr/>
          <a:lstStyle/>
          <a:p>
            <a:pPr marL="139700" indent="0">
              <a:buNone/>
            </a:pPr>
            <a:r>
              <a:rPr lang="en-US" sz="1200" b="1" dirty="0">
                <a:latin typeface="Arial"/>
              </a:rPr>
              <a:t>Signal():</a:t>
            </a:r>
          </a:p>
          <a:p>
            <a:endParaRPr lang="en-US" sz="1200" dirty="0">
              <a:latin typeface="Arial"/>
            </a:endParaRPr>
          </a:p>
          <a:p>
            <a:pPr algn="just"/>
            <a:endParaRPr lang="en-US" sz="1400" b="1" dirty="0">
              <a:latin typeface="Arial"/>
            </a:endParaRPr>
          </a:p>
          <a:p>
            <a:pPr algn="just"/>
            <a:endParaRPr lang="en-US" sz="1400" dirty="0">
              <a:latin typeface="Arial"/>
            </a:endParaRPr>
          </a:p>
          <a:p>
            <a:pPr algn="just"/>
            <a:endParaRPr lang="en-US" sz="1400" dirty="0">
              <a:latin typeface="Arial"/>
            </a:endParaRPr>
          </a:p>
          <a:p>
            <a:pPr algn="just"/>
            <a:endParaRPr lang="en-US" sz="1400" dirty="0">
              <a:latin typeface="Arial"/>
            </a:endParaRPr>
          </a:p>
          <a:p>
            <a:pPr marL="311150" indent="-171450"/>
            <a:endParaRPr lang="en-US" sz="1400" dirty="0">
              <a:latin typeface="Arial"/>
            </a:endParaRPr>
          </a:p>
          <a:p>
            <a:endParaRPr lang="en-US" sz="1200" dirty="0">
              <a:latin typeface="Arial"/>
            </a:endParaRPr>
          </a:p>
          <a:p>
            <a:endParaRPr lang="en-US" sz="1200" dirty="0">
              <a:latin typeface="Arial"/>
            </a:endParaRPr>
          </a:p>
          <a:p>
            <a:endParaRPr lang="en-US" sz="1200" dirty="0">
              <a:latin typeface="Arial"/>
            </a:endParaRPr>
          </a:p>
          <a:p>
            <a:pPr marL="139700" indent="0">
              <a:buNone/>
            </a:pPr>
            <a:br>
              <a:rPr lang="en-US" dirty="0"/>
            </a:br>
            <a:endParaRPr lang="en-US" sz="1200" dirty="0">
              <a:latin typeface="Arial"/>
            </a:endParaRPr>
          </a:p>
          <a:p>
            <a:pPr marL="596900" lvl="1" indent="0">
              <a:buNone/>
            </a:pPr>
            <a:endParaRPr lang="en-US" sz="1200" dirty="0">
              <a:latin typeface="Arial"/>
            </a:endParaRPr>
          </a:p>
          <a:p>
            <a:pPr marL="139700" indent="0">
              <a:buNone/>
            </a:pPr>
            <a:endParaRPr lang="en-US" sz="1200" dirty="0">
              <a:latin typeface="Arial"/>
            </a:endParaRPr>
          </a:p>
          <a:p>
            <a:endParaRPr lang="en-US" sz="1200" b="1" dirty="0">
              <a:latin typeface="Arial"/>
            </a:endParaRPr>
          </a:p>
          <a:p>
            <a:endParaRPr lang="en-US" sz="1200" dirty="0">
              <a:latin typeface="Arial"/>
            </a:endParaRPr>
          </a:p>
        </p:txBody>
      </p:sp>
      <p:grpSp>
        <p:nvGrpSpPr>
          <p:cNvPr id="19" name="Group 18">
            <a:extLst>
              <a:ext uri="{FF2B5EF4-FFF2-40B4-BE49-F238E27FC236}">
                <a16:creationId xmlns:a16="http://schemas.microsoft.com/office/drawing/2014/main" id="{E6E0D2E3-E1E5-5E8A-5FA7-80218D74C8D7}"/>
              </a:ext>
            </a:extLst>
          </p:cNvPr>
          <p:cNvGrpSpPr/>
          <p:nvPr/>
        </p:nvGrpSpPr>
        <p:grpSpPr>
          <a:xfrm>
            <a:off x="327243" y="701457"/>
            <a:ext cx="8262480" cy="4375953"/>
            <a:chOff x="53236" y="701457"/>
            <a:chExt cx="8262480" cy="4375953"/>
          </a:xfrm>
        </p:grpSpPr>
        <p:pic>
          <p:nvPicPr>
            <p:cNvPr id="2" name="Picture 3">
              <a:extLst>
                <a:ext uri="{FF2B5EF4-FFF2-40B4-BE49-F238E27FC236}">
                  <a16:creationId xmlns:a16="http://schemas.microsoft.com/office/drawing/2014/main" id="{01EC6EA9-9EC0-A4D7-79B9-C7DA983DB491}"/>
                </a:ext>
              </a:extLst>
            </p:cNvPr>
            <p:cNvPicPr>
              <a:picLocks noChangeAspect="1"/>
            </p:cNvPicPr>
            <p:nvPr/>
          </p:nvPicPr>
          <p:blipFill>
            <a:blip r:embed="rId2"/>
            <a:stretch>
              <a:fillRect/>
            </a:stretch>
          </p:blipFill>
          <p:spPr>
            <a:xfrm>
              <a:off x="53236" y="801993"/>
              <a:ext cx="3463446" cy="4275417"/>
            </a:xfrm>
            <a:prstGeom prst="rect">
              <a:avLst/>
            </a:prstGeom>
          </p:spPr>
        </p:pic>
        <p:pic>
          <p:nvPicPr>
            <p:cNvPr id="4" name="Picture 4">
              <a:extLst>
                <a:ext uri="{FF2B5EF4-FFF2-40B4-BE49-F238E27FC236}">
                  <a16:creationId xmlns:a16="http://schemas.microsoft.com/office/drawing/2014/main" id="{28C5478F-F829-54BC-B0C7-5242499A6CF3}"/>
                </a:ext>
              </a:extLst>
            </p:cNvPr>
            <p:cNvPicPr>
              <a:picLocks noChangeAspect="1"/>
            </p:cNvPicPr>
            <p:nvPr/>
          </p:nvPicPr>
          <p:blipFill>
            <a:blip r:embed="rId3"/>
            <a:stretch>
              <a:fillRect/>
            </a:stretch>
          </p:blipFill>
          <p:spPr>
            <a:xfrm>
              <a:off x="4022421" y="706155"/>
              <a:ext cx="4293295" cy="1969717"/>
            </a:xfrm>
            <a:prstGeom prst="rect">
              <a:avLst/>
            </a:prstGeom>
          </p:spPr>
        </p:pic>
        <p:pic>
          <p:nvPicPr>
            <p:cNvPr id="5" name="Picture 6">
              <a:extLst>
                <a:ext uri="{FF2B5EF4-FFF2-40B4-BE49-F238E27FC236}">
                  <a16:creationId xmlns:a16="http://schemas.microsoft.com/office/drawing/2014/main" id="{83FBDF19-265D-16A2-75D4-E8B889480459}"/>
                </a:ext>
              </a:extLst>
            </p:cNvPr>
            <p:cNvPicPr>
              <a:picLocks noChangeAspect="1"/>
            </p:cNvPicPr>
            <p:nvPr/>
          </p:nvPicPr>
          <p:blipFill>
            <a:blip r:embed="rId4"/>
            <a:stretch>
              <a:fillRect/>
            </a:stretch>
          </p:blipFill>
          <p:spPr>
            <a:xfrm>
              <a:off x="4022421" y="2810170"/>
              <a:ext cx="3980145" cy="2192769"/>
            </a:xfrm>
            <a:prstGeom prst="rect">
              <a:avLst/>
            </a:prstGeom>
          </p:spPr>
        </p:pic>
        <p:sp>
          <p:nvSpPr>
            <p:cNvPr id="7" name="Rectangle 6">
              <a:extLst>
                <a:ext uri="{FF2B5EF4-FFF2-40B4-BE49-F238E27FC236}">
                  <a16:creationId xmlns:a16="http://schemas.microsoft.com/office/drawing/2014/main" id="{A4646DEC-0D07-BF00-AC54-9CA0C675256D}"/>
                </a:ext>
              </a:extLst>
            </p:cNvPr>
            <p:cNvSpPr/>
            <p:nvPr/>
          </p:nvSpPr>
          <p:spPr>
            <a:xfrm>
              <a:off x="4051387" y="3128375"/>
              <a:ext cx="3922212" cy="469726"/>
            </a:xfrm>
            <a:prstGeom prst="rect">
              <a:avLst/>
            </a:prstGeom>
            <a:noFill/>
            <a:ln w="285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B94FF0B-5616-BE3F-41A2-FC7219065018}"/>
                </a:ext>
              </a:extLst>
            </p:cNvPr>
            <p:cNvSpPr/>
            <p:nvPr/>
          </p:nvSpPr>
          <p:spPr>
            <a:xfrm>
              <a:off x="4043557" y="3652902"/>
              <a:ext cx="3922212" cy="391438"/>
            </a:xfrm>
            <a:prstGeom prst="rect">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410CAC-1FEA-1299-BA16-F6E635E6DA02}"/>
                </a:ext>
              </a:extLst>
            </p:cNvPr>
            <p:cNvSpPr/>
            <p:nvPr/>
          </p:nvSpPr>
          <p:spPr>
            <a:xfrm>
              <a:off x="4051386" y="4114799"/>
              <a:ext cx="3922212" cy="469726"/>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2E4440A-7C01-5467-055C-D0C63012676D}"/>
                </a:ext>
              </a:extLst>
            </p:cNvPr>
            <p:cNvSpPr/>
            <p:nvPr/>
          </p:nvSpPr>
          <p:spPr>
            <a:xfrm>
              <a:off x="4052010" y="701457"/>
              <a:ext cx="4234738" cy="616198"/>
            </a:xfrm>
            <a:prstGeom prst="rect">
              <a:avLst/>
            </a:prstGeom>
            <a:noFill/>
            <a:ln w="285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07BD53F-DE67-3057-C248-E591126B2651}"/>
                </a:ext>
              </a:extLst>
            </p:cNvPr>
            <p:cNvSpPr/>
            <p:nvPr/>
          </p:nvSpPr>
          <p:spPr>
            <a:xfrm>
              <a:off x="4043556" y="1373888"/>
              <a:ext cx="4234738" cy="607445"/>
            </a:xfrm>
            <a:prstGeom prst="rect">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B95667-275B-2A57-4C63-020697501059}"/>
                </a:ext>
              </a:extLst>
            </p:cNvPr>
            <p:cNvSpPr/>
            <p:nvPr/>
          </p:nvSpPr>
          <p:spPr>
            <a:xfrm>
              <a:off x="4052009" y="2034619"/>
              <a:ext cx="4234738" cy="616200"/>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11DE11C-82AB-7E32-373D-DB5A38C18D72}"/>
                </a:ext>
              </a:extLst>
            </p:cNvPr>
            <p:cNvSpPr/>
            <p:nvPr/>
          </p:nvSpPr>
          <p:spPr>
            <a:xfrm>
              <a:off x="96767" y="2971799"/>
              <a:ext cx="3375291" cy="535134"/>
            </a:xfrm>
            <a:prstGeom prst="rect">
              <a:avLst/>
            </a:prstGeom>
            <a:noFill/>
            <a:ln w="285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9451B65-7AFB-160D-D2A1-AE4B04A14F55}"/>
                </a:ext>
              </a:extLst>
            </p:cNvPr>
            <p:cNvSpPr/>
            <p:nvPr/>
          </p:nvSpPr>
          <p:spPr>
            <a:xfrm>
              <a:off x="90029" y="3561144"/>
              <a:ext cx="3375291" cy="402886"/>
            </a:xfrm>
            <a:prstGeom prst="rect">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F744BF7-F4D0-030A-4E79-E75DBC9465CC}"/>
                </a:ext>
              </a:extLst>
            </p:cNvPr>
            <p:cNvSpPr/>
            <p:nvPr/>
          </p:nvSpPr>
          <p:spPr>
            <a:xfrm>
              <a:off x="96766" y="4025903"/>
              <a:ext cx="3375291" cy="519476"/>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325060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3F11A9-A25A-007E-57C2-ECFEC9B4FADF}"/>
              </a:ext>
            </a:extLst>
          </p:cNvPr>
          <p:cNvSpPr>
            <a:spLocks noGrp="1"/>
          </p:cNvSpPr>
          <p:nvPr>
            <p:ph type="body" idx="1"/>
          </p:nvPr>
        </p:nvSpPr>
        <p:spPr>
          <a:xfrm>
            <a:off x="189656" y="520035"/>
            <a:ext cx="8458199" cy="4203609"/>
          </a:xfrm>
        </p:spPr>
        <p:txBody>
          <a:bodyPr/>
          <a:lstStyle/>
          <a:p>
            <a:pPr>
              <a:buNone/>
            </a:pPr>
            <a:r>
              <a:rPr lang="en-US" sz="1200" b="1" dirty="0"/>
              <a:t>Networking sockets</a:t>
            </a:r>
            <a:endParaRPr lang="en-US" sz="1200" dirty="0"/>
          </a:p>
          <a:p>
            <a:r>
              <a:rPr lang="en-US" sz="1200" dirty="0">
                <a:latin typeface="Arial"/>
              </a:rPr>
              <a:t>In user space the abstraction of network communication is the socket. </a:t>
            </a:r>
            <a:endParaRPr lang="en-US" dirty="0">
              <a:latin typeface="Arial"/>
            </a:endParaRPr>
          </a:p>
          <a:p>
            <a:r>
              <a:rPr lang="en-US" sz="1200" dirty="0">
                <a:latin typeface="Arial"/>
              </a:rPr>
              <a:t>Sockets are a way to enable inter-process communication between programs running on a server, or between programs running on separate servers.</a:t>
            </a:r>
          </a:p>
          <a:p>
            <a:r>
              <a:rPr lang="en-US" sz="1200" dirty="0">
                <a:latin typeface="Arial"/>
              </a:rPr>
              <a:t>Communication between servers relies on </a:t>
            </a:r>
            <a:r>
              <a:rPr lang="en-US" sz="1200" i="1" dirty="0">
                <a:latin typeface="Arial"/>
              </a:rPr>
              <a:t>network sockets</a:t>
            </a:r>
            <a:r>
              <a:rPr lang="en-US" sz="1200" dirty="0">
                <a:latin typeface="Arial"/>
              </a:rPr>
              <a:t>, which use the Internet Protocol (IP) to encapsulate and handle sending and receiving data.</a:t>
            </a:r>
          </a:p>
          <a:p>
            <a:r>
              <a:rPr lang="en-US" sz="1200" dirty="0">
                <a:latin typeface="Arial"/>
              </a:rPr>
              <a:t>Network sockets on both clients and servers are referred to by their </a:t>
            </a:r>
            <a:r>
              <a:rPr lang="en-US" sz="1200" i="1" dirty="0">
                <a:latin typeface="Arial"/>
              </a:rPr>
              <a:t>socket address</a:t>
            </a:r>
            <a:r>
              <a:rPr lang="en-US" sz="1200" dirty="0">
                <a:latin typeface="Arial"/>
              </a:rPr>
              <a:t>. </a:t>
            </a:r>
          </a:p>
          <a:p>
            <a:r>
              <a:rPr lang="en-US" sz="1200" dirty="0">
                <a:latin typeface="Arial"/>
              </a:rPr>
              <a:t>An address is a unique combination of a transport protocol like the Transmission Control Protocol (TCP) or User Datagram Protocol (UDP), an IP address, and a port number.</a:t>
            </a:r>
          </a:p>
          <a:p>
            <a:r>
              <a:rPr lang="en-US" sz="1200" dirty="0">
                <a:latin typeface="Arial"/>
              </a:rPr>
              <a:t>Different types of sockets that are used for inter-process communication:</a:t>
            </a:r>
          </a:p>
          <a:p>
            <a:pPr lvl="1"/>
            <a:r>
              <a:rPr lang="en-US" sz="1200" i="1" dirty="0">
                <a:latin typeface="Arial"/>
              </a:rPr>
              <a:t>Stream sockets</a:t>
            </a:r>
            <a:r>
              <a:rPr lang="en-US" sz="1200" dirty="0">
                <a:latin typeface="Arial"/>
              </a:rPr>
              <a:t>, which use TCP as their underlying transport protocol</a:t>
            </a:r>
            <a:endParaRPr lang="en-US">
              <a:latin typeface="Arial"/>
            </a:endParaRPr>
          </a:p>
          <a:p>
            <a:pPr lvl="1"/>
            <a:r>
              <a:rPr lang="en-US" sz="1200" i="1" dirty="0">
                <a:latin typeface="Arial"/>
              </a:rPr>
              <a:t>Datagram sockets</a:t>
            </a:r>
            <a:r>
              <a:rPr lang="en-US" sz="1200" dirty="0">
                <a:latin typeface="Arial"/>
              </a:rPr>
              <a:t>, which use UDP as their underlying transport protocol</a:t>
            </a:r>
            <a:endParaRPr lang="en-US">
              <a:latin typeface="Arial"/>
            </a:endParaRPr>
          </a:p>
          <a:p>
            <a:pPr lvl="1"/>
            <a:r>
              <a:rPr lang="en-US" sz="1200" i="1" dirty="0">
                <a:latin typeface="Arial"/>
              </a:rPr>
              <a:t>Unix Domain Sockets</a:t>
            </a:r>
            <a:r>
              <a:rPr lang="en-US" sz="1200" dirty="0">
                <a:latin typeface="Arial"/>
              </a:rPr>
              <a:t>, which use local files to send and receive data instead of network interfaces and IP packets.</a:t>
            </a:r>
          </a:p>
          <a:p>
            <a:r>
              <a:rPr lang="en-US" sz="1200" b="1" dirty="0">
                <a:latin typeface="Arial"/>
              </a:rPr>
              <a:t>Stream sockets</a:t>
            </a:r>
            <a:r>
              <a:rPr lang="en-US" sz="1200" dirty="0">
                <a:latin typeface="Arial"/>
              </a:rPr>
              <a:t> are connection oriented, which means that packets sent to and received from a network socket are delivered by the host operating system in order for processing by an application. </a:t>
            </a:r>
          </a:p>
          <a:p>
            <a:r>
              <a:rPr lang="en-US" sz="1200" dirty="0">
                <a:latin typeface="Arial"/>
              </a:rPr>
              <a:t>Network based stream sockets typically use the Transmission Control Protocol (TCP) to encapsulate and transmit data over a network interface.</a:t>
            </a:r>
          </a:p>
          <a:p>
            <a:r>
              <a:rPr lang="en-US" sz="1200" dirty="0">
                <a:latin typeface="Arial"/>
              </a:rPr>
              <a:t>TCP is designed to be a reliable network protocol that relies on a stateful connection.</a:t>
            </a:r>
            <a:endParaRPr lang="en-US">
              <a:latin typeface="Arial"/>
            </a:endParaRPr>
          </a:p>
          <a:p>
            <a:endParaRPr lang="en-US" sz="1200" dirty="0">
              <a:latin typeface="Arial"/>
            </a:endParaRPr>
          </a:p>
          <a:p>
            <a:endParaRPr lang="en-US" sz="1200" dirty="0">
              <a:latin typeface="Arial"/>
            </a:endParaRPr>
          </a:p>
        </p:txBody>
      </p:sp>
      <p:sp>
        <p:nvSpPr>
          <p:cNvPr id="7" name="Title 1">
            <a:extLst>
              <a:ext uri="{FF2B5EF4-FFF2-40B4-BE49-F238E27FC236}">
                <a16:creationId xmlns:a16="http://schemas.microsoft.com/office/drawing/2014/main" id="{A17FE6DE-5040-702B-AA7B-0F71D574B3D3}"/>
              </a:ext>
            </a:extLst>
          </p:cNvPr>
          <p:cNvSpPr txBox="1">
            <a:spLocks/>
          </p:cNvSpPr>
          <p:nvPr/>
        </p:nvSpPr>
        <p:spPr>
          <a:xfrm>
            <a:off x="53547" y="54048"/>
            <a:ext cx="7886700" cy="332464"/>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400"/>
              <a:buFont typeface="Helvetica Neue"/>
              <a:buNone/>
              <a:defRPr sz="3200" b="0" i="0" u="sng" strike="noStrike" cap="none">
                <a:solidFill>
                  <a:srgbClr val="000000"/>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9pPr>
          </a:lstStyle>
          <a:p>
            <a:r>
              <a:rPr lang="en-US" sz="2400" b="1" u="none" dirty="0"/>
              <a:t>Assignment - </a:t>
            </a:r>
            <a:r>
              <a:rPr lang="en-US" sz="2400" b="1" u="none" dirty="0">
                <a:latin typeface="Arial"/>
                <a:cs typeface="Arial"/>
              </a:rPr>
              <a:t>Inter process communications</a:t>
            </a:r>
            <a:endParaRPr lang="en-US" sz="2400" u="none" dirty="0"/>
          </a:p>
        </p:txBody>
      </p:sp>
    </p:spTree>
    <p:extLst>
      <p:ext uri="{BB962C8B-B14F-4D97-AF65-F5344CB8AC3E}">
        <p14:creationId xmlns:p14="http://schemas.microsoft.com/office/powerpoint/2010/main" val="2575172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25465-0E31-3AAD-F753-E22BEE68B690}"/>
              </a:ext>
            </a:extLst>
          </p:cNvPr>
          <p:cNvSpPr>
            <a:spLocks noGrp="1"/>
          </p:cNvSpPr>
          <p:nvPr>
            <p:ph type="title"/>
          </p:nvPr>
        </p:nvSpPr>
        <p:spPr/>
        <p:txBody>
          <a:bodyPr/>
          <a:lstStyle/>
          <a:p>
            <a:r>
              <a:rPr lang="en-US" b="1" u="none"/>
              <a:t>Conversion functions</a:t>
            </a:r>
            <a:endParaRPr lang="en-US" u="none"/>
          </a:p>
        </p:txBody>
      </p:sp>
      <p:graphicFrame>
        <p:nvGraphicFramePr>
          <p:cNvPr id="5" name="Table 4">
            <a:extLst>
              <a:ext uri="{FF2B5EF4-FFF2-40B4-BE49-F238E27FC236}">
                <a16:creationId xmlns:a16="http://schemas.microsoft.com/office/drawing/2014/main" id="{B51EFD91-E123-E1A1-6F86-7F93DC411056}"/>
              </a:ext>
            </a:extLst>
          </p:cNvPr>
          <p:cNvGraphicFramePr>
            <a:graphicFrameLocks noGrp="1"/>
          </p:cNvGraphicFramePr>
          <p:nvPr>
            <p:extLst>
              <p:ext uri="{D42A27DB-BD31-4B8C-83A1-F6EECF244321}">
                <p14:modId xmlns:p14="http://schemas.microsoft.com/office/powerpoint/2010/main" val="3918565383"/>
              </p:ext>
            </p:extLst>
          </p:nvPr>
        </p:nvGraphicFramePr>
        <p:xfrm>
          <a:off x="382527" y="1200474"/>
          <a:ext cx="8486770" cy="3108960"/>
        </p:xfrm>
        <a:graphic>
          <a:graphicData uri="http://schemas.openxmlformats.org/drawingml/2006/table">
            <a:tbl>
              <a:tblPr firstRow="1" bandRow="1">
                <a:tableStyleId>{073A0DAA-6AF3-43AB-8588-CEC1D06C72B9}</a:tableStyleId>
              </a:tblPr>
              <a:tblGrid>
                <a:gridCol w="974147">
                  <a:extLst>
                    <a:ext uri="{9D8B030D-6E8A-4147-A177-3AD203B41FA5}">
                      <a16:colId xmlns:a16="http://schemas.microsoft.com/office/drawing/2014/main" val="2109596524"/>
                    </a:ext>
                  </a:extLst>
                </a:gridCol>
                <a:gridCol w="4117761">
                  <a:extLst>
                    <a:ext uri="{9D8B030D-6E8A-4147-A177-3AD203B41FA5}">
                      <a16:colId xmlns:a16="http://schemas.microsoft.com/office/drawing/2014/main" val="3088587540"/>
                    </a:ext>
                  </a:extLst>
                </a:gridCol>
                <a:gridCol w="3394862">
                  <a:extLst>
                    <a:ext uri="{9D8B030D-6E8A-4147-A177-3AD203B41FA5}">
                      <a16:colId xmlns:a16="http://schemas.microsoft.com/office/drawing/2014/main" val="747575583"/>
                    </a:ext>
                  </a:extLst>
                </a:gridCol>
              </a:tblGrid>
              <a:tr h="0">
                <a:tc>
                  <a:txBody>
                    <a:bodyPr/>
                    <a:lstStyle/>
                    <a:p>
                      <a:pPr lvl="0">
                        <a:buNone/>
                      </a:pPr>
                      <a:r>
                        <a:rPr lang="en-US" u="none" strike="noStrike">
                          <a:effectLst/>
                        </a:rPr>
                        <a:t>Function</a:t>
                      </a:r>
                    </a:p>
                  </a:txBody>
                  <a:tcPr marL="38099" marR="38099" marT="47625" marB="47625" anchor="ctr"/>
                </a:tc>
                <a:tc>
                  <a:txBody>
                    <a:bodyPr/>
                    <a:lstStyle/>
                    <a:p>
                      <a:pPr lvl="0">
                        <a:buNone/>
                      </a:pPr>
                      <a:r>
                        <a:rPr lang="en-US">
                          <a:effectLst/>
                        </a:rPr>
                        <a:t>Syntax</a:t>
                      </a:r>
                    </a:p>
                  </a:txBody>
                  <a:tcPr marL="38099" marR="38099" marT="47625" marB="47625" anchor="ctr"/>
                </a:tc>
                <a:tc>
                  <a:txBody>
                    <a:bodyPr/>
                    <a:lstStyle/>
                    <a:p>
                      <a:pPr lvl="0">
                        <a:buNone/>
                      </a:pPr>
                      <a:r>
                        <a:rPr lang="en-US" err="1">
                          <a:effectLst/>
                        </a:rPr>
                        <a:t>Descripton</a:t>
                      </a:r>
                    </a:p>
                  </a:txBody>
                  <a:tcPr marL="38099" marR="38099" marT="47625" marB="47625" anchor="ctr"/>
                </a:tc>
                <a:extLst>
                  <a:ext uri="{0D108BD9-81ED-4DB2-BD59-A6C34878D82A}">
                    <a16:rowId xmlns:a16="http://schemas.microsoft.com/office/drawing/2014/main" val="1976781060"/>
                  </a:ext>
                </a:extLst>
              </a:tr>
              <a:tr h="0">
                <a:tc>
                  <a:txBody>
                    <a:bodyPr/>
                    <a:lstStyle/>
                    <a:p>
                      <a:pPr lvl="0">
                        <a:buNone/>
                      </a:pPr>
                      <a:r>
                        <a:rPr lang="en-US" u="none" strike="noStrike" err="1">
                          <a:effectLst/>
                        </a:rPr>
                        <a:t>atof</a:t>
                      </a:r>
                    </a:p>
                  </a:txBody>
                  <a:tcPr marL="38100" marR="38100" marT="47625" marB="47625" anchor="ctr"/>
                </a:tc>
                <a:tc>
                  <a:txBody>
                    <a:bodyPr/>
                    <a:lstStyle/>
                    <a:p>
                      <a:pPr lvl="0">
                        <a:buNone/>
                      </a:pPr>
                      <a:r>
                        <a:rPr lang="en-US" sz="1400" u="none" strike="noStrike" noProof="0">
                          <a:effectLst/>
                        </a:rPr>
                        <a:t>double </a:t>
                      </a:r>
                      <a:r>
                        <a:rPr lang="en-US" sz="1400" u="none" strike="noStrike" noProof="0" err="1">
                          <a:effectLst/>
                        </a:rPr>
                        <a:t>atof</a:t>
                      </a:r>
                      <a:r>
                        <a:rPr lang="en-US" sz="1400" u="none" strike="noStrike" noProof="0">
                          <a:effectLst/>
                        </a:rPr>
                        <a:t>(const char *str)</a:t>
                      </a:r>
                      <a:endParaRPr lang="en-US"/>
                    </a:p>
                  </a:txBody>
                  <a:tcPr marL="38099" marR="38099" marT="47625" marB="47625" anchor="ctr"/>
                </a:tc>
                <a:tc>
                  <a:txBody>
                    <a:bodyPr/>
                    <a:lstStyle/>
                    <a:p>
                      <a:r>
                        <a:rPr lang="en-US">
                          <a:effectLst/>
                        </a:rPr>
                        <a:t>Convert String to Floating-Point</a:t>
                      </a:r>
                    </a:p>
                  </a:txBody>
                  <a:tcPr marL="38100" marR="38100" marT="47625" marB="47625" anchor="ctr"/>
                </a:tc>
                <a:extLst>
                  <a:ext uri="{0D108BD9-81ED-4DB2-BD59-A6C34878D82A}">
                    <a16:rowId xmlns:a16="http://schemas.microsoft.com/office/drawing/2014/main" val="681776516"/>
                  </a:ext>
                </a:extLst>
              </a:tr>
              <a:tr h="0">
                <a:tc>
                  <a:txBody>
                    <a:bodyPr/>
                    <a:lstStyle/>
                    <a:p>
                      <a:r>
                        <a:rPr lang="en-US" u="none" strike="noStrike" err="1">
                          <a:effectLst/>
                        </a:rPr>
                        <a:t>atoi</a:t>
                      </a:r>
                    </a:p>
                  </a:txBody>
                  <a:tcPr marL="38100" marR="38100" marT="47625" marB="47625" anchor="ctr"/>
                </a:tc>
                <a:tc>
                  <a:txBody>
                    <a:bodyPr/>
                    <a:lstStyle/>
                    <a:p>
                      <a:pPr lvl="0">
                        <a:buNone/>
                      </a:pPr>
                      <a:r>
                        <a:rPr lang="en-US" sz="1400" u="none" strike="noStrike" noProof="0">
                          <a:effectLst/>
                        </a:rPr>
                        <a:t>int </a:t>
                      </a:r>
                      <a:r>
                        <a:rPr lang="en-US" sz="1400" u="none" strike="noStrike" noProof="0" err="1">
                          <a:effectLst/>
                        </a:rPr>
                        <a:t>atoi</a:t>
                      </a:r>
                      <a:r>
                        <a:rPr lang="en-US" sz="1400" u="none" strike="noStrike" noProof="0">
                          <a:effectLst/>
                        </a:rPr>
                        <a:t>(const char *str)</a:t>
                      </a:r>
                      <a:endParaRPr lang="en-US"/>
                    </a:p>
                  </a:txBody>
                  <a:tcPr marL="38099" marR="38099" marT="47625" marB="47625" anchor="ctr"/>
                </a:tc>
                <a:tc>
                  <a:txBody>
                    <a:bodyPr/>
                    <a:lstStyle/>
                    <a:p>
                      <a:r>
                        <a:rPr lang="en-US">
                          <a:effectLst/>
                        </a:rPr>
                        <a:t>Convert String to Integer</a:t>
                      </a:r>
                    </a:p>
                  </a:txBody>
                  <a:tcPr marL="38100" marR="38100" marT="47625" marB="47625" anchor="ctr"/>
                </a:tc>
                <a:extLst>
                  <a:ext uri="{0D108BD9-81ED-4DB2-BD59-A6C34878D82A}">
                    <a16:rowId xmlns:a16="http://schemas.microsoft.com/office/drawing/2014/main" val="1908771171"/>
                  </a:ext>
                </a:extLst>
              </a:tr>
              <a:tr h="0">
                <a:tc>
                  <a:txBody>
                    <a:bodyPr/>
                    <a:lstStyle/>
                    <a:p>
                      <a:r>
                        <a:rPr lang="en-US" u="none" strike="noStrike" err="1">
                          <a:effectLst/>
                        </a:rPr>
                        <a:t>atol</a:t>
                      </a:r>
                    </a:p>
                  </a:txBody>
                  <a:tcPr marL="38100" marR="38100" marT="47625" marB="47625" anchor="ctr"/>
                </a:tc>
                <a:tc>
                  <a:txBody>
                    <a:bodyPr/>
                    <a:lstStyle/>
                    <a:p>
                      <a:pPr lvl="0" algn="l">
                        <a:lnSpc>
                          <a:spcPct val="100000"/>
                        </a:lnSpc>
                        <a:spcBef>
                          <a:spcPts val="0"/>
                        </a:spcBef>
                        <a:spcAft>
                          <a:spcPts val="0"/>
                        </a:spcAft>
                        <a:buNone/>
                      </a:pPr>
                      <a:r>
                        <a:rPr lang="en-US" sz="1400" u="none" strike="noStrike" noProof="0">
                          <a:effectLst/>
                        </a:rPr>
                        <a:t>long int </a:t>
                      </a:r>
                      <a:r>
                        <a:rPr lang="en-US" sz="1400" u="none" strike="noStrike" noProof="0" err="1">
                          <a:effectLst/>
                        </a:rPr>
                        <a:t>atol</a:t>
                      </a:r>
                      <a:r>
                        <a:rPr lang="en-US" sz="1400" u="none" strike="noStrike" noProof="0">
                          <a:effectLst/>
                        </a:rPr>
                        <a:t>(const char *str)</a:t>
                      </a:r>
                      <a:endParaRPr lang="en-US"/>
                    </a:p>
                  </a:txBody>
                  <a:tcPr marL="38099" marR="38099" marT="47625" marB="47625" anchor="ctr"/>
                </a:tc>
                <a:tc>
                  <a:txBody>
                    <a:bodyPr/>
                    <a:lstStyle/>
                    <a:p>
                      <a:r>
                        <a:rPr lang="en-US">
                          <a:effectLst/>
                        </a:rPr>
                        <a:t>Convert String to Long Integer</a:t>
                      </a:r>
                    </a:p>
                  </a:txBody>
                  <a:tcPr marL="38100" marR="38100" marT="47625" marB="47625" anchor="ctr"/>
                </a:tc>
                <a:extLst>
                  <a:ext uri="{0D108BD9-81ED-4DB2-BD59-A6C34878D82A}">
                    <a16:rowId xmlns:a16="http://schemas.microsoft.com/office/drawing/2014/main" val="4254508496"/>
                  </a:ext>
                </a:extLst>
              </a:tr>
              <a:tr h="0">
                <a:tc>
                  <a:txBody>
                    <a:bodyPr/>
                    <a:lstStyle/>
                    <a:p>
                      <a:r>
                        <a:rPr lang="en-US" u="none" strike="noStrike" err="1">
                          <a:effectLst/>
                        </a:rPr>
                        <a:t>strtod</a:t>
                      </a:r>
                    </a:p>
                  </a:txBody>
                  <a:tcPr marL="38100" marR="38100" marT="47625" marB="47625" anchor="ctr"/>
                </a:tc>
                <a:tc>
                  <a:txBody>
                    <a:bodyPr/>
                    <a:lstStyle/>
                    <a:p>
                      <a:pPr lvl="0">
                        <a:buNone/>
                      </a:pPr>
                      <a:r>
                        <a:rPr lang="en-US" sz="1400" u="none" strike="noStrike" noProof="0">
                          <a:effectLst/>
                        </a:rPr>
                        <a:t>double </a:t>
                      </a:r>
                      <a:r>
                        <a:rPr lang="en-US" sz="1400" u="none" strike="noStrike" noProof="0" err="1">
                          <a:effectLst/>
                        </a:rPr>
                        <a:t>strtod</a:t>
                      </a:r>
                      <a:r>
                        <a:rPr lang="en-US" sz="1400" u="none" strike="noStrike" noProof="0">
                          <a:effectLst/>
                        </a:rPr>
                        <a:t>(const char *str, char **</a:t>
                      </a:r>
                      <a:r>
                        <a:rPr lang="en-US" sz="1400" u="none" strike="noStrike" noProof="0" err="1">
                          <a:effectLst/>
                        </a:rPr>
                        <a:t>endptr</a:t>
                      </a:r>
                      <a:r>
                        <a:rPr lang="en-US" sz="1400" u="none" strike="noStrike" noProof="0">
                          <a:effectLst/>
                        </a:rPr>
                        <a:t>)</a:t>
                      </a:r>
                      <a:endParaRPr lang="en-US"/>
                    </a:p>
                  </a:txBody>
                  <a:tcPr marL="38099" marR="38099" marT="47625" marB="47625" anchor="ctr"/>
                </a:tc>
                <a:tc>
                  <a:txBody>
                    <a:bodyPr/>
                    <a:lstStyle/>
                    <a:p>
                      <a:r>
                        <a:rPr lang="en-US">
                          <a:effectLst/>
                        </a:rPr>
                        <a:t>Convert String to Double</a:t>
                      </a:r>
                    </a:p>
                  </a:txBody>
                  <a:tcPr marL="38100" marR="38100" marT="47625" marB="47625" anchor="ctr"/>
                </a:tc>
                <a:extLst>
                  <a:ext uri="{0D108BD9-81ED-4DB2-BD59-A6C34878D82A}">
                    <a16:rowId xmlns:a16="http://schemas.microsoft.com/office/drawing/2014/main" val="4093733919"/>
                  </a:ext>
                </a:extLst>
              </a:tr>
              <a:tr h="0">
                <a:tc>
                  <a:txBody>
                    <a:bodyPr/>
                    <a:lstStyle/>
                    <a:p>
                      <a:r>
                        <a:rPr lang="en-US" u="none" strike="noStrike" err="1">
                          <a:effectLst/>
                        </a:rPr>
                        <a:t>strtol</a:t>
                      </a:r>
                    </a:p>
                  </a:txBody>
                  <a:tcPr marL="38100" marR="38100" marT="47625" marB="47625" anchor="ctr"/>
                </a:tc>
                <a:tc>
                  <a:txBody>
                    <a:bodyPr/>
                    <a:lstStyle/>
                    <a:p>
                      <a:pPr lvl="0">
                        <a:buNone/>
                      </a:pPr>
                      <a:r>
                        <a:rPr lang="en-US" sz="1400" u="none" strike="noStrike" noProof="0">
                          <a:effectLst/>
                        </a:rPr>
                        <a:t>long int </a:t>
                      </a:r>
                      <a:r>
                        <a:rPr lang="en-US" sz="1400" u="none" strike="noStrike" noProof="0" err="1">
                          <a:effectLst/>
                        </a:rPr>
                        <a:t>strtol</a:t>
                      </a:r>
                      <a:r>
                        <a:rPr lang="en-US" sz="1400" u="none" strike="noStrike" noProof="0">
                          <a:effectLst/>
                        </a:rPr>
                        <a:t>(const char *str, char **</a:t>
                      </a:r>
                      <a:r>
                        <a:rPr lang="en-US" sz="1400" u="none" strike="noStrike" noProof="0" err="1">
                          <a:effectLst/>
                        </a:rPr>
                        <a:t>endptr</a:t>
                      </a:r>
                      <a:r>
                        <a:rPr lang="en-US" sz="1400" u="none" strike="noStrike" noProof="0">
                          <a:effectLst/>
                        </a:rPr>
                        <a:t>, int base)</a:t>
                      </a:r>
                      <a:endParaRPr lang="en-US"/>
                    </a:p>
                  </a:txBody>
                  <a:tcPr marL="38099" marR="38099" marT="47625" marB="47625" anchor="ctr"/>
                </a:tc>
                <a:tc>
                  <a:txBody>
                    <a:bodyPr/>
                    <a:lstStyle/>
                    <a:p>
                      <a:r>
                        <a:rPr lang="en-US">
                          <a:effectLst/>
                        </a:rPr>
                        <a:t>Convert String to Long Integer</a:t>
                      </a:r>
                    </a:p>
                  </a:txBody>
                  <a:tcPr marL="38100" marR="38100" marT="47625" marB="47625" anchor="ctr"/>
                </a:tc>
                <a:extLst>
                  <a:ext uri="{0D108BD9-81ED-4DB2-BD59-A6C34878D82A}">
                    <a16:rowId xmlns:a16="http://schemas.microsoft.com/office/drawing/2014/main" val="2660956732"/>
                  </a:ext>
                </a:extLst>
              </a:tr>
              <a:tr h="0">
                <a:tc>
                  <a:txBody>
                    <a:bodyPr/>
                    <a:lstStyle/>
                    <a:p>
                      <a:pPr lvl="0">
                        <a:buNone/>
                      </a:pPr>
                      <a:r>
                        <a:rPr lang="en-US" sz="1400" u="none" strike="noStrike" noProof="0" err="1">
                          <a:effectLst/>
                        </a:rPr>
                        <a:t>strtoll</a:t>
                      </a:r>
                      <a:endParaRPr lang="en-US" err="1"/>
                    </a:p>
                  </a:txBody>
                  <a:tcPr marL="38100" marR="38100" marT="47625" marB="47625" anchor="ctr"/>
                </a:tc>
                <a:tc>
                  <a:txBody>
                    <a:bodyPr/>
                    <a:lstStyle/>
                    <a:p>
                      <a:pPr lvl="0">
                        <a:buNone/>
                      </a:pPr>
                      <a:r>
                        <a:rPr lang="en-US" sz="1400" u="none" strike="noStrike" noProof="0">
                          <a:effectLst/>
                        </a:rPr>
                        <a:t>long </a:t>
                      </a:r>
                      <a:r>
                        <a:rPr lang="en-US" sz="1400" u="none" strike="noStrike" noProof="0" err="1">
                          <a:effectLst/>
                        </a:rPr>
                        <a:t>long</a:t>
                      </a:r>
                      <a:r>
                        <a:rPr lang="en-US" sz="1400" u="none" strike="noStrike" noProof="0">
                          <a:effectLst/>
                        </a:rPr>
                        <a:t> </a:t>
                      </a:r>
                      <a:r>
                        <a:rPr lang="en-US" sz="1400" u="none" strike="noStrike" noProof="0" err="1">
                          <a:effectLst/>
                        </a:rPr>
                        <a:t>strtoll</a:t>
                      </a:r>
                      <a:r>
                        <a:rPr lang="en-US" sz="1400" u="none" strike="noStrike" noProof="0">
                          <a:effectLst/>
                        </a:rPr>
                        <a:t>(const char *</a:t>
                      </a:r>
                      <a:r>
                        <a:rPr lang="en-US" sz="1400" u="none" strike="noStrike" noProof="0" err="1">
                          <a:effectLst/>
                        </a:rPr>
                        <a:t>nptr</a:t>
                      </a:r>
                      <a:r>
                        <a:rPr lang="en-US" sz="1400" u="none" strike="noStrike" noProof="0">
                          <a:effectLst/>
                        </a:rPr>
                        <a:t>, char **</a:t>
                      </a:r>
                      <a:r>
                        <a:rPr lang="en-US" sz="1400" u="none" strike="noStrike" noProof="0" err="1">
                          <a:effectLst/>
                        </a:rPr>
                        <a:t>endptr</a:t>
                      </a:r>
                      <a:r>
                        <a:rPr lang="en-US" sz="1400" u="none" strike="noStrike" noProof="0">
                          <a:effectLst/>
                        </a:rPr>
                        <a:t>, int base);</a:t>
                      </a:r>
                      <a:endParaRPr lang="en-US"/>
                    </a:p>
                  </a:txBody>
                  <a:tcPr marL="38099" marR="38099" marT="47625" marB="47625" anchor="ctr"/>
                </a:tc>
                <a:tc>
                  <a:txBody>
                    <a:bodyPr/>
                    <a:lstStyle/>
                    <a:p>
                      <a:r>
                        <a:rPr lang="en-US">
                          <a:effectLst/>
                        </a:rPr>
                        <a:t>Convert String to Long </a:t>
                      </a:r>
                      <a:r>
                        <a:rPr lang="en-US" err="1">
                          <a:effectLst/>
                        </a:rPr>
                        <a:t>Long</a:t>
                      </a:r>
                    </a:p>
                  </a:txBody>
                  <a:tcPr marL="38100" marR="38100" marT="47625" marB="47625" anchor="ctr"/>
                </a:tc>
                <a:extLst>
                  <a:ext uri="{0D108BD9-81ED-4DB2-BD59-A6C34878D82A}">
                    <a16:rowId xmlns:a16="http://schemas.microsoft.com/office/drawing/2014/main" val="1957222766"/>
                  </a:ext>
                </a:extLst>
              </a:tr>
              <a:tr h="0">
                <a:tc>
                  <a:txBody>
                    <a:bodyPr/>
                    <a:lstStyle/>
                    <a:p>
                      <a:pPr lvl="0">
                        <a:buNone/>
                      </a:pPr>
                      <a:r>
                        <a:rPr lang="en-US" sz="1400" u="none" strike="noStrike" noProof="0" err="1">
                          <a:effectLst/>
                        </a:rPr>
                        <a:t>strtoul</a:t>
                      </a:r>
                      <a:endParaRPr lang="en-US" err="1"/>
                    </a:p>
                  </a:txBody>
                  <a:tcPr marL="38100" marR="38100" marT="47625" marB="47625" anchor="ctr"/>
                </a:tc>
                <a:tc>
                  <a:txBody>
                    <a:bodyPr/>
                    <a:lstStyle/>
                    <a:p>
                      <a:pPr lvl="0">
                        <a:buNone/>
                      </a:pPr>
                      <a:r>
                        <a:rPr lang="en-US" sz="1400" u="none" strike="noStrike" noProof="0">
                          <a:effectLst/>
                        </a:rPr>
                        <a:t>unsigned long int </a:t>
                      </a:r>
                      <a:r>
                        <a:rPr lang="en-US" sz="1400" u="none" strike="noStrike" noProof="0" err="1">
                          <a:effectLst/>
                        </a:rPr>
                        <a:t>strtoul</a:t>
                      </a:r>
                      <a:r>
                        <a:rPr lang="en-US" sz="1400" u="none" strike="noStrike" noProof="0">
                          <a:effectLst/>
                        </a:rPr>
                        <a:t>(const char *str, char **</a:t>
                      </a:r>
                      <a:r>
                        <a:rPr lang="en-US" sz="1400" u="none" strike="noStrike" noProof="0" err="1">
                          <a:effectLst/>
                        </a:rPr>
                        <a:t>endptr</a:t>
                      </a:r>
                      <a:r>
                        <a:rPr lang="en-US" sz="1400" u="none" strike="noStrike" noProof="0">
                          <a:effectLst/>
                        </a:rPr>
                        <a:t>, int base)</a:t>
                      </a:r>
                      <a:endParaRPr lang="en-US"/>
                    </a:p>
                  </a:txBody>
                  <a:tcPr marL="38099" marR="38099" marT="47625" marB="47625" anchor="ctr"/>
                </a:tc>
                <a:tc>
                  <a:txBody>
                    <a:bodyPr/>
                    <a:lstStyle/>
                    <a:p>
                      <a:r>
                        <a:rPr lang="en-US">
                          <a:effectLst/>
                        </a:rPr>
                        <a:t>Convert String to Unsigned Long Integer</a:t>
                      </a:r>
                    </a:p>
                  </a:txBody>
                  <a:tcPr marL="38100" marR="38100" marT="47625" marB="47625" anchor="ctr"/>
                </a:tc>
                <a:extLst>
                  <a:ext uri="{0D108BD9-81ED-4DB2-BD59-A6C34878D82A}">
                    <a16:rowId xmlns:a16="http://schemas.microsoft.com/office/drawing/2014/main" val="268915458"/>
                  </a:ext>
                </a:extLst>
              </a:tr>
            </a:tbl>
          </a:graphicData>
        </a:graphic>
      </p:graphicFrame>
    </p:spTree>
    <p:extLst>
      <p:ext uri="{BB962C8B-B14F-4D97-AF65-F5344CB8AC3E}">
        <p14:creationId xmlns:p14="http://schemas.microsoft.com/office/powerpoint/2010/main" val="18104126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CB2B8F-74B6-7D4D-147F-E8B6EFC2AB62}"/>
              </a:ext>
            </a:extLst>
          </p:cNvPr>
          <p:cNvSpPr>
            <a:spLocks noGrp="1"/>
          </p:cNvSpPr>
          <p:nvPr>
            <p:ph type="body" idx="1"/>
          </p:nvPr>
        </p:nvSpPr>
        <p:spPr>
          <a:xfrm>
            <a:off x="142290" y="508115"/>
            <a:ext cx="3895417" cy="3963948"/>
          </a:xfrm>
        </p:spPr>
        <p:txBody>
          <a:bodyPr/>
          <a:lstStyle/>
          <a:p>
            <a:pPr marL="139700" indent="0">
              <a:buNone/>
            </a:pPr>
            <a:r>
              <a:rPr lang="en-US" sz="1400" b="1" dirty="0"/>
              <a:t>Stream Socket:</a:t>
            </a:r>
          </a:p>
          <a:p>
            <a:pPr marL="139700" indent="0">
              <a:buNone/>
            </a:pPr>
            <a:endParaRPr lang="en-US" sz="1400" b="1" dirty="0"/>
          </a:p>
        </p:txBody>
      </p:sp>
      <p:grpSp>
        <p:nvGrpSpPr>
          <p:cNvPr id="816" name="Group 815">
            <a:extLst>
              <a:ext uri="{FF2B5EF4-FFF2-40B4-BE49-F238E27FC236}">
                <a16:creationId xmlns:a16="http://schemas.microsoft.com/office/drawing/2014/main" id="{2559E460-1660-6B78-F246-DAC758D2612D}"/>
              </a:ext>
            </a:extLst>
          </p:cNvPr>
          <p:cNvGrpSpPr/>
          <p:nvPr/>
        </p:nvGrpSpPr>
        <p:grpSpPr>
          <a:xfrm>
            <a:off x="5283273" y="709765"/>
            <a:ext cx="3714751" cy="4271407"/>
            <a:chOff x="5106628" y="709765"/>
            <a:chExt cx="3714751" cy="4271407"/>
          </a:xfrm>
        </p:grpSpPr>
        <p:grpSp>
          <p:nvGrpSpPr>
            <p:cNvPr id="805" name="Group 804">
              <a:extLst>
                <a:ext uri="{FF2B5EF4-FFF2-40B4-BE49-F238E27FC236}">
                  <a16:creationId xmlns:a16="http://schemas.microsoft.com/office/drawing/2014/main" id="{10765CF3-D88F-1A9A-9218-75B0DAD24882}"/>
                </a:ext>
              </a:extLst>
            </p:cNvPr>
            <p:cNvGrpSpPr/>
            <p:nvPr/>
          </p:nvGrpSpPr>
          <p:grpSpPr>
            <a:xfrm>
              <a:off x="5272549" y="709765"/>
              <a:ext cx="3548830" cy="4271407"/>
              <a:chOff x="5272549" y="709765"/>
              <a:chExt cx="3548830" cy="4271407"/>
            </a:xfrm>
          </p:grpSpPr>
          <p:grpSp>
            <p:nvGrpSpPr>
              <p:cNvPr id="795" name="Group 794">
                <a:extLst>
                  <a:ext uri="{FF2B5EF4-FFF2-40B4-BE49-F238E27FC236}">
                    <a16:creationId xmlns:a16="http://schemas.microsoft.com/office/drawing/2014/main" id="{F4123729-2502-5FAE-1A94-8525EBA76E18}"/>
                  </a:ext>
                </a:extLst>
              </p:cNvPr>
              <p:cNvGrpSpPr/>
              <p:nvPr/>
            </p:nvGrpSpPr>
            <p:grpSpPr>
              <a:xfrm>
                <a:off x="5272549" y="709765"/>
                <a:ext cx="3548830" cy="4271407"/>
                <a:chOff x="5429250" y="765071"/>
                <a:chExt cx="3548830" cy="4271407"/>
              </a:xfrm>
            </p:grpSpPr>
            <p:grpSp>
              <p:nvGrpSpPr>
                <p:cNvPr id="794" name="Group 793">
                  <a:extLst>
                    <a:ext uri="{FF2B5EF4-FFF2-40B4-BE49-F238E27FC236}">
                      <a16:creationId xmlns:a16="http://schemas.microsoft.com/office/drawing/2014/main" id="{C2C2382A-466E-977F-3D70-6CC9BD9C51B8}"/>
                    </a:ext>
                  </a:extLst>
                </p:cNvPr>
                <p:cNvGrpSpPr/>
                <p:nvPr/>
              </p:nvGrpSpPr>
              <p:grpSpPr>
                <a:xfrm>
                  <a:off x="5429250" y="765071"/>
                  <a:ext cx="3548830" cy="4271407"/>
                  <a:chOff x="5429250" y="765071"/>
                  <a:chExt cx="3548830" cy="4271407"/>
                </a:xfrm>
              </p:grpSpPr>
              <p:sp>
                <p:nvSpPr>
                  <p:cNvPr id="793" name="Rectangle 792">
                    <a:extLst>
                      <a:ext uri="{FF2B5EF4-FFF2-40B4-BE49-F238E27FC236}">
                        <a16:creationId xmlns:a16="http://schemas.microsoft.com/office/drawing/2014/main" id="{E5553DDD-16D3-A6B8-3FCE-F9D847F4E99E}"/>
                      </a:ext>
                    </a:extLst>
                  </p:cNvPr>
                  <p:cNvSpPr/>
                  <p:nvPr/>
                </p:nvSpPr>
                <p:spPr>
                  <a:xfrm>
                    <a:off x="5429250" y="3014201"/>
                    <a:ext cx="3548830" cy="135500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1" name="Group 790">
                    <a:extLst>
                      <a:ext uri="{FF2B5EF4-FFF2-40B4-BE49-F238E27FC236}">
                        <a16:creationId xmlns:a16="http://schemas.microsoft.com/office/drawing/2014/main" id="{251BC5B0-5C5A-0E15-5B2F-65F1804B879B}"/>
                      </a:ext>
                    </a:extLst>
                  </p:cNvPr>
                  <p:cNvGrpSpPr/>
                  <p:nvPr/>
                </p:nvGrpSpPr>
                <p:grpSpPr>
                  <a:xfrm>
                    <a:off x="5456902" y="765071"/>
                    <a:ext cx="3438216" cy="4271407"/>
                    <a:chOff x="5456902" y="765071"/>
                    <a:chExt cx="3438216" cy="4271407"/>
                  </a:xfrm>
                </p:grpSpPr>
                <p:grpSp>
                  <p:nvGrpSpPr>
                    <p:cNvPr id="786" name="Group 785">
                      <a:extLst>
                        <a:ext uri="{FF2B5EF4-FFF2-40B4-BE49-F238E27FC236}">
                          <a16:creationId xmlns:a16="http://schemas.microsoft.com/office/drawing/2014/main" id="{EE2A10B7-8B27-0DC1-E7FC-82F792F9DFCC}"/>
                        </a:ext>
                      </a:extLst>
                    </p:cNvPr>
                    <p:cNvGrpSpPr/>
                    <p:nvPr/>
                  </p:nvGrpSpPr>
                  <p:grpSpPr>
                    <a:xfrm>
                      <a:off x="5456902" y="765071"/>
                      <a:ext cx="3438216" cy="4271407"/>
                      <a:chOff x="5401596" y="1133781"/>
                      <a:chExt cx="3438216" cy="4271407"/>
                    </a:xfrm>
                  </p:grpSpPr>
                  <p:grpSp>
                    <p:nvGrpSpPr>
                      <p:cNvPr id="781" name="Group 780">
                        <a:extLst>
                          <a:ext uri="{FF2B5EF4-FFF2-40B4-BE49-F238E27FC236}">
                            <a16:creationId xmlns:a16="http://schemas.microsoft.com/office/drawing/2014/main" id="{B04F86B0-D684-426F-5180-6193045EDBE2}"/>
                          </a:ext>
                        </a:extLst>
                      </p:cNvPr>
                      <p:cNvGrpSpPr/>
                      <p:nvPr/>
                    </p:nvGrpSpPr>
                    <p:grpSpPr>
                      <a:xfrm>
                        <a:off x="5696564" y="1484056"/>
                        <a:ext cx="2931240" cy="3921132"/>
                        <a:chOff x="4387645" y="1760588"/>
                        <a:chExt cx="2931240" cy="3921132"/>
                      </a:xfrm>
                    </p:grpSpPr>
                    <p:grpSp>
                      <p:nvGrpSpPr>
                        <p:cNvPr id="780" name="Group 779">
                          <a:extLst>
                            <a:ext uri="{FF2B5EF4-FFF2-40B4-BE49-F238E27FC236}">
                              <a16:creationId xmlns:a16="http://schemas.microsoft.com/office/drawing/2014/main" id="{09337A10-EDA7-31F9-6541-248F4C487061}"/>
                            </a:ext>
                          </a:extLst>
                        </p:cNvPr>
                        <p:cNvGrpSpPr/>
                        <p:nvPr/>
                      </p:nvGrpSpPr>
                      <p:grpSpPr>
                        <a:xfrm>
                          <a:off x="4387645" y="1760588"/>
                          <a:ext cx="930991" cy="3921132"/>
                          <a:chOff x="4212508" y="1760588"/>
                          <a:chExt cx="930991" cy="3921132"/>
                        </a:xfrm>
                      </p:grpSpPr>
                      <p:sp>
                        <p:nvSpPr>
                          <p:cNvPr id="766" name="TextBox 765">
                            <a:extLst>
                              <a:ext uri="{FF2B5EF4-FFF2-40B4-BE49-F238E27FC236}">
                                <a16:creationId xmlns:a16="http://schemas.microsoft.com/office/drawing/2014/main" id="{1D5EB028-C574-F20B-2049-8DEB109957A9}"/>
                              </a:ext>
                            </a:extLst>
                          </p:cNvPr>
                          <p:cNvSpPr txBox="1"/>
                          <p:nvPr/>
                        </p:nvSpPr>
                        <p:spPr>
                          <a:xfrm>
                            <a:off x="4230943" y="1760588"/>
                            <a:ext cx="903338" cy="276999"/>
                          </a:xfrm>
                          <a:prstGeom prst="rect">
                            <a:avLst/>
                          </a:prstGeom>
                          <a:solidFill>
                            <a:schemeClr val="accent6">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dirty="0"/>
                              <a:t>socket()</a:t>
                            </a:r>
                          </a:p>
                        </p:txBody>
                      </p:sp>
                      <p:sp>
                        <p:nvSpPr>
                          <p:cNvPr id="768" name="TextBox 767">
                            <a:extLst>
                              <a:ext uri="{FF2B5EF4-FFF2-40B4-BE49-F238E27FC236}">
                                <a16:creationId xmlns:a16="http://schemas.microsoft.com/office/drawing/2014/main" id="{D571D32B-BEA1-ADDB-A79D-26FA08209BB7}"/>
                              </a:ext>
                            </a:extLst>
                          </p:cNvPr>
                          <p:cNvSpPr txBox="1"/>
                          <p:nvPr/>
                        </p:nvSpPr>
                        <p:spPr>
                          <a:xfrm>
                            <a:off x="4240160" y="2258345"/>
                            <a:ext cx="903338" cy="276999"/>
                          </a:xfrm>
                          <a:prstGeom prst="rect">
                            <a:avLst/>
                          </a:prstGeom>
                          <a:solidFill>
                            <a:schemeClr val="accent6">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dirty="0"/>
                              <a:t>bind()</a:t>
                            </a:r>
                          </a:p>
                        </p:txBody>
                      </p:sp>
                      <p:sp>
                        <p:nvSpPr>
                          <p:cNvPr id="769" name="TextBox 768">
                            <a:extLst>
                              <a:ext uri="{FF2B5EF4-FFF2-40B4-BE49-F238E27FC236}">
                                <a16:creationId xmlns:a16="http://schemas.microsoft.com/office/drawing/2014/main" id="{A7F30C02-090F-DC5E-117F-CC5BB27C6483}"/>
                              </a:ext>
                            </a:extLst>
                          </p:cNvPr>
                          <p:cNvSpPr txBox="1"/>
                          <p:nvPr/>
                        </p:nvSpPr>
                        <p:spPr>
                          <a:xfrm>
                            <a:off x="4230942" y="2756104"/>
                            <a:ext cx="903338" cy="276999"/>
                          </a:xfrm>
                          <a:prstGeom prst="rect">
                            <a:avLst/>
                          </a:prstGeom>
                          <a:solidFill>
                            <a:schemeClr val="accent6">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dirty="0"/>
                              <a:t>listen()</a:t>
                            </a:r>
                          </a:p>
                        </p:txBody>
                      </p:sp>
                      <p:sp>
                        <p:nvSpPr>
                          <p:cNvPr id="770" name="TextBox 769">
                            <a:extLst>
                              <a:ext uri="{FF2B5EF4-FFF2-40B4-BE49-F238E27FC236}">
                                <a16:creationId xmlns:a16="http://schemas.microsoft.com/office/drawing/2014/main" id="{C5E75E52-AAC7-2846-2E3A-8B2F1486BCFB}"/>
                              </a:ext>
                            </a:extLst>
                          </p:cNvPr>
                          <p:cNvSpPr txBox="1"/>
                          <p:nvPr/>
                        </p:nvSpPr>
                        <p:spPr>
                          <a:xfrm>
                            <a:off x="4240161" y="3263080"/>
                            <a:ext cx="903338" cy="276999"/>
                          </a:xfrm>
                          <a:prstGeom prst="rect">
                            <a:avLst/>
                          </a:prstGeom>
                          <a:solidFill>
                            <a:schemeClr val="accent6">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dirty="0"/>
                              <a:t>accept()</a:t>
                            </a:r>
                          </a:p>
                        </p:txBody>
                      </p:sp>
                      <p:sp>
                        <p:nvSpPr>
                          <p:cNvPr id="771" name="TextBox 770">
                            <a:extLst>
                              <a:ext uri="{FF2B5EF4-FFF2-40B4-BE49-F238E27FC236}">
                                <a16:creationId xmlns:a16="http://schemas.microsoft.com/office/drawing/2014/main" id="{1A684FFB-7CA5-8C77-2C90-7F374DE6E085}"/>
                              </a:ext>
                            </a:extLst>
                          </p:cNvPr>
                          <p:cNvSpPr txBox="1"/>
                          <p:nvPr/>
                        </p:nvSpPr>
                        <p:spPr>
                          <a:xfrm>
                            <a:off x="4212508" y="3788491"/>
                            <a:ext cx="903338" cy="307777"/>
                          </a:xfrm>
                          <a:prstGeom prst="rect">
                            <a:avLst/>
                          </a:prstGeom>
                          <a:solidFill>
                            <a:schemeClr val="bg1">
                              <a:lumMod val="7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send()</a:t>
                            </a:r>
                          </a:p>
                        </p:txBody>
                      </p:sp>
                      <p:sp>
                        <p:nvSpPr>
                          <p:cNvPr id="772" name="TextBox 771">
                            <a:extLst>
                              <a:ext uri="{FF2B5EF4-FFF2-40B4-BE49-F238E27FC236}">
                                <a16:creationId xmlns:a16="http://schemas.microsoft.com/office/drawing/2014/main" id="{E22E41F0-08CB-ABF5-CE77-B331F8E260E0}"/>
                              </a:ext>
                            </a:extLst>
                          </p:cNvPr>
                          <p:cNvSpPr txBox="1"/>
                          <p:nvPr/>
                        </p:nvSpPr>
                        <p:spPr>
                          <a:xfrm>
                            <a:off x="4212508" y="4258596"/>
                            <a:ext cx="903338" cy="307777"/>
                          </a:xfrm>
                          <a:prstGeom prst="rect">
                            <a:avLst/>
                          </a:prstGeom>
                          <a:solidFill>
                            <a:schemeClr val="bg1">
                              <a:lumMod val="7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read()</a:t>
                            </a:r>
                          </a:p>
                        </p:txBody>
                      </p:sp>
                      <p:sp>
                        <p:nvSpPr>
                          <p:cNvPr id="773" name="TextBox 772">
                            <a:extLst>
                              <a:ext uri="{FF2B5EF4-FFF2-40B4-BE49-F238E27FC236}">
                                <a16:creationId xmlns:a16="http://schemas.microsoft.com/office/drawing/2014/main" id="{50FF74EE-F23A-9288-B66C-4080BA33933D}"/>
                              </a:ext>
                            </a:extLst>
                          </p:cNvPr>
                          <p:cNvSpPr txBox="1"/>
                          <p:nvPr/>
                        </p:nvSpPr>
                        <p:spPr>
                          <a:xfrm>
                            <a:off x="4230943" y="5373943"/>
                            <a:ext cx="903338" cy="307777"/>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close()</a:t>
                            </a:r>
                          </a:p>
                        </p:txBody>
                      </p:sp>
                    </p:grpSp>
                    <p:grpSp>
                      <p:nvGrpSpPr>
                        <p:cNvPr id="779" name="Group 778">
                          <a:extLst>
                            <a:ext uri="{FF2B5EF4-FFF2-40B4-BE49-F238E27FC236}">
                              <a16:creationId xmlns:a16="http://schemas.microsoft.com/office/drawing/2014/main" id="{9BF3FC59-0831-6FFF-2B14-BE43F8BABFEC}"/>
                            </a:ext>
                          </a:extLst>
                        </p:cNvPr>
                        <p:cNvGrpSpPr/>
                        <p:nvPr/>
                      </p:nvGrpSpPr>
                      <p:grpSpPr>
                        <a:xfrm>
                          <a:off x="6323370" y="1769805"/>
                          <a:ext cx="995515" cy="3911914"/>
                          <a:chOff x="6323370" y="1769805"/>
                          <a:chExt cx="995515" cy="3911914"/>
                        </a:xfrm>
                      </p:grpSpPr>
                      <p:sp>
                        <p:nvSpPr>
                          <p:cNvPr id="767" name="TextBox 766">
                            <a:extLst>
                              <a:ext uri="{FF2B5EF4-FFF2-40B4-BE49-F238E27FC236}">
                                <a16:creationId xmlns:a16="http://schemas.microsoft.com/office/drawing/2014/main" id="{B3888CE4-F07A-0333-228D-80066224BD20}"/>
                              </a:ext>
                            </a:extLst>
                          </p:cNvPr>
                          <p:cNvSpPr txBox="1"/>
                          <p:nvPr/>
                        </p:nvSpPr>
                        <p:spPr>
                          <a:xfrm>
                            <a:off x="6341806" y="1769805"/>
                            <a:ext cx="903338" cy="276999"/>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dirty="0"/>
                              <a:t>socket()</a:t>
                            </a:r>
                          </a:p>
                        </p:txBody>
                      </p:sp>
                      <p:sp>
                        <p:nvSpPr>
                          <p:cNvPr id="774" name="TextBox 773">
                            <a:extLst>
                              <a:ext uri="{FF2B5EF4-FFF2-40B4-BE49-F238E27FC236}">
                                <a16:creationId xmlns:a16="http://schemas.microsoft.com/office/drawing/2014/main" id="{A8B11266-F62D-0B15-4834-8B41E745077A}"/>
                              </a:ext>
                            </a:extLst>
                          </p:cNvPr>
                          <p:cNvSpPr txBox="1"/>
                          <p:nvPr/>
                        </p:nvSpPr>
                        <p:spPr>
                          <a:xfrm>
                            <a:off x="6387895" y="5373942"/>
                            <a:ext cx="903338" cy="307777"/>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close()</a:t>
                            </a:r>
                          </a:p>
                        </p:txBody>
                      </p:sp>
                      <p:sp>
                        <p:nvSpPr>
                          <p:cNvPr id="775" name="TextBox 774">
                            <a:extLst>
                              <a:ext uri="{FF2B5EF4-FFF2-40B4-BE49-F238E27FC236}">
                                <a16:creationId xmlns:a16="http://schemas.microsoft.com/office/drawing/2014/main" id="{9F8E7312-440D-1175-8D5D-4B79E4537EA4}"/>
                              </a:ext>
                            </a:extLst>
                          </p:cNvPr>
                          <p:cNvSpPr txBox="1"/>
                          <p:nvPr/>
                        </p:nvSpPr>
                        <p:spPr>
                          <a:xfrm>
                            <a:off x="6332588" y="3788490"/>
                            <a:ext cx="903338" cy="307777"/>
                          </a:xfrm>
                          <a:prstGeom prst="rect">
                            <a:avLst/>
                          </a:prstGeom>
                          <a:solidFill>
                            <a:schemeClr val="bg1">
                              <a:lumMod val="8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read()</a:t>
                            </a:r>
                          </a:p>
                        </p:txBody>
                      </p:sp>
                      <p:sp>
                        <p:nvSpPr>
                          <p:cNvPr id="776" name="TextBox 775">
                            <a:extLst>
                              <a:ext uri="{FF2B5EF4-FFF2-40B4-BE49-F238E27FC236}">
                                <a16:creationId xmlns:a16="http://schemas.microsoft.com/office/drawing/2014/main" id="{2737FDB5-7CAD-080D-96AF-0734FE1C931F}"/>
                              </a:ext>
                            </a:extLst>
                          </p:cNvPr>
                          <p:cNvSpPr txBox="1"/>
                          <p:nvPr/>
                        </p:nvSpPr>
                        <p:spPr>
                          <a:xfrm>
                            <a:off x="6332588" y="4258595"/>
                            <a:ext cx="903338" cy="307777"/>
                          </a:xfrm>
                          <a:prstGeom prst="rect">
                            <a:avLst/>
                          </a:prstGeom>
                          <a:solidFill>
                            <a:schemeClr val="bg1">
                              <a:lumMod val="8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send()</a:t>
                            </a:r>
                          </a:p>
                        </p:txBody>
                      </p:sp>
                      <p:sp>
                        <p:nvSpPr>
                          <p:cNvPr id="777" name="TextBox 776">
                            <a:extLst>
                              <a:ext uri="{FF2B5EF4-FFF2-40B4-BE49-F238E27FC236}">
                                <a16:creationId xmlns:a16="http://schemas.microsoft.com/office/drawing/2014/main" id="{DBCA10F1-1F6F-01ED-2049-69D5861F42E9}"/>
                              </a:ext>
                            </a:extLst>
                          </p:cNvPr>
                          <p:cNvSpPr txBox="1"/>
                          <p:nvPr/>
                        </p:nvSpPr>
                        <p:spPr>
                          <a:xfrm>
                            <a:off x="6323370" y="2276781"/>
                            <a:ext cx="995515" cy="276999"/>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dirty="0"/>
                              <a:t>connect()</a:t>
                            </a:r>
                          </a:p>
                        </p:txBody>
                      </p:sp>
                    </p:grpSp>
                  </p:grpSp>
                  <p:sp>
                    <p:nvSpPr>
                      <p:cNvPr id="784" name="TextBox 783">
                        <a:extLst>
                          <a:ext uri="{FF2B5EF4-FFF2-40B4-BE49-F238E27FC236}">
                            <a16:creationId xmlns:a16="http://schemas.microsoft.com/office/drawing/2014/main" id="{B2A32CFA-C1EF-2C3B-44DB-4CF68E7A39F4}"/>
                          </a:ext>
                        </a:extLst>
                      </p:cNvPr>
                      <p:cNvSpPr txBox="1"/>
                      <p:nvPr/>
                    </p:nvSpPr>
                    <p:spPr>
                      <a:xfrm>
                        <a:off x="5401596" y="1133782"/>
                        <a:ext cx="1484056"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Server Process</a:t>
                        </a:r>
                      </a:p>
                    </p:txBody>
                  </p:sp>
                  <p:sp>
                    <p:nvSpPr>
                      <p:cNvPr id="785" name="TextBox 784">
                        <a:extLst>
                          <a:ext uri="{FF2B5EF4-FFF2-40B4-BE49-F238E27FC236}">
                            <a16:creationId xmlns:a16="http://schemas.microsoft.com/office/drawing/2014/main" id="{689030A4-32CE-879D-BFA0-7615EEA65952}"/>
                          </a:ext>
                        </a:extLst>
                      </p:cNvPr>
                      <p:cNvSpPr txBox="1"/>
                      <p:nvPr/>
                    </p:nvSpPr>
                    <p:spPr>
                      <a:xfrm>
                        <a:off x="7355756" y="1133781"/>
                        <a:ext cx="1484056"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Client Process</a:t>
                        </a:r>
                      </a:p>
                    </p:txBody>
                  </p:sp>
                </p:grpSp>
                <p:cxnSp>
                  <p:nvCxnSpPr>
                    <p:cNvPr id="789" name="Straight Arrow Connector 788">
                      <a:extLst>
                        <a:ext uri="{FF2B5EF4-FFF2-40B4-BE49-F238E27FC236}">
                          <a16:creationId xmlns:a16="http://schemas.microsoft.com/office/drawing/2014/main" id="{8394A448-2517-D437-09FC-6CED49C65289}"/>
                        </a:ext>
                      </a:extLst>
                    </p:cNvPr>
                    <p:cNvCxnSpPr/>
                    <p:nvPr/>
                  </p:nvCxnSpPr>
                  <p:spPr>
                    <a:xfrm flipV="1">
                      <a:off x="6686549" y="3287045"/>
                      <a:ext cx="978922" cy="7374"/>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cxnSp>
                  <p:nvCxnSpPr>
                    <p:cNvPr id="790" name="Straight Arrow Connector 789">
                      <a:extLst>
                        <a:ext uri="{FF2B5EF4-FFF2-40B4-BE49-F238E27FC236}">
                          <a16:creationId xmlns:a16="http://schemas.microsoft.com/office/drawing/2014/main" id="{6B0B2A36-B3CF-2EB2-8B46-40B8907D6934}"/>
                        </a:ext>
                      </a:extLst>
                    </p:cNvPr>
                    <p:cNvCxnSpPr>
                      <a:cxnSpLocks/>
                    </p:cNvCxnSpPr>
                    <p:nvPr/>
                  </p:nvCxnSpPr>
                  <p:spPr>
                    <a:xfrm flipH="1" flipV="1">
                      <a:off x="6688391" y="3757149"/>
                      <a:ext cx="975238" cy="7374"/>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grpSp>
            </p:grpSp>
            <p:sp>
              <p:nvSpPr>
                <p:cNvPr id="792" name="TextBox 791">
                  <a:extLst>
                    <a:ext uri="{FF2B5EF4-FFF2-40B4-BE49-F238E27FC236}">
                      <a16:creationId xmlns:a16="http://schemas.microsoft.com/office/drawing/2014/main" id="{AAD0DF3E-3741-69EC-2286-879006C3D148}"/>
                    </a:ext>
                  </a:extLst>
                </p:cNvPr>
                <p:cNvSpPr txBox="1"/>
                <p:nvPr/>
              </p:nvSpPr>
              <p:spPr>
                <a:xfrm>
                  <a:off x="6489290" y="3935975"/>
                  <a:ext cx="1502491"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tx1"/>
                      </a:solidFill>
                    </a:rPr>
                    <a:t>Sockets Facilitate Communication </a:t>
                  </a:r>
                </a:p>
              </p:txBody>
            </p:sp>
          </p:grpSp>
          <p:cxnSp>
            <p:nvCxnSpPr>
              <p:cNvPr id="797" name="Straight Arrow Connector 796">
                <a:extLst>
                  <a:ext uri="{FF2B5EF4-FFF2-40B4-BE49-F238E27FC236}">
                    <a16:creationId xmlns:a16="http://schemas.microsoft.com/office/drawing/2014/main" id="{57248139-1D4D-6292-118C-AE77D005B958}"/>
                  </a:ext>
                </a:extLst>
              </p:cNvPr>
              <p:cNvCxnSpPr/>
              <p:nvPr/>
            </p:nvCxnSpPr>
            <p:spPr>
              <a:xfrm>
                <a:off x="6009044" y="1354086"/>
                <a:ext cx="1843" cy="1769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98" name="Straight Arrow Connector 797">
                <a:extLst>
                  <a:ext uri="{FF2B5EF4-FFF2-40B4-BE49-F238E27FC236}">
                    <a16:creationId xmlns:a16="http://schemas.microsoft.com/office/drawing/2014/main" id="{1AC8C24F-D40C-B603-ADB4-F0EF7E653DE6}"/>
                  </a:ext>
                </a:extLst>
              </p:cNvPr>
              <p:cNvCxnSpPr>
                <a:cxnSpLocks/>
              </p:cNvCxnSpPr>
              <p:nvPr/>
            </p:nvCxnSpPr>
            <p:spPr>
              <a:xfrm>
                <a:off x="6009043" y="1851843"/>
                <a:ext cx="1843" cy="1769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99" name="Straight Arrow Connector 798">
                <a:extLst>
                  <a:ext uri="{FF2B5EF4-FFF2-40B4-BE49-F238E27FC236}">
                    <a16:creationId xmlns:a16="http://schemas.microsoft.com/office/drawing/2014/main" id="{228262A0-46DE-459D-EE27-4125F250E391}"/>
                  </a:ext>
                </a:extLst>
              </p:cNvPr>
              <p:cNvCxnSpPr>
                <a:cxnSpLocks/>
              </p:cNvCxnSpPr>
              <p:nvPr/>
            </p:nvCxnSpPr>
            <p:spPr>
              <a:xfrm>
                <a:off x="6009044" y="2368038"/>
                <a:ext cx="1843" cy="1769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00" name="Straight Arrow Connector 799">
                <a:extLst>
                  <a:ext uri="{FF2B5EF4-FFF2-40B4-BE49-F238E27FC236}">
                    <a16:creationId xmlns:a16="http://schemas.microsoft.com/office/drawing/2014/main" id="{A7043D1D-6ED7-6193-0168-1A4A602CA56F}"/>
                  </a:ext>
                </a:extLst>
              </p:cNvPr>
              <p:cNvCxnSpPr>
                <a:cxnSpLocks/>
              </p:cNvCxnSpPr>
              <p:nvPr/>
            </p:nvCxnSpPr>
            <p:spPr>
              <a:xfrm>
                <a:off x="6009043" y="2847360"/>
                <a:ext cx="1843" cy="2230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01" name="Straight Arrow Connector 800">
                <a:extLst>
                  <a:ext uri="{FF2B5EF4-FFF2-40B4-BE49-F238E27FC236}">
                    <a16:creationId xmlns:a16="http://schemas.microsoft.com/office/drawing/2014/main" id="{362E6A4B-FDF1-A256-ADF7-C7FCF2795739}"/>
                  </a:ext>
                </a:extLst>
              </p:cNvPr>
              <p:cNvCxnSpPr>
                <a:cxnSpLocks/>
              </p:cNvCxnSpPr>
              <p:nvPr/>
            </p:nvCxnSpPr>
            <p:spPr>
              <a:xfrm>
                <a:off x="7972423" y="1354086"/>
                <a:ext cx="1843" cy="1769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02" name="Straight Arrow Connector 801">
                <a:extLst>
                  <a:ext uri="{FF2B5EF4-FFF2-40B4-BE49-F238E27FC236}">
                    <a16:creationId xmlns:a16="http://schemas.microsoft.com/office/drawing/2014/main" id="{83061633-E6BD-C7A2-8AB9-FDE2BE16FCCD}"/>
                  </a:ext>
                </a:extLst>
              </p:cNvPr>
              <p:cNvCxnSpPr>
                <a:cxnSpLocks/>
              </p:cNvCxnSpPr>
              <p:nvPr/>
            </p:nvCxnSpPr>
            <p:spPr>
              <a:xfrm>
                <a:off x="6009044" y="4322199"/>
                <a:ext cx="1843" cy="3244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03" name="Straight Arrow Connector 802">
                <a:extLst>
                  <a:ext uri="{FF2B5EF4-FFF2-40B4-BE49-F238E27FC236}">
                    <a16:creationId xmlns:a16="http://schemas.microsoft.com/office/drawing/2014/main" id="{28F8DE43-BD37-6A14-52CE-899BD2EAF12C}"/>
                  </a:ext>
                </a:extLst>
              </p:cNvPr>
              <p:cNvCxnSpPr>
                <a:cxnSpLocks/>
              </p:cNvCxnSpPr>
              <p:nvPr/>
            </p:nvCxnSpPr>
            <p:spPr>
              <a:xfrm>
                <a:off x="7972423" y="4312981"/>
                <a:ext cx="1843" cy="3244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04" name="Straight Arrow Connector 803">
                <a:extLst>
                  <a:ext uri="{FF2B5EF4-FFF2-40B4-BE49-F238E27FC236}">
                    <a16:creationId xmlns:a16="http://schemas.microsoft.com/office/drawing/2014/main" id="{DC80B085-3579-D088-582E-0C5A66153A5C}"/>
                  </a:ext>
                </a:extLst>
              </p:cNvPr>
              <p:cNvCxnSpPr>
                <a:cxnSpLocks/>
              </p:cNvCxnSpPr>
              <p:nvPr/>
            </p:nvCxnSpPr>
            <p:spPr>
              <a:xfrm>
                <a:off x="7972422" y="1851843"/>
                <a:ext cx="1843" cy="12185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808" name="Oval 807">
              <a:extLst>
                <a:ext uri="{FF2B5EF4-FFF2-40B4-BE49-F238E27FC236}">
                  <a16:creationId xmlns:a16="http://schemas.microsoft.com/office/drawing/2014/main" id="{7A870B17-F83F-A5B7-5D81-D969B106811D}"/>
                </a:ext>
              </a:extLst>
            </p:cNvPr>
            <p:cNvSpPr/>
            <p:nvPr/>
          </p:nvSpPr>
          <p:spPr>
            <a:xfrm>
              <a:off x="5106629" y="1096911"/>
              <a:ext cx="341057" cy="221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Arial"/>
                </a:rPr>
                <a:t>1</a:t>
              </a:r>
              <a:endParaRPr lang="en-US" dirty="0"/>
            </a:p>
          </p:txBody>
        </p:sp>
        <p:sp>
          <p:nvSpPr>
            <p:cNvPr id="809" name="Oval 808">
              <a:extLst>
                <a:ext uri="{FF2B5EF4-FFF2-40B4-BE49-F238E27FC236}">
                  <a16:creationId xmlns:a16="http://schemas.microsoft.com/office/drawing/2014/main" id="{4F726EEC-9DBB-45C4-7776-A75FDB61771A}"/>
                </a:ext>
              </a:extLst>
            </p:cNvPr>
            <p:cNvSpPr/>
            <p:nvPr/>
          </p:nvSpPr>
          <p:spPr>
            <a:xfrm>
              <a:off x="5106628" y="1530144"/>
              <a:ext cx="341057" cy="221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2</a:t>
              </a:r>
              <a:endParaRPr lang="en-US" dirty="0"/>
            </a:p>
          </p:txBody>
        </p:sp>
        <p:sp>
          <p:nvSpPr>
            <p:cNvPr id="810" name="Oval 809">
              <a:extLst>
                <a:ext uri="{FF2B5EF4-FFF2-40B4-BE49-F238E27FC236}">
                  <a16:creationId xmlns:a16="http://schemas.microsoft.com/office/drawing/2014/main" id="{1629FA64-48A5-887C-1570-E1C1F7D5850A}"/>
                </a:ext>
              </a:extLst>
            </p:cNvPr>
            <p:cNvSpPr/>
            <p:nvPr/>
          </p:nvSpPr>
          <p:spPr>
            <a:xfrm>
              <a:off x="5106628" y="1991031"/>
              <a:ext cx="341057" cy="221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3</a:t>
              </a:r>
            </a:p>
          </p:txBody>
        </p:sp>
        <p:sp>
          <p:nvSpPr>
            <p:cNvPr id="811" name="Oval 810">
              <a:extLst>
                <a:ext uri="{FF2B5EF4-FFF2-40B4-BE49-F238E27FC236}">
                  <a16:creationId xmlns:a16="http://schemas.microsoft.com/office/drawing/2014/main" id="{3CD36B86-19A0-E16D-22A3-9D44A4AB0183}"/>
                </a:ext>
              </a:extLst>
            </p:cNvPr>
            <p:cNvSpPr/>
            <p:nvPr/>
          </p:nvSpPr>
          <p:spPr>
            <a:xfrm>
              <a:off x="5106629" y="2516443"/>
              <a:ext cx="341057" cy="221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6</a:t>
              </a:r>
              <a:endParaRPr lang="en-US" dirty="0"/>
            </a:p>
          </p:txBody>
        </p:sp>
        <p:sp>
          <p:nvSpPr>
            <p:cNvPr id="812" name="Oval 811">
              <a:extLst>
                <a:ext uri="{FF2B5EF4-FFF2-40B4-BE49-F238E27FC236}">
                  <a16:creationId xmlns:a16="http://schemas.microsoft.com/office/drawing/2014/main" id="{E645FCA5-00A8-0883-C005-A3ECD4C61E31}"/>
                </a:ext>
              </a:extLst>
            </p:cNvPr>
            <p:cNvSpPr/>
            <p:nvPr/>
          </p:nvSpPr>
          <p:spPr>
            <a:xfrm>
              <a:off x="7088443" y="1069257"/>
              <a:ext cx="341057" cy="221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4</a:t>
              </a:r>
              <a:endParaRPr lang="en-US" dirty="0"/>
            </a:p>
          </p:txBody>
        </p:sp>
        <p:sp>
          <p:nvSpPr>
            <p:cNvPr id="813" name="Oval 812">
              <a:extLst>
                <a:ext uri="{FF2B5EF4-FFF2-40B4-BE49-F238E27FC236}">
                  <a16:creationId xmlns:a16="http://schemas.microsoft.com/office/drawing/2014/main" id="{0B720FD0-720B-03E3-3B84-FEF8DC9E4C5A}"/>
                </a:ext>
              </a:extLst>
            </p:cNvPr>
            <p:cNvSpPr/>
            <p:nvPr/>
          </p:nvSpPr>
          <p:spPr>
            <a:xfrm>
              <a:off x="7088442" y="1603885"/>
              <a:ext cx="341057" cy="221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5</a:t>
              </a:r>
              <a:endParaRPr lang="en-US" dirty="0"/>
            </a:p>
          </p:txBody>
        </p:sp>
        <p:sp>
          <p:nvSpPr>
            <p:cNvPr id="814" name="Oval 813">
              <a:extLst>
                <a:ext uri="{FF2B5EF4-FFF2-40B4-BE49-F238E27FC236}">
                  <a16:creationId xmlns:a16="http://schemas.microsoft.com/office/drawing/2014/main" id="{686263B7-F946-ED93-93A8-9370498CF54D}"/>
                </a:ext>
              </a:extLst>
            </p:cNvPr>
            <p:cNvSpPr/>
            <p:nvPr/>
          </p:nvSpPr>
          <p:spPr>
            <a:xfrm>
              <a:off x="6839563" y="3355256"/>
              <a:ext cx="341057" cy="221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7</a:t>
              </a:r>
              <a:endParaRPr lang="en-US" dirty="0"/>
            </a:p>
          </p:txBody>
        </p:sp>
        <p:sp>
          <p:nvSpPr>
            <p:cNvPr id="815" name="Oval 814">
              <a:extLst>
                <a:ext uri="{FF2B5EF4-FFF2-40B4-BE49-F238E27FC236}">
                  <a16:creationId xmlns:a16="http://schemas.microsoft.com/office/drawing/2014/main" id="{0A513FC3-1009-429E-6B5D-6CDD2B07DC3D}"/>
                </a:ext>
              </a:extLst>
            </p:cNvPr>
            <p:cNvSpPr/>
            <p:nvPr/>
          </p:nvSpPr>
          <p:spPr>
            <a:xfrm>
              <a:off x="6876434" y="4710264"/>
              <a:ext cx="341057" cy="221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8</a:t>
              </a:r>
              <a:endParaRPr lang="en-US" dirty="0"/>
            </a:p>
          </p:txBody>
        </p:sp>
      </p:grpSp>
      <p:graphicFrame>
        <p:nvGraphicFramePr>
          <p:cNvPr id="4" name="Table 3">
            <a:extLst>
              <a:ext uri="{FF2B5EF4-FFF2-40B4-BE49-F238E27FC236}">
                <a16:creationId xmlns:a16="http://schemas.microsoft.com/office/drawing/2014/main" id="{796D69D2-B280-6ECE-AAA6-E0FF1E0AA87B}"/>
              </a:ext>
            </a:extLst>
          </p:cNvPr>
          <p:cNvGraphicFramePr>
            <a:graphicFrameLocks noGrp="1"/>
          </p:cNvGraphicFramePr>
          <p:nvPr>
            <p:extLst>
              <p:ext uri="{D42A27DB-BD31-4B8C-83A1-F6EECF244321}">
                <p14:modId xmlns:p14="http://schemas.microsoft.com/office/powerpoint/2010/main" val="728911940"/>
              </p:ext>
            </p:extLst>
          </p:nvPr>
        </p:nvGraphicFramePr>
        <p:xfrm>
          <a:off x="59658" y="935353"/>
          <a:ext cx="5086829" cy="3855027"/>
        </p:xfrm>
        <a:graphic>
          <a:graphicData uri="http://schemas.openxmlformats.org/drawingml/2006/table">
            <a:tbl>
              <a:tblPr firstRow="1" bandRow="1">
                <a:tableStyleId>{073A0DAA-6AF3-43AB-8588-CEC1D06C72B9}</a:tableStyleId>
              </a:tblPr>
              <a:tblGrid>
                <a:gridCol w="1039090">
                  <a:extLst>
                    <a:ext uri="{9D8B030D-6E8A-4147-A177-3AD203B41FA5}">
                      <a16:colId xmlns:a16="http://schemas.microsoft.com/office/drawing/2014/main" val="744531907"/>
                    </a:ext>
                  </a:extLst>
                </a:gridCol>
                <a:gridCol w="4047739">
                  <a:extLst>
                    <a:ext uri="{9D8B030D-6E8A-4147-A177-3AD203B41FA5}">
                      <a16:colId xmlns:a16="http://schemas.microsoft.com/office/drawing/2014/main" val="1096261008"/>
                    </a:ext>
                  </a:extLst>
                </a:gridCol>
              </a:tblGrid>
              <a:tr h="0">
                <a:tc>
                  <a:txBody>
                    <a:bodyPr/>
                    <a:lstStyle/>
                    <a:p>
                      <a:pPr algn="ctr" fontAlgn="base"/>
                      <a:r>
                        <a:rPr lang="en-US" sz="1000" b="0" dirty="0">
                          <a:effectLst/>
                        </a:rPr>
                        <a:t>Function Call</a:t>
                      </a:r>
                    </a:p>
                  </a:txBody>
                  <a:tcPr marL="95250" marR="95250" marT="95250" marB="95250" anchor="ctr"/>
                </a:tc>
                <a:tc>
                  <a:txBody>
                    <a:bodyPr/>
                    <a:lstStyle/>
                    <a:p>
                      <a:pPr algn="l" fontAlgn="base"/>
                      <a:r>
                        <a:rPr lang="en-US" sz="1000" b="0" dirty="0">
                          <a:effectLst/>
                        </a:rPr>
                        <a:t> Description </a:t>
                      </a:r>
                    </a:p>
                  </a:txBody>
                  <a:tcPr marL="95250" marR="95250" marT="95250" marB="95250" anchor="ctr"/>
                </a:tc>
                <a:extLst>
                  <a:ext uri="{0D108BD9-81ED-4DB2-BD59-A6C34878D82A}">
                    <a16:rowId xmlns:a16="http://schemas.microsoft.com/office/drawing/2014/main" val="4169965980"/>
                  </a:ext>
                </a:extLst>
              </a:tr>
              <a:tr h="426027">
                <a:tc>
                  <a:txBody>
                    <a:bodyPr/>
                    <a:lstStyle/>
                    <a:p>
                      <a:pPr algn="ctr" fontAlgn="base"/>
                      <a:r>
                        <a:rPr lang="en-US" sz="1000" b="0" dirty="0">
                          <a:effectLst/>
                        </a:rPr>
                        <a:t>socket()</a:t>
                      </a:r>
                    </a:p>
                  </a:txBody>
                  <a:tcPr marL="95250" marR="95250" marT="133350" marB="133350" anchor="ctr"/>
                </a:tc>
                <a:tc>
                  <a:txBody>
                    <a:bodyPr/>
                    <a:lstStyle/>
                    <a:p>
                      <a:pPr algn="l" fontAlgn="base"/>
                      <a:r>
                        <a:rPr lang="en-US" sz="1000" b="0" dirty="0">
                          <a:effectLst/>
                        </a:rPr>
                        <a:t>To create a socket</a:t>
                      </a:r>
                    </a:p>
                  </a:txBody>
                  <a:tcPr marL="95250" marR="95250" marT="133350" marB="133350" anchor="ctr"/>
                </a:tc>
                <a:extLst>
                  <a:ext uri="{0D108BD9-81ED-4DB2-BD59-A6C34878D82A}">
                    <a16:rowId xmlns:a16="http://schemas.microsoft.com/office/drawing/2014/main" val="4201030628"/>
                  </a:ext>
                </a:extLst>
              </a:tr>
              <a:tr h="0">
                <a:tc>
                  <a:txBody>
                    <a:bodyPr/>
                    <a:lstStyle/>
                    <a:p>
                      <a:pPr algn="ctr" fontAlgn="base"/>
                      <a:r>
                        <a:rPr lang="en-US" sz="1000" b="0" dirty="0">
                          <a:effectLst/>
                        </a:rPr>
                        <a:t>bind()</a:t>
                      </a:r>
                    </a:p>
                  </a:txBody>
                  <a:tcPr marL="95250" marR="95250" marT="133350" marB="133350" anchor="ctr"/>
                </a:tc>
                <a:tc>
                  <a:txBody>
                    <a:bodyPr/>
                    <a:lstStyle/>
                    <a:p>
                      <a:pPr lvl="0" algn="l">
                        <a:lnSpc>
                          <a:spcPct val="100000"/>
                        </a:lnSpc>
                        <a:spcBef>
                          <a:spcPts val="0"/>
                        </a:spcBef>
                        <a:spcAft>
                          <a:spcPts val="0"/>
                        </a:spcAft>
                        <a:buNone/>
                      </a:pPr>
                      <a:r>
                        <a:rPr lang="en" sz="1000" b="0" i="0" u="none" strike="noStrike" noProof="0" dirty="0">
                          <a:effectLst/>
                          <a:latin typeface="Arial"/>
                        </a:rPr>
                        <a:t>Used to associate the socket with local address i.e. IP Address, port and address family.</a:t>
                      </a:r>
                      <a:endParaRPr lang="en-US" sz="1000" b="0"/>
                    </a:p>
                  </a:txBody>
                  <a:tcPr marL="95250" marR="95250" marT="133350" marB="133350" anchor="ctr"/>
                </a:tc>
                <a:extLst>
                  <a:ext uri="{0D108BD9-81ED-4DB2-BD59-A6C34878D82A}">
                    <a16:rowId xmlns:a16="http://schemas.microsoft.com/office/drawing/2014/main" val="2344577563"/>
                  </a:ext>
                </a:extLst>
              </a:tr>
              <a:tr h="0">
                <a:tc>
                  <a:txBody>
                    <a:bodyPr/>
                    <a:lstStyle/>
                    <a:p>
                      <a:pPr algn="ctr" fontAlgn="base"/>
                      <a:r>
                        <a:rPr lang="en-US" sz="1000" b="0" dirty="0">
                          <a:effectLst/>
                        </a:rPr>
                        <a:t>listen()</a:t>
                      </a:r>
                    </a:p>
                  </a:txBody>
                  <a:tcPr marL="95250" marR="95250" marT="133350" marB="133350" anchor="ctr"/>
                </a:tc>
                <a:tc>
                  <a:txBody>
                    <a:bodyPr/>
                    <a:lstStyle/>
                    <a:p>
                      <a:pPr algn="l" fontAlgn="base"/>
                      <a:r>
                        <a:rPr lang="en-US" sz="1000" b="0" dirty="0">
                          <a:effectLst/>
                        </a:rPr>
                        <a:t>Ready to receive a connection </a:t>
                      </a:r>
                    </a:p>
                  </a:txBody>
                  <a:tcPr marL="95250" marR="95250" marT="133350" marB="133350" anchor="ctr"/>
                </a:tc>
                <a:extLst>
                  <a:ext uri="{0D108BD9-81ED-4DB2-BD59-A6C34878D82A}">
                    <a16:rowId xmlns:a16="http://schemas.microsoft.com/office/drawing/2014/main" val="3841571806"/>
                  </a:ext>
                </a:extLst>
              </a:tr>
              <a:tr h="0">
                <a:tc>
                  <a:txBody>
                    <a:bodyPr/>
                    <a:lstStyle/>
                    <a:p>
                      <a:pPr algn="ctr" fontAlgn="base"/>
                      <a:r>
                        <a:rPr lang="en-US" sz="1000" b="0" dirty="0">
                          <a:effectLst/>
                        </a:rPr>
                        <a:t>connect()</a:t>
                      </a:r>
                    </a:p>
                  </a:txBody>
                  <a:tcPr marL="95250" marR="95250" marT="133350" marB="133350" anchor="ctr"/>
                </a:tc>
                <a:tc>
                  <a:txBody>
                    <a:bodyPr/>
                    <a:lstStyle/>
                    <a:p>
                      <a:pPr lvl="0" algn="l">
                        <a:buNone/>
                      </a:pPr>
                      <a:r>
                        <a:rPr lang="en-US" sz="1000" b="0" i="0" u="none" strike="noStrike" noProof="0" dirty="0">
                          <a:effectLst/>
                          <a:latin typeface="Arial"/>
                        </a:rPr>
                        <a:t>Used by the client application to establish a connection to a server.</a:t>
                      </a:r>
                      <a:endParaRPr lang="en-US" sz="1000" b="0"/>
                    </a:p>
                  </a:txBody>
                  <a:tcPr marL="95250" marR="95250" marT="133350" marB="133350" anchor="ctr"/>
                </a:tc>
                <a:extLst>
                  <a:ext uri="{0D108BD9-81ED-4DB2-BD59-A6C34878D82A}">
                    <a16:rowId xmlns:a16="http://schemas.microsoft.com/office/drawing/2014/main" val="2746259744"/>
                  </a:ext>
                </a:extLst>
              </a:tr>
              <a:tr h="0">
                <a:tc>
                  <a:txBody>
                    <a:bodyPr/>
                    <a:lstStyle/>
                    <a:p>
                      <a:pPr algn="ctr" fontAlgn="base"/>
                      <a:r>
                        <a:rPr lang="en-US" sz="1000" b="0" dirty="0">
                          <a:effectLst/>
                        </a:rPr>
                        <a:t>accept()</a:t>
                      </a:r>
                    </a:p>
                  </a:txBody>
                  <a:tcPr marL="95250" marR="95250" marT="133350" marB="133350" anchor="ctr"/>
                </a:tc>
                <a:tc>
                  <a:txBody>
                    <a:bodyPr/>
                    <a:lstStyle/>
                    <a:p>
                      <a:pPr algn="l" fontAlgn="base"/>
                      <a:r>
                        <a:rPr lang="en-US" sz="1000" b="0" dirty="0">
                          <a:effectLst/>
                        </a:rPr>
                        <a:t>Confirmation, it is like accepting to receive a call from a sender </a:t>
                      </a:r>
                    </a:p>
                  </a:txBody>
                  <a:tcPr marL="95250" marR="95250" marT="133350" marB="133350" anchor="ctr"/>
                </a:tc>
                <a:extLst>
                  <a:ext uri="{0D108BD9-81ED-4DB2-BD59-A6C34878D82A}">
                    <a16:rowId xmlns:a16="http://schemas.microsoft.com/office/drawing/2014/main" val="2433717211"/>
                  </a:ext>
                </a:extLst>
              </a:tr>
              <a:tr h="0">
                <a:tc>
                  <a:txBody>
                    <a:bodyPr/>
                    <a:lstStyle/>
                    <a:p>
                      <a:pPr algn="ctr" fontAlgn="base"/>
                      <a:r>
                        <a:rPr lang="en-US" sz="1000" b="0" dirty="0">
                          <a:effectLst/>
                        </a:rPr>
                        <a:t>send()</a:t>
                      </a:r>
                    </a:p>
                  </a:txBody>
                  <a:tcPr marL="95250" marR="95250" marT="133350" marB="133350" anchor="ctr"/>
                </a:tc>
                <a:tc>
                  <a:txBody>
                    <a:bodyPr/>
                    <a:lstStyle/>
                    <a:p>
                      <a:pPr algn="l" fontAlgn="base"/>
                      <a:r>
                        <a:rPr lang="en-US" sz="1000" b="0" dirty="0">
                          <a:effectLst/>
                        </a:rPr>
                        <a:t>To send data </a:t>
                      </a:r>
                    </a:p>
                  </a:txBody>
                  <a:tcPr marL="95250" marR="95250" marT="133350" marB="133350" anchor="ctr"/>
                </a:tc>
                <a:extLst>
                  <a:ext uri="{0D108BD9-81ED-4DB2-BD59-A6C34878D82A}">
                    <a16:rowId xmlns:a16="http://schemas.microsoft.com/office/drawing/2014/main" val="566138866"/>
                  </a:ext>
                </a:extLst>
              </a:tr>
              <a:tr h="0">
                <a:tc>
                  <a:txBody>
                    <a:bodyPr/>
                    <a:lstStyle/>
                    <a:p>
                      <a:pPr algn="ctr" fontAlgn="base"/>
                      <a:r>
                        <a:rPr lang="en-US" sz="1000" b="0" dirty="0">
                          <a:effectLst/>
                        </a:rPr>
                        <a:t>read()</a:t>
                      </a:r>
                    </a:p>
                  </a:txBody>
                  <a:tcPr marL="95250" marR="95250" marT="133350" marB="133350" anchor="ctr"/>
                </a:tc>
                <a:tc>
                  <a:txBody>
                    <a:bodyPr/>
                    <a:lstStyle/>
                    <a:p>
                      <a:pPr algn="l" fontAlgn="base"/>
                      <a:r>
                        <a:rPr lang="en-US" sz="1000" b="0" dirty="0">
                          <a:effectLst/>
                        </a:rPr>
                        <a:t>To receive data </a:t>
                      </a:r>
                    </a:p>
                  </a:txBody>
                  <a:tcPr marL="95250" marR="95250" marT="133350" marB="133350" anchor="ctr"/>
                </a:tc>
                <a:extLst>
                  <a:ext uri="{0D108BD9-81ED-4DB2-BD59-A6C34878D82A}">
                    <a16:rowId xmlns:a16="http://schemas.microsoft.com/office/drawing/2014/main" val="1241585138"/>
                  </a:ext>
                </a:extLst>
              </a:tr>
              <a:tr h="0">
                <a:tc>
                  <a:txBody>
                    <a:bodyPr/>
                    <a:lstStyle/>
                    <a:p>
                      <a:pPr algn="ctr" fontAlgn="base"/>
                      <a:r>
                        <a:rPr lang="en-US" sz="1000" b="0" dirty="0">
                          <a:effectLst/>
                        </a:rPr>
                        <a:t>close()</a:t>
                      </a:r>
                    </a:p>
                  </a:txBody>
                  <a:tcPr marL="95250" marR="95250" marT="133350" marB="133350" anchor="ctr"/>
                </a:tc>
                <a:tc>
                  <a:txBody>
                    <a:bodyPr/>
                    <a:lstStyle/>
                    <a:p>
                      <a:pPr algn="l" fontAlgn="base"/>
                      <a:r>
                        <a:rPr lang="en-US" sz="1000" b="0" dirty="0">
                          <a:effectLst/>
                        </a:rPr>
                        <a:t>To close a connection</a:t>
                      </a:r>
                    </a:p>
                  </a:txBody>
                  <a:tcPr marL="95250" marR="95250" marT="133350" marB="133350" anchor="ctr"/>
                </a:tc>
                <a:extLst>
                  <a:ext uri="{0D108BD9-81ED-4DB2-BD59-A6C34878D82A}">
                    <a16:rowId xmlns:a16="http://schemas.microsoft.com/office/drawing/2014/main" val="1258796699"/>
                  </a:ext>
                </a:extLst>
              </a:tr>
            </a:tbl>
          </a:graphicData>
        </a:graphic>
      </p:graphicFrame>
      <p:sp>
        <p:nvSpPr>
          <p:cNvPr id="7" name="Title 1">
            <a:extLst>
              <a:ext uri="{FF2B5EF4-FFF2-40B4-BE49-F238E27FC236}">
                <a16:creationId xmlns:a16="http://schemas.microsoft.com/office/drawing/2014/main" id="{DF339994-3B74-67B9-8A86-A54E74DAE944}"/>
              </a:ext>
            </a:extLst>
          </p:cNvPr>
          <p:cNvSpPr txBox="1">
            <a:spLocks/>
          </p:cNvSpPr>
          <p:nvPr/>
        </p:nvSpPr>
        <p:spPr>
          <a:xfrm>
            <a:off x="53547" y="54048"/>
            <a:ext cx="7886700" cy="332464"/>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400"/>
              <a:buFont typeface="Helvetica Neue"/>
              <a:buNone/>
              <a:defRPr sz="3200" b="0" i="0" u="sng" strike="noStrike" cap="none">
                <a:solidFill>
                  <a:srgbClr val="000000"/>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9pPr>
          </a:lstStyle>
          <a:p>
            <a:r>
              <a:rPr lang="en-US" sz="2400" b="1" u="none" dirty="0"/>
              <a:t>Assignment - </a:t>
            </a:r>
            <a:r>
              <a:rPr lang="en-US" sz="2400" b="1" u="none" dirty="0">
                <a:latin typeface="Arial"/>
                <a:cs typeface="Arial"/>
              </a:rPr>
              <a:t>Inter process communications</a:t>
            </a:r>
            <a:endParaRPr lang="en-US" sz="2400" u="none" dirty="0"/>
          </a:p>
        </p:txBody>
      </p:sp>
    </p:spTree>
    <p:extLst>
      <p:ext uri="{BB962C8B-B14F-4D97-AF65-F5344CB8AC3E}">
        <p14:creationId xmlns:p14="http://schemas.microsoft.com/office/powerpoint/2010/main" val="18488591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3F11A9-A25A-007E-57C2-ECFEC9B4FADF}"/>
              </a:ext>
            </a:extLst>
          </p:cNvPr>
          <p:cNvSpPr>
            <a:spLocks noGrp="1"/>
          </p:cNvSpPr>
          <p:nvPr>
            <p:ph type="body" idx="1"/>
          </p:nvPr>
        </p:nvSpPr>
        <p:spPr>
          <a:xfrm>
            <a:off x="2133" y="386090"/>
            <a:ext cx="8458199" cy="4203609"/>
          </a:xfrm>
        </p:spPr>
        <p:txBody>
          <a:bodyPr/>
          <a:lstStyle/>
          <a:p>
            <a:pPr>
              <a:buNone/>
            </a:pPr>
            <a:r>
              <a:rPr lang="en-US" sz="1200" b="1" dirty="0"/>
              <a:t>Networking sockets</a:t>
            </a:r>
            <a:endParaRPr lang="en-US" sz="1200" dirty="0"/>
          </a:p>
          <a:p>
            <a:r>
              <a:rPr lang="en-US" sz="1200" dirty="0">
                <a:latin typeface="Arial"/>
              </a:rPr>
              <a:t>Consider the Example: </a:t>
            </a:r>
            <a:r>
              <a:rPr lang="en-US" sz="1200" b="1" dirty="0"/>
              <a:t>Chapter9_C_Library_functions/Assignment1/</a:t>
            </a:r>
            <a:r>
              <a:rPr lang="en-US" sz="1200" b="1" dirty="0" err="1"/>
              <a:t>Online_Voter_System_TCP</a:t>
            </a:r>
            <a:endParaRPr lang="en-US" sz="1200" b="1" dirty="0" err="1">
              <a:latin typeface="Arial"/>
            </a:endParaRPr>
          </a:p>
          <a:p>
            <a:r>
              <a:rPr lang="en-US" sz="1200" dirty="0"/>
              <a:t>The example shows how to use TCP/IP in application development. </a:t>
            </a:r>
          </a:p>
          <a:p>
            <a:r>
              <a:rPr lang="en-US" sz="1200" dirty="0"/>
              <a:t>The system is Simple Online Voter application using TCP.</a:t>
            </a:r>
          </a:p>
          <a:p>
            <a:r>
              <a:rPr lang="en-US" sz="1200" dirty="0"/>
              <a:t>The </a:t>
            </a:r>
            <a:r>
              <a:rPr lang="en-US" sz="1200" b="1" dirty="0" err="1"/>
              <a:t>server.c</a:t>
            </a:r>
            <a:r>
              <a:rPr lang="en-US" sz="1200" b="1" dirty="0"/>
              <a:t> </a:t>
            </a:r>
            <a:r>
              <a:rPr lang="en-US" sz="1200" dirty="0"/>
              <a:t>implement the server, it runs the application for Server of Online Voter System.</a:t>
            </a:r>
          </a:p>
          <a:p>
            <a:r>
              <a:rPr lang="en-US" sz="1200" dirty="0"/>
              <a:t>The </a:t>
            </a:r>
            <a:r>
              <a:rPr lang="en-US" sz="1200" b="1" dirty="0" err="1"/>
              <a:t>client.c</a:t>
            </a:r>
            <a:r>
              <a:rPr lang="en-US" sz="1200" b="1" dirty="0"/>
              <a:t> </a:t>
            </a:r>
            <a:r>
              <a:rPr lang="en-US" sz="1200" dirty="0"/>
              <a:t> Implement a simple client app for voting  that can be used to record the Vote.</a:t>
            </a:r>
          </a:p>
          <a:p>
            <a:r>
              <a:rPr lang="en-US" sz="1200" dirty="0"/>
              <a:t>Both server and client communicate with each other on  Localhost and Port : 3456.</a:t>
            </a:r>
            <a:endParaRPr lang="en-US" dirty="0"/>
          </a:p>
          <a:p>
            <a:r>
              <a:rPr lang="en-US" sz="1200" dirty="0"/>
              <a:t>Client receives the information from user &amp; sends that to the server.</a:t>
            </a:r>
          </a:p>
          <a:p>
            <a:r>
              <a:rPr lang="en-US" sz="1200" dirty="0"/>
              <a:t>Server validates the input messages received and replies to the client.</a:t>
            </a:r>
          </a:p>
          <a:p>
            <a:pPr marL="139700" indent="0">
              <a:buNone/>
            </a:pPr>
            <a:endParaRPr lang="en-US" sz="1200" dirty="0"/>
          </a:p>
          <a:p>
            <a:r>
              <a:rPr lang="en-US" sz="1200" b="1" dirty="0"/>
              <a:t>Candidates_List.txt</a:t>
            </a:r>
            <a:r>
              <a:rPr lang="en-US" sz="1200" dirty="0"/>
              <a:t> : Candidate List </a:t>
            </a:r>
            <a:endParaRPr lang="en-US" dirty="0"/>
          </a:p>
          <a:p>
            <a:r>
              <a:rPr lang="en-US" sz="1200" b="1" dirty="0"/>
              <a:t>Voters_List.txt </a:t>
            </a:r>
            <a:r>
              <a:rPr lang="en-US" sz="1200" dirty="0"/>
              <a:t>: Data of voters list.</a:t>
            </a:r>
          </a:p>
          <a:p>
            <a:pPr marL="596900" lvl="1" indent="0">
              <a:buNone/>
            </a:pPr>
            <a:r>
              <a:rPr lang="en-US" sz="1200" dirty="0"/>
              <a:t>The Server received the voter info from client.</a:t>
            </a:r>
          </a:p>
          <a:p>
            <a:pPr marL="596900" lvl="1" indent="0">
              <a:buNone/>
            </a:pPr>
            <a:r>
              <a:rPr lang="en-US" sz="1200" dirty="0"/>
              <a:t>Validates the voter is present in list.</a:t>
            </a:r>
          </a:p>
          <a:p>
            <a:r>
              <a:rPr lang="en-US" sz="1200" b="1" dirty="0"/>
              <a:t>Votes.txt</a:t>
            </a:r>
            <a:r>
              <a:rPr lang="en-US" sz="1200" dirty="0"/>
              <a:t> : Server saves the Votes in this file</a:t>
            </a:r>
          </a:p>
          <a:p>
            <a:endParaRPr lang="en-US" sz="1200" dirty="0"/>
          </a:p>
          <a:p>
            <a:endParaRPr lang="en-US" sz="1200" dirty="0"/>
          </a:p>
          <a:p>
            <a:endParaRPr lang="en-US" sz="1200" dirty="0"/>
          </a:p>
          <a:p>
            <a:endParaRPr lang="en-US" sz="1200" dirty="0">
              <a:latin typeface="Arial"/>
            </a:endParaRPr>
          </a:p>
          <a:p>
            <a:endParaRPr lang="en-US" sz="1200" dirty="0">
              <a:latin typeface="Arial"/>
            </a:endParaRPr>
          </a:p>
        </p:txBody>
      </p:sp>
      <p:sp>
        <p:nvSpPr>
          <p:cNvPr id="7" name="Title 1">
            <a:extLst>
              <a:ext uri="{FF2B5EF4-FFF2-40B4-BE49-F238E27FC236}">
                <a16:creationId xmlns:a16="http://schemas.microsoft.com/office/drawing/2014/main" id="{A17FE6DE-5040-702B-AA7B-0F71D574B3D3}"/>
              </a:ext>
            </a:extLst>
          </p:cNvPr>
          <p:cNvSpPr txBox="1">
            <a:spLocks/>
          </p:cNvSpPr>
          <p:nvPr/>
        </p:nvSpPr>
        <p:spPr>
          <a:xfrm>
            <a:off x="53547" y="54048"/>
            <a:ext cx="7886700" cy="332464"/>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400"/>
              <a:buFont typeface="Helvetica Neue"/>
              <a:buNone/>
              <a:defRPr sz="3200" b="0" i="0" u="sng" strike="noStrike" cap="none">
                <a:solidFill>
                  <a:srgbClr val="000000"/>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9pPr>
          </a:lstStyle>
          <a:p>
            <a:r>
              <a:rPr lang="en-US" sz="2400" b="1" u="none" dirty="0"/>
              <a:t>Assignment - </a:t>
            </a:r>
            <a:r>
              <a:rPr lang="en-US" sz="2400" b="1" u="none" dirty="0">
                <a:latin typeface="Arial"/>
                <a:cs typeface="Arial"/>
              </a:rPr>
              <a:t>Inter process communications</a:t>
            </a:r>
            <a:endParaRPr lang="en-US" sz="2400" u="none" dirty="0"/>
          </a:p>
        </p:txBody>
      </p:sp>
      <p:pic>
        <p:nvPicPr>
          <p:cNvPr id="2" name="Picture 3">
            <a:extLst>
              <a:ext uri="{FF2B5EF4-FFF2-40B4-BE49-F238E27FC236}">
                <a16:creationId xmlns:a16="http://schemas.microsoft.com/office/drawing/2014/main" id="{2127DF34-8550-5D84-C636-AE0614035D85}"/>
              </a:ext>
            </a:extLst>
          </p:cNvPr>
          <p:cNvPicPr>
            <a:picLocks noChangeAspect="1"/>
          </p:cNvPicPr>
          <p:nvPr/>
        </p:nvPicPr>
        <p:blipFill>
          <a:blip r:embed="rId2"/>
          <a:stretch>
            <a:fillRect/>
          </a:stretch>
        </p:blipFill>
        <p:spPr>
          <a:xfrm>
            <a:off x="6403236" y="1929781"/>
            <a:ext cx="2743200" cy="1322089"/>
          </a:xfrm>
          <a:prstGeom prst="rect">
            <a:avLst/>
          </a:prstGeom>
        </p:spPr>
      </p:pic>
      <p:pic>
        <p:nvPicPr>
          <p:cNvPr id="4" name="Picture 4">
            <a:extLst>
              <a:ext uri="{FF2B5EF4-FFF2-40B4-BE49-F238E27FC236}">
                <a16:creationId xmlns:a16="http://schemas.microsoft.com/office/drawing/2014/main" id="{9838E2B8-C6AB-E9C3-C06D-755AF739FBB2}"/>
              </a:ext>
            </a:extLst>
          </p:cNvPr>
          <p:cNvPicPr>
            <a:picLocks noChangeAspect="1"/>
          </p:cNvPicPr>
          <p:nvPr/>
        </p:nvPicPr>
        <p:blipFill>
          <a:blip r:embed="rId3"/>
          <a:stretch>
            <a:fillRect/>
          </a:stretch>
        </p:blipFill>
        <p:spPr>
          <a:xfrm>
            <a:off x="3700463" y="3372234"/>
            <a:ext cx="4055864" cy="1506562"/>
          </a:xfrm>
          <a:prstGeom prst="rect">
            <a:avLst/>
          </a:prstGeom>
        </p:spPr>
      </p:pic>
    </p:spTree>
    <p:extLst>
      <p:ext uri="{BB962C8B-B14F-4D97-AF65-F5344CB8AC3E}">
        <p14:creationId xmlns:p14="http://schemas.microsoft.com/office/powerpoint/2010/main" val="3108518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3F11A9-A25A-007E-57C2-ECFEC9B4FADF}"/>
              </a:ext>
            </a:extLst>
          </p:cNvPr>
          <p:cNvSpPr>
            <a:spLocks noGrp="1"/>
          </p:cNvSpPr>
          <p:nvPr>
            <p:ph type="body" idx="1"/>
          </p:nvPr>
        </p:nvSpPr>
        <p:spPr>
          <a:xfrm>
            <a:off x="2133" y="386090"/>
            <a:ext cx="8458199" cy="4203609"/>
          </a:xfrm>
        </p:spPr>
        <p:txBody>
          <a:bodyPr/>
          <a:lstStyle/>
          <a:p>
            <a:pPr>
              <a:buNone/>
            </a:pPr>
            <a:r>
              <a:rPr lang="en-US" sz="1200" b="1" dirty="0"/>
              <a:t>Networking sockets</a:t>
            </a:r>
            <a:endParaRPr lang="en-US" sz="1200" dirty="0"/>
          </a:p>
          <a:p>
            <a:pPr marL="139700" indent="0">
              <a:buNone/>
            </a:pPr>
            <a:r>
              <a:rPr lang="en-US" sz="1200" dirty="0"/>
              <a:t>Build the Application using: </a:t>
            </a:r>
            <a:r>
              <a:rPr lang="en-US" sz="1200" dirty="0" err="1"/>
              <a:t>server.c</a:t>
            </a:r>
            <a:r>
              <a:rPr lang="en-US" sz="1200" dirty="0"/>
              <a:t> :  </a:t>
            </a:r>
            <a:r>
              <a:rPr lang="en-US" sz="1200" b="1" dirty="0" err="1"/>
              <a:t>gcc</a:t>
            </a:r>
            <a:r>
              <a:rPr lang="en-US" sz="1200" b="1" dirty="0"/>
              <a:t> -</a:t>
            </a:r>
            <a:r>
              <a:rPr lang="en-US" sz="1200" b="1" dirty="0" err="1"/>
              <a:t>pthread</a:t>
            </a:r>
            <a:r>
              <a:rPr lang="en-US" sz="1200" b="1" dirty="0"/>
              <a:t> </a:t>
            </a:r>
            <a:r>
              <a:rPr lang="en-US" sz="1200" b="1" dirty="0" err="1"/>
              <a:t>server.c</a:t>
            </a:r>
            <a:r>
              <a:rPr lang="en-US" sz="1200" b="1" dirty="0"/>
              <a:t> -o server  </a:t>
            </a:r>
            <a:r>
              <a:rPr lang="en-US" sz="1200" dirty="0" err="1"/>
              <a:t>client.c</a:t>
            </a:r>
            <a:r>
              <a:rPr lang="en-US" sz="1200" dirty="0"/>
              <a:t>:  </a:t>
            </a:r>
            <a:r>
              <a:rPr lang="en-US" sz="1200" b="1" dirty="0" err="1"/>
              <a:t>gcc</a:t>
            </a:r>
            <a:r>
              <a:rPr lang="en-US" sz="1200" b="1" dirty="0"/>
              <a:t> </a:t>
            </a:r>
            <a:r>
              <a:rPr lang="en-US" sz="1200" b="1" dirty="0" err="1"/>
              <a:t>client.c</a:t>
            </a:r>
            <a:r>
              <a:rPr lang="en-US" sz="1200" b="1" dirty="0"/>
              <a:t> -o client</a:t>
            </a:r>
          </a:p>
          <a:p>
            <a:endParaRPr lang="en-US" sz="1200" dirty="0"/>
          </a:p>
          <a:p>
            <a:endParaRPr lang="en-US" sz="1200" dirty="0">
              <a:latin typeface="Arial"/>
            </a:endParaRPr>
          </a:p>
          <a:p>
            <a:endParaRPr lang="en-US" sz="1200" dirty="0">
              <a:latin typeface="Arial"/>
            </a:endParaRPr>
          </a:p>
        </p:txBody>
      </p:sp>
      <p:sp>
        <p:nvSpPr>
          <p:cNvPr id="7" name="Title 1">
            <a:extLst>
              <a:ext uri="{FF2B5EF4-FFF2-40B4-BE49-F238E27FC236}">
                <a16:creationId xmlns:a16="http://schemas.microsoft.com/office/drawing/2014/main" id="{A17FE6DE-5040-702B-AA7B-0F71D574B3D3}"/>
              </a:ext>
            </a:extLst>
          </p:cNvPr>
          <p:cNvSpPr txBox="1">
            <a:spLocks/>
          </p:cNvSpPr>
          <p:nvPr/>
        </p:nvSpPr>
        <p:spPr>
          <a:xfrm>
            <a:off x="53547" y="54048"/>
            <a:ext cx="7886700" cy="332464"/>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400"/>
              <a:buFont typeface="Helvetica Neue"/>
              <a:buNone/>
              <a:defRPr sz="3200" b="0" i="0" u="sng" strike="noStrike" cap="none">
                <a:solidFill>
                  <a:srgbClr val="000000"/>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9pPr>
          </a:lstStyle>
          <a:p>
            <a:r>
              <a:rPr lang="en-US" sz="2400" b="1" u="none" dirty="0"/>
              <a:t>Assignment - </a:t>
            </a:r>
            <a:r>
              <a:rPr lang="en-US" sz="2400" b="1" u="none" dirty="0">
                <a:latin typeface="Arial"/>
                <a:cs typeface="Arial"/>
              </a:rPr>
              <a:t>Inter process communications</a:t>
            </a:r>
            <a:endParaRPr lang="en-US" sz="2400" u="none" dirty="0"/>
          </a:p>
        </p:txBody>
      </p:sp>
      <p:pic>
        <p:nvPicPr>
          <p:cNvPr id="10" name="Picture 10">
            <a:extLst>
              <a:ext uri="{FF2B5EF4-FFF2-40B4-BE49-F238E27FC236}">
                <a16:creationId xmlns:a16="http://schemas.microsoft.com/office/drawing/2014/main" id="{68CA54D5-4F55-69DB-5F16-F64E9BECAC52}"/>
              </a:ext>
            </a:extLst>
          </p:cNvPr>
          <p:cNvPicPr>
            <a:picLocks noChangeAspect="1"/>
          </p:cNvPicPr>
          <p:nvPr/>
        </p:nvPicPr>
        <p:blipFill>
          <a:blip r:embed="rId2"/>
          <a:stretch>
            <a:fillRect/>
          </a:stretch>
        </p:blipFill>
        <p:spPr>
          <a:xfrm>
            <a:off x="57150" y="4213829"/>
            <a:ext cx="4145161" cy="805640"/>
          </a:xfrm>
          <a:prstGeom prst="rect">
            <a:avLst/>
          </a:prstGeom>
        </p:spPr>
      </p:pic>
      <p:sp>
        <p:nvSpPr>
          <p:cNvPr id="11" name="TextBox 10">
            <a:extLst>
              <a:ext uri="{FF2B5EF4-FFF2-40B4-BE49-F238E27FC236}">
                <a16:creationId xmlns:a16="http://schemas.microsoft.com/office/drawing/2014/main" id="{3A4C72A2-3D3C-C73A-30C7-F956797ECBEC}"/>
              </a:ext>
            </a:extLst>
          </p:cNvPr>
          <p:cNvSpPr txBox="1"/>
          <p:nvPr/>
        </p:nvSpPr>
        <p:spPr>
          <a:xfrm>
            <a:off x="3098601" y="4713088"/>
            <a:ext cx="118139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dirty="0">
                <a:solidFill>
                  <a:schemeClr val="bg1"/>
                </a:solidFill>
              </a:rPr>
              <a:t>Final Votes List</a:t>
            </a:r>
          </a:p>
        </p:txBody>
      </p:sp>
      <p:grpSp>
        <p:nvGrpSpPr>
          <p:cNvPr id="16" name="Group 15">
            <a:extLst>
              <a:ext uri="{FF2B5EF4-FFF2-40B4-BE49-F238E27FC236}">
                <a16:creationId xmlns:a16="http://schemas.microsoft.com/office/drawing/2014/main" id="{230D88BE-3D94-1FCD-2725-E6056AA7C455}"/>
              </a:ext>
            </a:extLst>
          </p:cNvPr>
          <p:cNvGrpSpPr/>
          <p:nvPr/>
        </p:nvGrpSpPr>
        <p:grpSpPr>
          <a:xfrm>
            <a:off x="119659" y="1044897"/>
            <a:ext cx="8895754" cy="3371857"/>
            <a:chOff x="83940" y="1134194"/>
            <a:chExt cx="8895754" cy="3371857"/>
          </a:xfrm>
        </p:grpSpPr>
        <p:pic>
          <p:nvPicPr>
            <p:cNvPr id="4" name="Picture 4">
              <a:extLst>
                <a:ext uri="{FF2B5EF4-FFF2-40B4-BE49-F238E27FC236}">
                  <a16:creationId xmlns:a16="http://schemas.microsoft.com/office/drawing/2014/main" id="{B55D8B23-E9A2-6137-2ACB-33815F1F1AAE}"/>
                </a:ext>
              </a:extLst>
            </p:cNvPr>
            <p:cNvPicPr>
              <a:picLocks noChangeAspect="1"/>
            </p:cNvPicPr>
            <p:nvPr/>
          </p:nvPicPr>
          <p:blipFill>
            <a:blip r:embed="rId3"/>
            <a:stretch>
              <a:fillRect/>
            </a:stretch>
          </p:blipFill>
          <p:spPr>
            <a:xfrm>
              <a:off x="182166" y="1568293"/>
              <a:ext cx="3502223" cy="1006792"/>
            </a:xfrm>
            <a:prstGeom prst="rect">
              <a:avLst/>
            </a:prstGeom>
          </p:spPr>
        </p:pic>
        <p:grpSp>
          <p:nvGrpSpPr>
            <p:cNvPr id="12" name="Group 11">
              <a:extLst>
                <a:ext uri="{FF2B5EF4-FFF2-40B4-BE49-F238E27FC236}">
                  <a16:creationId xmlns:a16="http://schemas.microsoft.com/office/drawing/2014/main" id="{39792FDA-DDFE-FF41-F33A-FA567C5A7A06}"/>
                </a:ext>
              </a:extLst>
            </p:cNvPr>
            <p:cNvGrpSpPr/>
            <p:nvPr/>
          </p:nvGrpSpPr>
          <p:grpSpPr>
            <a:xfrm>
              <a:off x="4638080" y="1134194"/>
              <a:ext cx="4341614" cy="3371857"/>
              <a:chOff x="4361260" y="1134194"/>
              <a:chExt cx="4341614" cy="3371857"/>
            </a:xfrm>
          </p:grpSpPr>
          <p:pic>
            <p:nvPicPr>
              <p:cNvPr id="6" name="Picture 7">
                <a:extLst>
                  <a:ext uri="{FF2B5EF4-FFF2-40B4-BE49-F238E27FC236}">
                    <a16:creationId xmlns:a16="http://schemas.microsoft.com/office/drawing/2014/main" id="{B680C690-EBC9-49C6-29BD-CD29544EC18E}"/>
                  </a:ext>
                </a:extLst>
              </p:cNvPr>
              <p:cNvPicPr>
                <a:picLocks noChangeAspect="1"/>
              </p:cNvPicPr>
              <p:nvPr/>
            </p:nvPicPr>
            <p:blipFill>
              <a:blip r:embed="rId4"/>
              <a:stretch>
                <a:fillRect/>
              </a:stretch>
            </p:blipFill>
            <p:spPr>
              <a:xfrm>
                <a:off x="4361260" y="2896660"/>
                <a:ext cx="4341613" cy="1609391"/>
              </a:xfrm>
              <a:prstGeom prst="rect">
                <a:avLst/>
              </a:prstGeom>
            </p:spPr>
          </p:pic>
          <p:pic>
            <p:nvPicPr>
              <p:cNvPr id="8" name="Picture 8">
                <a:extLst>
                  <a:ext uri="{FF2B5EF4-FFF2-40B4-BE49-F238E27FC236}">
                    <a16:creationId xmlns:a16="http://schemas.microsoft.com/office/drawing/2014/main" id="{F0D51257-F211-D2A1-E9D4-0A28C6BD5E9D}"/>
                  </a:ext>
                </a:extLst>
              </p:cNvPr>
              <p:cNvPicPr>
                <a:picLocks noChangeAspect="1"/>
              </p:cNvPicPr>
              <p:nvPr/>
            </p:nvPicPr>
            <p:blipFill>
              <a:blip r:embed="rId5"/>
              <a:stretch>
                <a:fillRect/>
              </a:stretch>
            </p:blipFill>
            <p:spPr>
              <a:xfrm>
                <a:off x="4361261" y="1134194"/>
                <a:ext cx="4341613" cy="1669604"/>
              </a:xfrm>
              <a:prstGeom prst="rect">
                <a:avLst/>
              </a:prstGeom>
            </p:spPr>
          </p:pic>
        </p:grpSp>
        <p:pic>
          <p:nvPicPr>
            <p:cNvPr id="9" name="Picture 9">
              <a:extLst>
                <a:ext uri="{FF2B5EF4-FFF2-40B4-BE49-F238E27FC236}">
                  <a16:creationId xmlns:a16="http://schemas.microsoft.com/office/drawing/2014/main" id="{C287D41A-AF59-225D-4878-B53727B409B3}"/>
                </a:ext>
              </a:extLst>
            </p:cNvPr>
            <p:cNvPicPr>
              <a:picLocks noChangeAspect="1"/>
            </p:cNvPicPr>
            <p:nvPr/>
          </p:nvPicPr>
          <p:blipFill>
            <a:blip r:embed="rId6"/>
            <a:stretch>
              <a:fillRect/>
            </a:stretch>
          </p:blipFill>
          <p:spPr>
            <a:xfrm>
              <a:off x="83940" y="3203217"/>
              <a:ext cx="4225527" cy="853401"/>
            </a:xfrm>
            <a:prstGeom prst="rect">
              <a:avLst/>
            </a:prstGeom>
          </p:spPr>
        </p:pic>
        <p:cxnSp>
          <p:nvCxnSpPr>
            <p:cNvPr id="13" name="Straight Arrow Connector 12">
              <a:extLst>
                <a:ext uri="{FF2B5EF4-FFF2-40B4-BE49-F238E27FC236}">
                  <a16:creationId xmlns:a16="http://schemas.microsoft.com/office/drawing/2014/main" id="{B53BBE56-6226-229F-EBB2-EC3C0AAF43E4}"/>
                </a:ext>
              </a:extLst>
            </p:cNvPr>
            <p:cNvCxnSpPr/>
            <p:nvPr/>
          </p:nvCxnSpPr>
          <p:spPr>
            <a:xfrm flipH="1" flipV="1">
              <a:off x="1975247" y="2564607"/>
              <a:ext cx="5357" cy="639365"/>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B446BB0-EB88-63FF-03C6-56E5636E06C7}"/>
                </a:ext>
              </a:extLst>
            </p:cNvPr>
            <p:cNvCxnSpPr>
              <a:cxnSpLocks/>
            </p:cNvCxnSpPr>
            <p:nvPr/>
          </p:nvCxnSpPr>
          <p:spPr>
            <a:xfrm flipH="1" flipV="1">
              <a:off x="3511152" y="2511027"/>
              <a:ext cx="1005482" cy="710802"/>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D2827F6-3746-12E2-3EDC-69CF2308F128}"/>
                </a:ext>
              </a:extLst>
            </p:cNvPr>
            <p:cNvCxnSpPr>
              <a:cxnSpLocks/>
            </p:cNvCxnSpPr>
            <p:nvPr/>
          </p:nvCxnSpPr>
          <p:spPr>
            <a:xfrm flipH="1">
              <a:off x="3689747" y="1882377"/>
              <a:ext cx="942973" cy="12502"/>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212913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71572-AC9E-B6B6-3693-5D14007973B4}"/>
              </a:ext>
            </a:extLst>
          </p:cNvPr>
          <p:cNvSpPr>
            <a:spLocks noGrp="1"/>
          </p:cNvSpPr>
          <p:nvPr>
            <p:ph type="title"/>
          </p:nvPr>
        </p:nvSpPr>
        <p:spPr>
          <a:xfrm>
            <a:off x="478255" y="263818"/>
            <a:ext cx="7886700" cy="543016"/>
          </a:xfrm>
        </p:spPr>
        <p:txBody>
          <a:bodyPr/>
          <a:lstStyle/>
          <a:p>
            <a:r>
              <a:rPr lang="en-US" b="1" u="none"/>
              <a:t>GNU C Library (</a:t>
            </a:r>
            <a:r>
              <a:rPr lang="en-US" b="1" err="1"/>
              <a:t>glibc</a:t>
            </a:r>
            <a:r>
              <a:rPr lang="en-US" b="1" u="none"/>
              <a:t>) project</a:t>
            </a:r>
            <a:endParaRPr lang="en-US" b="1"/>
          </a:p>
        </p:txBody>
      </p:sp>
      <p:sp>
        <p:nvSpPr>
          <p:cNvPr id="3" name="Text Placeholder 2">
            <a:extLst>
              <a:ext uri="{FF2B5EF4-FFF2-40B4-BE49-F238E27FC236}">
                <a16:creationId xmlns:a16="http://schemas.microsoft.com/office/drawing/2014/main" id="{40BA6489-00DC-376C-C5B9-159C758E37D4}"/>
              </a:ext>
            </a:extLst>
          </p:cNvPr>
          <p:cNvSpPr>
            <a:spLocks noGrp="1"/>
          </p:cNvSpPr>
          <p:nvPr>
            <p:ph type="body" idx="1"/>
          </p:nvPr>
        </p:nvSpPr>
        <p:spPr>
          <a:xfrm>
            <a:off x="478256" y="847851"/>
            <a:ext cx="8388015" cy="4075531"/>
          </a:xfrm>
        </p:spPr>
        <p:txBody>
          <a:bodyPr/>
          <a:lstStyle/>
          <a:p>
            <a:r>
              <a:rPr lang="en-US" sz="1200"/>
              <a:t>The GNU C Library is used as *the* C library in the GNU system and in GNU/Linux systems, as well as many other systems that use Linux as the kernel.</a:t>
            </a:r>
          </a:p>
          <a:p>
            <a:r>
              <a:rPr lang="en-US" sz="1200"/>
              <a:t>The GNU C Library is primarily designed to be a portable and high performance C library.</a:t>
            </a:r>
          </a:p>
          <a:p>
            <a:r>
              <a:rPr lang="en-US" sz="1200"/>
              <a:t>The GNU C Library webpage is at </a:t>
            </a:r>
            <a:r>
              <a:rPr lang="en-US" sz="1200">
                <a:hlinkClick r:id="rId2"/>
              </a:rPr>
              <a:t>http://www.gnu.org/software/libc/ </a:t>
            </a:r>
            <a:endParaRPr lang="en-US" sz="1200"/>
          </a:p>
          <a:p>
            <a:r>
              <a:rPr lang="en-US" sz="1200"/>
              <a:t>We can study the implementation of libraries in </a:t>
            </a:r>
            <a:r>
              <a:rPr lang="en-US" sz="1200" err="1"/>
              <a:t>glibc</a:t>
            </a:r>
            <a:r>
              <a:rPr lang="en-US" sz="1200"/>
              <a:t> just download the source code.</a:t>
            </a:r>
          </a:p>
          <a:p>
            <a:r>
              <a:rPr lang="en-US" sz="1200"/>
              <a:t>Clone the latest </a:t>
            </a:r>
            <a:r>
              <a:rPr lang="en-US" sz="1200" b="1" err="1"/>
              <a:t>glibc</a:t>
            </a:r>
            <a:r>
              <a:rPr lang="en-US" sz="1200" b="1"/>
              <a:t> 2.36</a:t>
            </a:r>
            <a:r>
              <a:rPr lang="en-US" sz="1200"/>
              <a:t> source code: </a:t>
            </a:r>
          </a:p>
          <a:p>
            <a:pPr marL="628650" lvl="1" indent="0">
              <a:buNone/>
            </a:pPr>
            <a:r>
              <a:rPr lang="en-US" sz="1200" b="1"/>
              <a:t>git clone </a:t>
            </a:r>
            <a:r>
              <a:rPr lang="en-US" sz="1200" b="1">
                <a:hlinkClick r:id="rId3"/>
              </a:rPr>
              <a:t>https://sourceware.org/git/glibc.git</a:t>
            </a:r>
            <a:endParaRPr lang="en-US" sz="1200"/>
          </a:p>
          <a:p>
            <a:pPr marL="628650" lvl="1" indent="0">
              <a:buNone/>
            </a:pPr>
            <a:r>
              <a:rPr lang="en-US" sz="1200" b="1"/>
              <a:t>cd </a:t>
            </a:r>
            <a:r>
              <a:rPr lang="en-US" sz="1200" b="1" err="1"/>
              <a:t>glibc</a:t>
            </a:r>
            <a:endParaRPr lang="en-US" sz="1200" b="1"/>
          </a:p>
          <a:p>
            <a:pPr lvl="1">
              <a:buNone/>
            </a:pPr>
            <a:r>
              <a:rPr lang="en-US" sz="1200" b="1"/>
              <a:t>git checkout release/2.36/master</a:t>
            </a:r>
            <a:endParaRPr lang="en-US"/>
          </a:p>
          <a:p>
            <a:endParaRPr lang="en-US" sz="1200" b="1"/>
          </a:p>
          <a:p>
            <a:pPr marL="628650" lvl="1" indent="0">
              <a:buNone/>
            </a:pPr>
            <a:br>
              <a:rPr lang="en-US"/>
            </a:br>
            <a:br>
              <a:rPr lang="en-US" sz="1200"/>
            </a:br>
            <a:endParaRPr lang="en-US" sz="1200"/>
          </a:p>
        </p:txBody>
      </p:sp>
      <p:pic>
        <p:nvPicPr>
          <p:cNvPr id="7" name="Picture 7">
            <a:extLst>
              <a:ext uri="{FF2B5EF4-FFF2-40B4-BE49-F238E27FC236}">
                <a16:creationId xmlns:a16="http://schemas.microsoft.com/office/drawing/2014/main" id="{DC1EFCBB-D337-1C6B-D834-56DC1472F06E}"/>
              </a:ext>
            </a:extLst>
          </p:cNvPr>
          <p:cNvPicPr>
            <a:picLocks noChangeAspect="1"/>
          </p:cNvPicPr>
          <p:nvPr/>
        </p:nvPicPr>
        <p:blipFill>
          <a:blip r:embed="rId4"/>
          <a:stretch>
            <a:fillRect/>
          </a:stretch>
        </p:blipFill>
        <p:spPr>
          <a:xfrm>
            <a:off x="1305427" y="3137740"/>
            <a:ext cx="6533147" cy="1885940"/>
          </a:xfrm>
          <a:prstGeom prst="rect">
            <a:avLst/>
          </a:prstGeom>
        </p:spPr>
      </p:pic>
    </p:spTree>
    <p:extLst>
      <p:ext uri="{BB962C8B-B14F-4D97-AF65-F5344CB8AC3E}">
        <p14:creationId xmlns:p14="http://schemas.microsoft.com/office/powerpoint/2010/main" val="14807964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50C6EBD-D530-6CA9-CAAC-6102E007C173}"/>
              </a:ext>
            </a:extLst>
          </p:cNvPr>
          <p:cNvSpPr>
            <a:spLocks noGrp="1"/>
          </p:cNvSpPr>
          <p:nvPr>
            <p:ph type="body" idx="1"/>
          </p:nvPr>
        </p:nvSpPr>
        <p:spPr>
          <a:xfrm>
            <a:off x="658728" y="827798"/>
            <a:ext cx="7856622" cy="3804821"/>
          </a:xfrm>
        </p:spPr>
        <p:txBody>
          <a:bodyPr/>
          <a:lstStyle/>
          <a:p>
            <a:r>
              <a:rPr lang="en-US" sz="1200"/>
              <a:t>You can find the implementation of all the </a:t>
            </a:r>
            <a:r>
              <a:rPr lang="en-US" sz="1200" err="1"/>
              <a:t>lbrary</a:t>
            </a:r>
            <a:r>
              <a:rPr lang="en-US" sz="1200"/>
              <a:t> function in this repo.</a:t>
            </a:r>
          </a:p>
          <a:p>
            <a:r>
              <a:rPr lang="en-US" sz="1200"/>
              <a:t>For </a:t>
            </a:r>
            <a:r>
              <a:rPr lang="en-US" sz="1200" err="1"/>
              <a:t>eg</a:t>
            </a:r>
            <a:r>
              <a:rPr lang="en-US" sz="1200"/>
              <a:t> : </a:t>
            </a:r>
            <a:r>
              <a:rPr lang="en-US" sz="1200" b="1" err="1"/>
              <a:t>stdlib</a:t>
            </a:r>
            <a:endParaRPr lang="en-US" sz="1200" b="1"/>
          </a:p>
          <a:p>
            <a:r>
              <a:rPr lang="en-US" sz="1200"/>
              <a:t>We studied some </a:t>
            </a:r>
            <a:r>
              <a:rPr lang="en-US" sz="1200" err="1"/>
              <a:t>stdlib.h</a:t>
            </a:r>
            <a:r>
              <a:rPr lang="en-US" sz="1200"/>
              <a:t> library functions in this chapter. </a:t>
            </a:r>
          </a:p>
          <a:p>
            <a:r>
              <a:rPr lang="en-US" sz="1200"/>
              <a:t>In the </a:t>
            </a:r>
            <a:r>
              <a:rPr lang="en-US" sz="1200" b="1" err="1"/>
              <a:t>glibc</a:t>
            </a:r>
            <a:r>
              <a:rPr lang="en-US" sz="1200" b="1"/>
              <a:t>/</a:t>
            </a:r>
            <a:r>
              <a:rPr lang="en-US" sz="1200" b="1" err="1"/>
              <a:t>stdlib</a:t>
            </a:r>
            <a:r>
              <a:rPr lang="en-US" sz="1200" b="1"/>
              <a:t>  </a:t>
            </a:r>
            <a:r>
              <a:rPr lang="en-US" sz="1200"/>
              <a:t>directory we can find the implementation of those functions.</a:t>
            </a:r>
          </a:p>
          <a:p>
            <a:r>
              <a:rPr lang="en-US" sz="1200"/>
              <a:t>For </a:t>
            </a:r>
            <a:r>
              <a:rPr lang="en-US" sz="1200" err="1"/>
              <a:t>eg</a:t>
            </a:r>
            <a:r>
              <a:rPr lang="en-US" sz="1200"/>
              <a:t>: </a:t>
            </a:r>
          </a:p>
          <a:p>
            <a:pPr lvl="1" indent="-285750"/>
            <a:r>
              <a:rPr lang="en-US" sz="1200"/>
              <a:t>Mathematical function </a:t>
            </a:r>
            <a:r>
              <a:rPr lang="en-US" sz="1200" b="1"/>
              <a:t>div() </a:t>
            </a:r>
            <a:r>
              <a:rPr lang="en-US" sz="1200"/>
              <a:t>in</a:t>
            </a:r>
            <a:r>
              <a:rPr lang="en-US" sz="1200" b="1"/>
              <a:t> </a:t>
            </a:r>
            <a:r>
              <a:rPr lang="en-US" sz="1200" b="1" err="1"/>
              <a:t>div.c</a:t>
            </a:r>
            <a:endParaRPr lang="en-US" sz="1200" b="1"/>
          </a:p>
          <a:p>
            <a:pPr lvl="1" indent="-285750"/>
            <a:r>
              <a:rPr lang="en-US" sz="1200" b="1"/>
              <a:t>Abs() </a:t>
            </a:r>
            <a:r>
              <a:rPr lang="en-US" sz="1200"/>
              <a:t>Get Absolute value of number in </a:t>
            </a:r>
            <a:r>
              <a:rPr lang="en-US" sz="1200" b="1" err="1"/>
              <a:t>abs.c</a:t>
            </a:r>
            <a:endParaRPr lang="en-US" sz="1200" b="1"/>
          </a:p>
          <a:p>
            <a:endParaRPr lang="en-US" sz="1200" b="1"/>
          </a:p>
        </p:txBody>
      </p:sp>
      <p:sp>
        <p:nvSpPr>
          <p:cNvPr id="6" name="Title 1">
            <a:extLst>
              <a:ext uri="{FF2B5EF4-FFF2-40B4-BE49-F238E27FC236}">
                <a16:creationId xmlns:a16="http://schemas.microsoft.com/office/drawing/2014/main" id="{54B1F565-59BF-68D9-61CB-54F27CBCBB73}"/>
              </a:ext>
            </a:extLst>
          </p:cNvPr>
          <p:cNvSpPr>
            <a:spLocks noGrp="1"/>
          </p:cNvSpPr>
          <p:nvPr>
            <p:ph type="title"/>
          </p:nvPr>
        </p:nvSpPr>
        <p:spPr>
          <a:xfrm>
            <a:off x="488281" y="183608"/>
            <a:ext cx="7886700" cy="543016"/>
          </a:xfrm>
        </p:spPr>
        <p:txBody>
          <a:bodyPr/>
          <a:lstStyle/>
          <a:p>
            <a:r>
              <a:rPr lang="en-US" b="1" u="none"/>
              <a:t>GNU C Library (</a:t>
            </a:r>
            <a:r>
              <a:rPr lang="en-US" b="1" err="1"/>
              <a:t>glibc</a:t>
            </a:r>
            <a:r>
              <a:rPr lang="en-US" b="1" u="none"/>
              <a:t>) project </a:t>
            </a:r>
            <a:r>
              <a:rPr lang="en-US" sz="2400" b="1" u="none"/>
              <a:t>contd..</a:t>
            </a:r>
            <a:endParaRPr lang="en-US" sz="2400" b="1"/>
          </a:p>
        </p:txBody>
      </p:sp>
      <p:pic>
        <p:nvPicPr>
          <p:cNvPr id="9" name="Picture 9">
            <a:extLst>
              <a:ext uri="{FF2B5EF4-FFF2-40B4-BE49-F238E27FC236}">
                <a16:creationId xmlns:a16="http://schemas.microsoft.com/office/drawing/2014/main" id="{B24F4BAF-54FF-E8B4-A5ED-7C86E3F16B32}"/>
              </a:ext>
            </a:extLst>
          </p:cNvPr>
          <p:cNvPicPr>
            <a:picLocks noChangeAspect="1"/>
          </p:cNvPicPr>
          <p:nvPr/>
        </p:nvPicPr>
        <p:blipFill>
          <a:blip r:embed="rId2"/>
          <a:stretch>
            <a:fillRect/>
          </a:stretch>
        </p:blipFill>
        <p:spPr>
          <a:xfrm>
            <a:off x="5325978" y="2074210"/>
            <a:ext cx="3114174" cy="1586633"/>
          </a:xfrm>
          <a:prstGeom prst="rect">
            <a:avLst/>
          </a:prstGeom>
        </p:spPr>
      </p:pic>
      <p:pic>
        <p:nvPicPr>
          <p:cNvPr id="10" name="Picture 10">
            <a:extLst>
              <a:ext uri="{FF2B5EF4-FFF2-40B4-BE49-F238E27FC236}">
                <a16:creationId xmlns:a16="http://schemas.microsoft.com/office/drawing/2014/main" id="{3DC7E831-DDEF-1E7F-2A08-4C05ECD19D73}"/>
              </a:ext>
            </a:extLst>
          </p:cNvPr>
          <p:cNvPicPr>
            <a:picLocks noChangeAspect="1"/>
          </p:cNvPicPr>
          <p:nvPr/>
        </p:nvPicPr>
        <p:blipFill>
          <a:blip r:embed="rId3"/>
          <a:stretch>
            <a:fillRect/>
          </a:stretch>
        </p:blipFill>
        <p:spPr>
          <a:xfrm>
            <a:off x="1385637" y="2928104"/>
            <a:ext cx="2743200" cy="1633451"/>
          </a:xfrm>
          <a:prstGeom prst="rect">
            <a:avLst/>
          </a:prstGeom>
        </p:spPr>
      </p:pic>
    </p:spTree>
    <p:extLst>
      <p:ext uri="{BB962C8B-B14F-4D97-AF65-F5344CB8AC3E}">
        <p14:creationId xmlns:p14="http://schemas.microsoft.com/office/powerpoint/2010/main" val="497627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50C6EBD-D530-6CA9-CAAC-6102E007C173}"/>
              </a:ext>
            </a:extLst>
          </p:cNvPr>
          <p:cNvSpPr>
            <a:spLocks noGrp="1"/>
          </p:cNvSpPr>
          <p:nvPr>
            <p:ph type="body" idx="1"/>
          </p:nvPr>
        </p:nvSpPr>
        <p:spPr>
          <a:xfrm>
            <a:off x="174540" y="399173"/>
            <a:ext cx="7856622" cy="3804821"/>
          </a:xfrm>
        </p:spPr>
        <p:txBody>
          <a:bodyPr/>
          <a:lstStyle/>
          <a:p>
            <a:r>
              <a:rPr lang="en-US" sz="1200"/>
              <a:t>In order to read the System calls implementation we should look into Linux Kernel Sources.</a:t>
            </a:r>
            <a:endParaRPr lang="en-US"/>
          </a:p>
          <a:p>
            <a:r>
              <a:rPr lang="en-US" sz="1200"/>
              <a:t>Linux Kernel Source Can be found on </a:t>
            </a:r>
            <a:r>
              <a:rPr lang="en-US" sz="1200" err="1"/>
              <a:t>github</a:t>
            </a:r>
            <a:r>
              <a:rPr lang="en-US" sz="1200"/>
              <a:t>: </a:t>
            </a:r>
            <a:r>
              <a:rPr lang="en-US" sz="1200">
                <a:hlinkClick r:id="rId2"/>
              </a:rPr>
              <a:t>https://github.com/torvalds/linux</a:t>
            </a:r>
            <a:endParaRPr lang="en-US" sz="1200"/>
          </a:p>
          <a:p>
            <a:r>
              <a:rPr lang="en-US" sz="1200"/>
              <a:t>System calls are not stored in just one particular location in whole kernel tree.</a:t>
            </a:r>
          </a:p>
          <a:p>
            <a:r>
              <a:rPr lang="en-US" sz="1200"/>
              <a:t>This is because different </a:t>
            </a:r>
            <a:r>
              <a:rPr lang="en-US" sz="1200" err="1"/>
              <a:t>syscalls</a:t>
            </a:r>
            <a:r>
              <a:rPr lang="en-US" sz="1200"/>
              <a:t> can refer to different parts of system :</a:t>
            </a:r>
          </a:p>
          <a:p>
            <a:pPr lvl="1" indent="-285750"/>
            <a:r>
              <a:rPr lang="en-US" sz="1200"/>
              <a:t>Process Management – fork(), exit(), exec()</a:t>
            </a:r>
          </a:p>
          <a:p>
            <a:pPr lvl="1" indent="-285750"/>
            <a:r>
              <a:rPr lang="en-US" sz="1200"/>
              <a:t>File management – open(), read(), write(), close()</a:t>
            </a:r>
          </a:p>
          <a:p>
            <a:pPr lvl="1" indent="-285750"/>
            <a:r>
              <a:rPr lang="en-US" sz="1200"/>
              <a:t>Device Management -  </a:t>
            </a:r>
            <a:r>
              <a:rPr lang="en-US" sz="1200" err="1"/>
              <a:t>ioctl</a:t>
            </a:r>
            <a:r>
              <a:rPr lang="en-US" sz="1200"/>
              <a:t>()</a:t>
            </a:r>
          </a:p>
          <a:p>
            <a:pPr lvl="1" indent="-285750"/>
            <a:r>
              <a:rPr lang="en-US" sz="1200"/>
              <a:t>Information Maintenance – </a:t>
            </a:r>
            <a:r>
              <a:rPr lang="en-US" sz="1200" err="1"/>
              <a:t>getpid</a:t>
            </a:r>
            <a:r>
              <a:rPr lang="en-US" sz="1200"/>
              <a:t>(), alarm(), sleep()</a:t>
            </a:r>
          </a:p>
          <a:p>
            <a:r>
              <a:rPr lang="en-US" sz="1200"/>
              <a:t>You can read SYSCALL_DEFINE[0-6] macro. </a:t>
            </a:r>
          </a:p>
          <a:p>
            <a:r>
              <a:rPr lang="en-US" sz="1200"/>
              <a:t>For example : </a:t>
            </a:r>
            <a:r>
              <a:rPr lang="en-US" sz="1200" b="1">
                <a:hlinkClick r:id="rId3"/>
              </a:rPr>
              <a:t>fs/ioctl.c</a:t>
            </a:r>
            <a:endParaRPr lang="en-US" sz="1200" b="1"/>
          </a:p>
          <a:p>
            <a:endParaRPr lang="en-US" sz="1200"/>
          </a:p>
          <a:p>
            <a:endParaRPr lang="en-US" sz="1200" b="1"/>
          </a:p>
          <a:p>
            <a:endParaRPr lang="en-US" sz="1200" b="1"/>
          </a:p>
        </p:txBody>
      </p:sp>
      <p:sp>
        <p:nvSpPr>
          <p:cNvPr id="6" name="Title 1">
            <a:extLst>
              <a:ext uri="{FF2B5EF4-FFF2-40B4-BE49-F238E27FC236}">
                <a16:creationId xmlns:a16="http://schemas.microsoft.com/office/drawing/2014/main" id="{54B1F565-59BF-68D9-61CB-54F27CBCBB73}"/>
              </a:ext>
            </a:extLst>
          </p:cNvPr>
          <p:cNvSpPr>
            <a:spLocks noGrp="1"/>
          </p:cNvSpPr>
          <p:nvPr>
            <p:ph type="title"/>
          </p:nvPr>
        </p:nvSpPr>
        <p:spPr>
          <a:xfrm>
            <a:off x="59656" y="80421"/>
            <a:ext cx="7886700" cy="249329"/>
          </a:xfrm>
        </p:spPr>
        <p:txBody>
          <a:bodyPr/>
          <a:lstStyle/>
          <a:p>
            <a:r>
              <a:rPr lang="en-US" sz="2400" b="1" u="none"/>
              <a:t>Linux </a:t>
            </a:r>
            <a:r>
              <a:rPr lang="en-US" sz="2400" b="1" u="none" err="1"/>
              <a:t>Syscall</a:t>
            </a:r>
            <a:r>
              <a:rPr lang="en-US" sz="2400" b="1" u="none"/>
              <a:t> Implementation:</a:t>
            </a:r>
          </a:p>
        </p:txBody>
      </p:sp>
      <p:pic>
        <p:nvPicPr>
          <p:cNvPr id="4" name="Picture 4">
            <a:extLst>
              <a:ext uri="{FF2B5EF4-FFF2-40B4-BE49-F238E27FC236}">
                <a16:creationId xmlns:a16="http://schemas.microsoft.com/office/drawing/2014/main" id="{69F9C637-B5DB-0CFD-77B8-925DE1CDEE1E}"/>
              </a:ext>
            </a:extLst>
          </p:cNvPr>
          <p:cNvPicPr>
            <a:picLocks noChangeAspect="1"/>
          </p:cNvPicPr>
          <p:nvPr/>
        </p:nvPicPr>
        <p:blipFill>
          <a:blip r:embed="rId4"/>
          <a:stretch>
            <a:fillRect/>
          </a:stretch>
        </p:blipFill>
        <p:spPr>
          <a:xfrm>
            <a:off x="4756150" y="2087126"/>
            <a:ext cx="4092575" cy="2890123"/>
          </a:xfrm>
          <a:prstGeom prst="rect">
            <a:avLst/>
          </a:prstGeom>
        </p:spPr>
      </p:pic>
    </p:spTree>
    <p:extLst>
      <p:ext uri="{BB962C8B-B14F-4D97-AF65-F5344CB8AC3E}">
        <p14:creationId xmlns:p14="http://schemas.microsoft.com/office/powerpoint/2010/main" val="18554939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50C6EBD-D530-6CA9-CAAC-6102E007C173}"/>
              </a:ext>
            </a:extLst>
          </p:cNvPr>
          <p:cNvSpPr>
            <a:spLocks noGrp="1"/>
          </p:cNvSpPr>
          <p:nvPr>
            <p:ph type="body" idx="1"/>
          </p:nvPr>
        </p:nvSpPr>
        <p:spPr>
          <a:xfrm>
            <a:off x="174540" y="399173"/>
            <a:ext cx="3348122" cy="3804821"/>
          </a:xfrm>
        </p:spPr>
        <p:txBody>
          <a:bodyPr/>
          <a:lstStyle/>
          <a:p>
            <a:r>
              <a:rPr lang="en-US" sz="1200"/>
              <a:t>For example : </a:t>
            </a:r>
            <a:r>
              <a:rPr lang="en-US" sz="1200" b="1">
                <a:hlinkClick r:id="rId2"/>
              </a:rPr>
              <a:t>kernel/fork.c</a:t>
            </a:r>
            <a:endParaRPr lang="en-US" sz="1200" b="1"/>
          </a:p>
          <a:p>
            <a:pPr marL="139700" indent="0">
              <a:buNone/>
            </a:pPr>
            <a:r>
              <a:rPr lang="en-US" sz="1200" b="1"/>
              <a:t>fork()</a:t>
            </a:r>
          </a:p>
          <a:p>
            <a:endParaRPr lang="en-US" sz="1200" b="1"/>
          </a:p>
          <a:p>
            <a:endParaRPr lang="en-US" sz="1200"/>
          </a:p>
          <a:p>
            <a:endParaRPr lang="en-US" sz="1200" b="1"/>
          </a:p>
          <a:p>
            <a:endParaRPr lang="en-US" sz="1200" b="1"/>
          </a:p>
        </p:txBody>
      </p:sp>
      <p:sp>
        <p:nvSpPr>
          <p:cNvPr id="6" name="Title 1">
            <a:extLst>
              <a:ext uri="{FF2B5EF4-FFF2-40B4-BE49-F238E27FC236}">
                <a16:creationId xmlns:a16="http://schemas.microsoft.com/office/drawing/2014/main" id="{54B1F565-59BF-68D9-61CB-54F27CBCBB73}"/>
              </a:ext>
            </a:extLst>
          </p:cNvPr>
          <p:cNvSpPr>
            <a:spLocks noGrp="1"/>
          </p:cNvSpPr>
          <p:nvPr>
            <p:ph type="title"/>
          </p:nvPr>
        </p:nvSpPr>
        <p:spPr>
          <a:xfrm>
            <a:off x="59656" y="80421"/>
            <a:ext cx="7886700" cy="249329"/>
          </a:xfrm>
        </p:spPr>
        <p:txBody>
          <a:bodyPr/>
          <a:lstStyle/>
          <a:p>
            <a:r>
              <a:rPr lang="en-US" sz="2400" b="1" u="none"/>
              <a:t>Linux </a:t>
            </a:r>
            <a:r>
              <a:rPr lang="en-US" sz="2400" b="1" u="none" err="1"/>
              <a:t>Syscall</a:t>
            </a:r>
            <a:r>
              <a:rPr lang="en-US" sz="2400" b="1" u="none"/>
              <a:t> Implementation:</a:t>
            </a:r>
          </a:p>
        </p:txBody>
      </p:sp>
      <p:pic>
        <p:nvPicPr>
          <p:cNvPr id="2" name="Picture 4">
            <a:extLst>
              <a:ext uri="{FF2B5EF4-FFF2-40B4-BE49-F238E27FC236}">
                <a16:creationId xmlns:a16="http://schemas.microsoft.com/office/drawing/2014/main" id="{1522AB67-EB40-F5F2-36D5-BFBD69A30BA2}"/>
              </a:ext>
            </a:extLst>
          </p:cNvPr>
          <p:cNvPicPr>
            <a:picLocks noChangeAspect="1"/>
          </p:cNvPicPr>
          <p:nvPr/>
        </p:nvPicPr>
        <p:blipFill>
          <a:blip r:embed="rId3"/>
          <a:stretch>
            <a:fillRect/>
          </a:stretch>
        </p:blipFill>
        <p:spPr>
          <a:xfrm>
            <a:off x="239712" y="1570325"/>
            <a:ext cx="3013075" cy="2741037"/>
          </a:xfrm>
          <a:prstGeom prst="rect">
            <a:avLst/>
          </a:prstGeom>
        </p:spPr>
      </p:pic>
      <p:sp>
        <p:nvSpPr>
          <p:cNvPr id="8" name="Text Placeholder 2">
            <a:extLst>
              <a:ext uri="{FF2B5EF4-FFF2-40B4-BE49-F238E27FC236}">
                <a16:creationId xmlns:a16="http://schemas.microsoft.com/office/drawing/2014/main" id="{B617495B-AAA6-7F33-4CD2-5DF4E7DA193E}"/>
              </a:ext>
            </a:extLst>
          </p:cNvPr>
          <p:cNvSpPr txBox="1">
            <a:spLocks/>
          </p:cNvSpPr>
          <p:nvPr/>
        </p:nvSpPr>
        <p:spPr>
          <a:xfrm>
            <a:off x="3525752" y="424573"/>
            <a:ext cx="3348122" cy="3804821"/>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lt1"/>
              </a:buClr>
              <a:buSzPts val="1400"/>
              <a:buFont typeface="Gill Sans"/>
              <a:buChar char="•"/>
              <a:defRPr sz="2400" b="0" i="0" u="none" strike="noStrike" cap="none">
                <a:solidFill>
                  <a:srgbClr val="000000"/>
                </a:solidFill>
                <a:latin typeface="Gill Sans"/>
                <a:ea typeface="Gill Sans"/>
                <a:cs typeface="Gill Sans"/>
                <a:sym typeface="Gill Sans"/>
              </a:defRPr>
            </a:lvl1pPr>
            <a:lvl2pPr marL="914400" marR="0" lvl="1" indent="-317500" algn="l" rtl="0">
              <a:lnSpc>
                <a:spcPct val="90000"/>
              </a:lnSpc>
              <a:spcBef>
                <a:spcPts val="400"/>
              </a:spcBef>
              <a:spcAft>
                <a:spcPts val="0"/>
              </a:spcAft>
              <a:buClr>
                <a:schemeClr val="lt1"/>
              </a:buClr>
              <a:buSzPts val="1400"/>
              <a:buFont typeface="Gill Sans"/>
              <a:buChar char="•"/>
              <a:defRPr sz="2400" b="0" i="0" u="none" strike="noStrike" cap="none">
                <a:solidFill>
                  <a:srgbClr val="000000"/>
                </a:solidFill>
                <a:latin typeface="Gill Sans"/>
                <a:ea typeface="Gill Sans"/>
                <a:cs typeface="Gill Sans"/>
                <a:sym typeface="Gill Sans"/>
              </a:defRPr>
            </a:lvl2pPr>
            <a:lvl3pPr marL="1371600" marR="0" lvl="2" indent="-317500" algn="l" rtl="0">
              <a:lnSpc>
                <a:spcPct val="90000"/>
              </a:lnSpc>
              <a:spcBef>
                <a:spcPts val="400"/>
              </a:spcBef>
              <a:spcAft>
                <a:spcPts val="0"/>
              </a:spcAft>
              <a:buClr>
                <a:schemeClr val="lt1"/>
              </a:buClr>
              <a:buSzPts val="1400"/>
              <a:buFont typeface="Gill Sans"/>
              <a:buChar char="•"/>
              <a:defRPr sz="2400" b="0" i="0" u="none" strike="noStrike" cap="none">
                <a:solidFill>
                  <a:srgbClr val="000000"/>
                </a:solidFill>
                <a:latin typeface="Gill Sans"/>
                <a:ea typeface="Gill Sans"/>
                <a:cs typeface="Gill Sans"/>
                <a:sym typeface="Gill Sans"/>
              </a:defRPr>
            </a:lvl3pPr>
            <a:lvl4pPr marL="1828800" marR="0" lvl="3" indent="-317500" algn="l" rtl="0">
              <a:lnSpc>
                <a:spcPct val="90000"/>
              </a:lnSpc>
              <a:spcBef>
                <a:spcPts val="400"/>
              </a:spcBef>
              <a:spcAft>
                <a:spcPts val="0"/>
              </a:spcAft>
              <a:buClr>
                <a:schemeClr val="lt1"/>
              </a:buClr>
              <a:buSzPts val="1400"/>
              <a:buFont typeface="Gill Sans"/>
              <a:buChar char="•"/>
              <a:defRPr sz="2400" b="0" i="0" u="none" strike="noStrike" cap="none">
                <a:solidFill>
                  <a:srgbClr val="000000"/>
                </a:solidFill>
                <a:latin typeface="Gill Sans"/>
                <a:ea typeface="Gill Sans"/>
                <a:cs typeface="Gill Sans"/>
                <a:sym typeface="Gill Sans"/>
              </a:defRPr>
            </a:lvl4pPr>
            <a:lvl5pPr marL="2286000" marR="0" lvl="4" indent="-317500" algn="l" rtl="0">
              <a:lnSpc>
                <a:spcPct val="90000"/>
              </a:lnSpc>
              <a:spcBef>
                <a:spcPts val="400"/>
              </a:spcBef>
              <a:spcAft>
                <a:spcPts val="0"/>
              </a:spcAft>
              <a:buClr>
                <a:schemeClr val="lt1"/>
              </a:buClr>
              <a:buSzPts val="1400"/>
              <a:buFont typeface="Gill Sans"/>
              <a:buChar char="•"/>
              <a:defRPr sz="2400" b="0" i="0" u="none" strike="noStrike" cap="none">
                <a:solidFill>
                  <a:srgbClr val="000000"/>
                </a:solidFill>
                <a:latin typeface="Gill Sans"/>
                <a:ea typeface="Gill Sans"/>
                <a:cs typeface="Gill Sans"/>
                <a:sym typeface="Gill Sans"/>
              </a:defRPr>
            </a:lvl5pPr>
            <a:lvl6pPr marL="2743200" marR="0" lvl="5" indent="-317500" algn="l" rtl="0">
              <a:lnSpc>
                <a:spcPct val="90000"/>
              </a:lnSpc>
              <a:spcBef>
                <a:spcPts val="400"/>
              </a:spcBef>
              <a:spcAft>
                <a:spcPts val="0"/>
              </a:spcAft>
              <a:buClr>
                <a:schemeClr val="dk1"/>
              </a:buClr>
              <a:buSzPts val="1400"/>
              <a:buFont typeface="Gill Sans"/>
              <a:buChar char="•"/>
              <a:defRPr sz="2400" b="0" i="0" u="none" strike="noStrike" cap="none">
                <a:solidFill>
                  <a:srgbClr val="000000"/>
                </a:solidFill>
                <a:latin typeface="Gill Sans"/>
                <a:ea typeface="Gill Sans"/>
                <a:cs typeface="Gill Sans"/>
                <a:sym typeface="Gill Sans"/>
              </a:defRPr>
            </a:lvl6pPr>
            <a:lvl7pPr marL="3200400" marR="0" lvl="6" indent="-317500" algn="l" rtl="0">
              <a:lnSpc>
                <a:spcPct val="90000"/>
              </a:lnSpc>
              <a:spcBef>
                <a:spcPts val="400"/>
              </a:spcBef>
              <a:spcAft>
                <a:spcPts val="0"/>
              </a:spcAft>
              <a:buClr>
                <a:schemeClr val="dk1"/>
              </a:buClr>
              <a:buSzPts val="1400"/>
              <a:buFont typeface="Gill Sans"/>
              <a:buChar char="•"/>
              <a:defRPr sz="2400" b="0" i="0" u="none" strike="noStrike" cap="none">
                <a:solidFill>
                  <a:srgbClr val="000000"/>
                </a:solidFill>
                <a:latin typeface="Gill Sans"/>
                <a:ea typeface="Gill Sans"/>
                <a:cs typeface="Gill Sans"/>
                <a:sym typeface="Gill Sans"/>
              </a:defRPr>
            </a:lvl7pPr>
            <a:lvl8pPr marL="3657600" marR="0" lvl="7" indent="-317500" algn="l" rtl="0">
              <a:lnSpc>
                <a:spcPct val="90000"/>
              </a:lnSpc>
              <a:spcBef>
                <a:spcPts val="400"/>
              </a:spcBef>
              <a:spcAft>
                <a:spcPts val="0"/>
              </a:spcAft>
              <a:buClr>
                <a:schemeClr val="dk1"/>
              </a:buClr>
              <a:buSzPts val="1400"/>
              <a:buFont typeface="Gill Sans"/>
              <a:buChar char="•"/>
              <a:defRPr sz="2400" b="0" i="0" u="none" strike="noStrike" cap="none">
                <a:solidFill>
                  <a:srgbClr val="000000"/>
                </a:solidFill>
                <a:latin typeface="Gill Sans"/>
                <a:ea typeface="Gill Sans"/>
                <a:cs typeface="Gill Sans"/>
                <a:sym typeface="Gill Sans"/>
              </a:defRPr>
            </a:lvl8pPr>
            <a:lvl9pPr marL="4114800" marR="0" lvl="8" indent="-317500" algn="l" rtl="0">
              <a:lnSpc>
                <a:spcPct val="90000"/>
              </a:lnSpc>
              <a:spcBef>
                <a:spcPts val="400"/>
              </a:spcBef>
              <a:spcAft>
                <a:spcPts val="0"/>
              </a:spcAft>
              <a:buClr>
                <a:schemeClr val="dk1"/>
              </a:buClr>
              <a:buSzPts val="1400"/>
              <a:buFont typeface="Gill Sans"/>
              <a:buChar char="•"/>
              <a:defRPr sz="2400" b="0" i="0" u="none" strike="noStrike" cap="none">
                <a:solidFill>
                  <a:srgbClr val="000000"/>
                </a:solidFill>
                <a:latin typeface="Gill Sans"/>
                <a:ea typeface="Gill Sans"/>
                <a:cs typeface="Gill Sans"/>
                <a:sym typeface="Gill Sans"/>
              </a:defRPr>
            </a:lvl9pPr>
          </a:lstStyle>
          <a:p>
            <a:r>
              <a:rPr lang="en-US" sz="1200"/>
              <a:t>For example : </a:t>
            </a:r>
            <a:r>
              <a:rPr lang="en-US" sz="1200">
                <a:hlinkClick r:id="rId4"/>
              </a:rPr>
              <a:t>kernel/sys.c</a:t>
            </a:r>
            <a:endParaRPr lang="en-US" sz="1200" b="1"/>
          </a:p>
          <a:p>
            <a:pPr marL="139700" indent="0">
              <a:buNone/>
            </a:pPr>
            <a:r>
              <a:rPr lang="en-US" sz="1200" b="1" err="1"/>
              <a:t>getpid</a:t>
            </a:r>
            <a:r>
              <a:rPr lang="en-US" sz="1200" b="1"/>
              <a:t>()</a:t>
            </a:r>
          </a:p>
          <a:p>
            <a:endParaRPr lang="en-US" sz="1200"/>
          </a:p>
          <a:p>
            <a:endParaRPr lang="en-US" sz="1200" b="1"/>
          </a:p>
          <a:p>
            <a:endParaRPr lang="en-US" sz="1200" b="1"/>
          </a:p>
        </p:txBody>
      </p:sp>
      <p:pic>
        <p:nvPicPr>
          <p:cNvPr id="9" name="Picture 9">
            <a:extLst>
              <a:ext uri="{FF2B5EF4-FFF2-40B4-BE49-F238E27FC236}">
                <a16:creationId xmlns:a16="http://schemas.microsoft.com/office/drawing/2014/main" id="{7E73CCBC-15C7-F9A4-A474-4513ED1B6EA4}"/>
              </a:ext>
            </a:extLst>
          </p:cNvPr>
          <p:cNvPicPr>
            <a:picLocks noChangeAspect="1"/>
          </p:cNvPicPr>
          <p:nvPr/>
        </p:nvPicPr>
        <p:blipFill>
          <a:blip r:embed="rId5"/>
          <a:stretch>
            <a:fillRect/>
          </a:stretch>
        </p:blipFill>
        <p:spPr>
          <a:xfrm>
            <a:off x="3676650" y="1668740"/>
            <a:ext cx="4775200" cy="2361645"/>
          </a:xfrm>
          <a:prstGeom prst="rect">
            <a:avLst/>
          </a:prstGeom>
        </p:spPr>
      </p:pic>
    </p:spTree>
    <p:extLst>
      <p:ext uri="{BB962C8B-B14F-4D97-AF65-F5344CB8AC3E}">
        <p14:creationId xmlns:p14="http://schemas.microsoft.com/office/powerpoint/2010/main" val="12708387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50C6EBD-D530-6CA9-CAAC-6102E007C173}"/>
              </a:ext>
            </a:extLst>
          </p:cNvPr>
          <p:cNvSpPr>
            <a:spLocks noGrp="1"/>
          </p:cNvSpPr>
          <p:nvPr>
            <p:ph type="body" idx="1"/>
          </p:nvPr>
        </p:nvSpPr>
        <p:spPr>
          <a:xfrm>
            <a:off x="174540" y="399173"/>
            <a:ext cx="3348122" cy="3804821"/>
          </a:xfrm>
        </p:spPr>
        <p:txBody>
          <a:bodyPr/>
          <a:lstStyle/>
          <a:p>
            <a:r>
              <a:rPr lang="en-US" sz="1200"/>
              <a:t>For example : </a:t>
            </a:r>
            <a:r>
              <a:rPr lang="en-US" sz="1200" b="1">
                <a:hlinkClick r:id="rId2"/>
              </a:rPr>
              <a:t>fs/open.c</a:t>
            </a:r>
            <a:endParaRPr lang="en-US" sz="1200" b="1"/>
          </a:p>
          <a:p>
            <a:pPr marL="139700" indent="0">
              <a:buNone/>
            </a:pPr>
            <a:r>
              <a:rPr lang="en-US" sz="1200" b="1"/>
              <a:t>open()</a:t>
            </a:r>
          </a:p>
          <a:p>
            <a:endParaRPr lang="en-US" sz="1200" b="1"/>
          </a:p>
          <a:p>
            <a:endParaRPr lang="en-US" sz="1200"/>
          </a:p>
          <a:p>
            <a:endParaRPr lang="en-US" sz="1200" b="1"/>
          </a:p>
          <a:p>
            <a:endParaRPr lang="en-US" sz="1200" b="1"/>
          </a:p>
        </p:txBody>
      </p:sp>
      <p:sp>
        <p:nvSpPr>
          <p:cNvPr id="6" name="Title 1">
            <a:extLst>
              <a:ext uri="{FF2B5EF4-FFF2-40B4-BE49-F238E27FC236}">
                <a16:creationId xmlns:a16="http://schemas.microsoft.com/office/drawing/2014/main" id="{54B1F565-59BF-68D9-61CB-54F27CBCBB73}"/>
              </a:ext>
            </a:extLst>
          </p:cNvPr>
          <p:cNvSpPr>
            <a:spLocks noGrp="1"/>
          </p:cNvSpPr>
          <p:nvPr>
            <p:ph type="title"/>
          </p:nvPr>
        </p:nvSpPr>
        <p:spPr>
          <a:xfrm>
            <a:off x="59656" y="80421"/>
            <a:ext cx="7886700" cy="249329"/>
          </a:xfrm>
        </p:spPr>
        <p:txBody>
          <a:bodyPr/>
          <a:lstStyle/>
          <a:p>
            <a:r>
              <a:rPr lang="en-US" sz="2400" b="1" u="none"/>
              <a:t>Linux </a:t>
            </a:r>
            <a:r>
              <a:rPr lang="en-US" sz="2400" b="1" u="none" err="1"/>
              <a:t>Syscall</a:t>
            </a:r>
            <a:r>
              <a:rPr lang="en-US" sz="2400" b="1" u="none"/>
              <a:t> Implementation:</a:t>
            </a:r>
          </a:p>
        </p:txBody>
      </p:sp>
      <p:pic>
        <p:nvPicPr>
          <p:cNvPr id="5" name="Picture 6">
            <a:extLst>
              <a:ext uri="{FF2B5EF4-FFF2-40B4-BE49-F238E27FC236}">
                <a16:creationId xmlns:a16="http://schemas.microsoft.com/office/drawing/2014/main" id="{13886F49-0554-731F-33C5-2F4BFC273923}"/>
              </a:ext>
            </a:extLst>
          </p:cNvPr>
          <p:cNvPicPr>
            <a:picLocks noChangeAspect="1"/>
          </p:cNvPicPr>
          <p:nvPr/>
        </p:nvPicPr>
        <p:blipFill>
          <a:blip r:embed="rId3"/>
          <a:stretch>
            <a:fillRect/>
          </a:stretch>
        </p:blipFill>
        <p:spPr>
          <a:xfrm>
            <a:off x="320080" y="1257470"/>
            <a:ext cx="4926012" cy="1106544"/>
          </a:xfrm>
          <a:prstGeom prst="rect">
            <a:avLst/>
          </a:prstGeom>
        </p:spPr>
      </p:pic>
    </p:spTree>
    <p:extLst>
      <p:ext uri="{BB962C8B-B14F-4D97-AF65-F5344CB8AC3E}">
        <p14:creationId xmlns:p14="http://schemas.microsoft.com/office/powerpoint/2010/main" val="1349368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276451-2087-8A1E-BBE2-CF2A3A7B48B7}"/>
              </a:ext>
            </a:extLst>
          </p:cNvPr>
          <p:cNvSpPr>
            <a:spLocks noGrp="1"/>
          </p:cNvSpPr>
          <p:nvPr>
            <p:ph type="body" idx="1"/>
          </p:nvPr>
        </p:nvSpPr>
        <p:spPr>
          <a:xfrm>
            <a:off x="232575" y="590320"/>
            <a:ext cx="8273845" cy="4406225"/>
          </a:xfrm>
        </p:spPr>
        <p:txBody>
          <a:bodyPr/>
          <a:lstStyle/>
          <a:p>
            <a:r>
              <a:rPr lang="en-US" sz="1200" dirty="0"/>
              <a:t>A library is a pre-compiled code that can be reused in an application.</a:t>
            </a:r>
            <a:endParaRPr lang="en-US" dirty="0"/>
          </a:p>
          <a:p>
            <a:r>
              <a:rPr lang="en-US" sz="1200" dirty="0"/>
              <a:t>Libraries give reusable functions, data structures, routines that can be reused in the code. </a:t>
            </a:r>
          </a:p>
          <a:p>
            <a:pPr>
              <a:buNone/>
            </a:pPr>
            <a:r>
              <a:rPr lang="en-US" sz="1600" b="1" dirty="0"/>
              <a:t>Static libraries:</a:t>
            </a:r>
            <a:endParaRPr lang="en-US" sz="1200" b="1"/>
          </a:p>
          <a:p>
            <a:r>
              <a:rPr lang="en-US" sz="1200" dirty="0"/>
              <a:t>A Static library or statically-linked library is a set of external functions, variables &amp; routines, which are resolved in a caller at compile-time</a:t>
            </a:r>
            <a:endParaRPr lang="en-US" sz="1200" b="1"/>
          </a:p>
          <a:p>
            <a:r>
              <a:rPr lang="en-US" sz="1200" dirty="0"/>
              <a:t>Static libraries are </a:t>
            </a:r>
            <a:r>
              <a:rPr lang="en-US" sz="1200" b="1" dirty="0"/>
              <a:t>collections of object files which are linked into the stand-alone executable program</a:t>
            </a:r>
            <a:r>
              <a:rPr lang="en-US" sz="1200" dirty="0"/>
              <a:t>, with the </a:t>
            </a:r>
            <a:r>
              <a:rPr lang="en-US" sz="1200" b="1" dirty="0"/>
              <a:t>prefix “lib” and ".a" extension</a:t>
            </a:r>
          </a:p>
          <a:p>
            <a:r>
              <a:rPr lang="en-US" sz="1200" dirty="0"/>
              <a:t>Static libraries are faster than the shared libraries as a set of commonly used object files is put into a single library executable file. </a:t>
            </a:r>
          </a:p>
          <a:p>
            <a:r>
              <a:rPr lang="en-US" sz="1200" dirty="0"/>
              <a:t>Static libraries are bigger in size, as external programs are built in the executable file.</a:t>
            </a:r>
          </a:p>
          <a:p>
            <a:pPr marL="139700" indent="0">
              <a:buNone/>
            </a:pPr>
            <a:r>
              <a:rPr lang="en-US" sz="1200" b="1" dirty="0"/>
              <a:t>Example code:</a:t>
            </a:r>
            <a:endParaRPr lang="en-US" sz="1200" dirty="0"/>
          </a:p>
          <a:p>
            <a:pPr marL="139700" indent="0">
              <a:buNone/>
            </a:pPr>
            <a:r>
              <a:rPr lang="en-US" sz="1200" dirty="0"/>
              <a:t>To demonstrate static library creation we have set of code files inside directory:</a:t>
            </a:r>
          </a:p>
          <a:p>
            <a:pPr marL="139700" indent="0">
              <a:buNone/>
            </a:pPr>
            <a:r>
              <a:rPr lang="en-US" sz="1200" b="1" dirty="0"/>
              <a:t>"Chapter9_C_Library_functions/Assignment2/shared-lib"</a:t>
            </a:r>
            <a:endParaRPr lang="en-US" b="1" dirty="0"/>
          </a:p>
          <a:p>
            <a:pPr marL="139700" indent="0">
              <a:buNone/>
            </a:pPr>
            <a:r>
              <a:rPr lang="en-US" sz="1200" b="1" dirty="0" err="1"/>
              <a:t>calculator.c</a:t>
            </a:r>
            <a:r>
              <a:rPr lang="en-US" sz="1200" b="1" dirty="0"/>
              <a:t> : </a:t>
            </a:r>
            <a:r>
              <a:rPr lang="en-US" sz="1200" dirty="0"/>
              <a:t>Library to perform basic math operation.</a:t>
            </a:r>
          </a:p>
          <a:p>
            <a:pPr marL="139700" indent="0">
              <a:buNone/>
            </a:pPr>
            <a:r>
              <a:rPr lang="en-US" sz="1200" b="1" dirty="0" err="1"/>
              <a:t>print_lib.c</a:t>
            </a:r>
            <a:r>
              <a:rPr lang="en-US" sz="1200" b="1" dirty="0"/>
              <a:t> : </a:t>
            </a:r>
            <a:r>
              <a:rPr lang="en-US" sz="1200" dirty="0"/>
              <a:t>Print the terminal characters in </a:t>
            </a:r>
            <a:r>
              <a:rPr lang="en-US" sz="1200" dirty="0" err="1"/>
              <a:t>colour</a:t>
            </a:r>
            <a:r>
              <a:rPr lang="en-US" sz="1200" dirty="0"/>
              <a:t>.</a:t>
            </a:r>
            <a:r>
              <a:rPr lang="en-US" sz="1200" b="1" dirty="0"/>
              <a:t>  </a:t>
            </a:r>
          </a:p>
          <a:p>
            <a:pPr marL="139700" indent="0">
              <a:buNone/>
            </a:pPr>
            <a:r>
              <a:rPr lang="en-US" sz="1200" b="1" dirty="0" err="1"/>
              <a:t>header.h</a:t>
            </a:r>
            <a:r>
              <a:rPr lang="en-US" sz="1200" b="1" dirty="0"/>
              <a:t> : </a:t>
            </a:r>
            <a:r>
              <a:rPr lang="en-US" sz="1200" dirty="0"/>
              <a:t>Include file with all function prototypes.</a:t>
            </a:r>
            <a:endParaRPr lang="en-US" sz="1200" b="1" dirty="0"/>
          </a:p>
          <a:p>
            <a:pPr marL="139700" indent="0">
              <a:buNone/>
            </a:pPr>
            <a:r>
              <a:rPr lang="en-US" sz="1200" b="1" dirty="0" err="1"/>
              <a:t>main.c</a:t>
            </a:r>
            <a:r>
              <a:rPr lang="en-US" sz="1200" b="1" dirty="0"/>
              <a:t> : </a:t>
            </a:r>
            <a:r>
              <a:rPr lang="en-US" sz="1200" dirty="0"/>
              <a:t>Application code</a:t>
            </a:r>
          </a:p>
          <a:p>
            <a:pPr marL="139700" indent="0">
              <a:buNone/>
            </a:pPr>
            <a:endParaRPr lang="en-US" sz="1200" dirty="0"/>
          </a:p>
          <a:p>
            <a:pPr lvl="1" indent="0"/>
            <a:endParaRPr lang="en-US" sz="1200" b="1" dirty="0"/>
          </a:p>
          <a:p>
            <a:endParaRPr lang="en-US" sz="1600" dirty="0"/>
          </a:p>
          <a:p>
            <a:endParaRPr lang="en-US" sz="1600" dirty="0"/>
          </a:p>
          <a:p>
            <a:endParaRPr lang="en-US" sz="1600" dirty="0"/>
          </a:p>
          <a:p>
            <a:pPr>
              <a:buNone/>
            </a:pPr>
            <a:endParaRPr lang="en-US" b="1" dirty="0"/>
          </a:p>
        </p:txBody>
      </p:sp>
      <p:pic>
        <p:nvPicPr>
          <p:cNvPr id="4" name="Picture 4">
            <a:extLst>
              <a:ext uri="{FF2B5EF4-FFF2-40B4-BE49-F238E27FC236}">
                <a16:creationId xmlns:a16="http://schemas.microsoft.com/office/drawing/2014/main" id="{C2937E58-3E15-20D4-BD84-0985266A6B2D}"/>
              </a:ext>
            </a:extLst>
          </p:cNvPr>
          <p:cNvPicPr>
            <a:picLocks noChangeAspect="1"/>
          </p:cNvPicPr>
          <p:nvPr/>
        </p:nvPicPr>
        <p:blipFill>
          <a:blip r:embed="rId2"/>
          <a:stretch>
            <a:fillRect/>
          </a:stretch>
        </p:blipFill>
        <p:spPr>
          <a:xfrm>
            <a:off x="5147633" y="4018597"/>
            <a:ext cx="2245384" cy="932192"/>
          </a:xfrm>
          <a:prstGeom prst="rect">
            <a:avLst/>
          </a:prstGeom>
        </p:spPr>
      </p:pic>
      <p:sp>
        <p:nvSpPr>
          <p:cNvPr id="8" name="Title 1">
            <a:extLst>
              <a:ext uri="{FF2B5EF4-FFF2-40B4-BE49-F238E27FC236}">
                <a16:creationId xmlns:a16="http://schemas.microsoft.com/office/drawing/2014/main" id="{BF313043-11CC-2009-14CF-B5E9B69A387C}"/>
              </a:ext>
            </a:extLst>
          </p:cNvPr>
          <p:cNvSpPr txBox="1">
            <a:spLocks/>
          </p:cNvSpPr>
          <p:nvPr/>
        </p:nvSpPr>
        <p:spPr>
          <a:xfrm>
            <a:off x="-31" y="71907"/>
            <a:ext cx="7886700" cy="332464"/>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400"/>
              <a:buFont typeface="Helvetica Neue"/>
              <a:buNone/>
              <a:defRPr sz="3200" b="0" i="0" u="sng" strike="noStrike" cap="none">
                <a:solidFill>
                  <a:srgbClr val="000000"/>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9pPr>
          </a:lstStyle>
          <a:p>
            <a:r>
              <a:rPr lang="en-US" sz="2400" b="1" u="none" dirty="0"/>
              <a:t>Assignment - </a:t>
            </a:r>
            <a:r>
              <a:rPr lang="en-US" sz="2400" b="1" u="none" dirty="0">
                <a:latin typeface="Arial"/>
                <a:cs typeface="Arial"/>
              </a:rPr>
              <a:t>Creating Libraries</a:t>
            </a:r>
            <a:endParaRPr lang="en-US" sz="2400" b="1" u="none" dirty="0"/>
          </a:p>
        </p:txBody>
      </p:sp>
    </p:spTree>
    <p:extLst>
      <p:ext uri="{BB962C8B-B14F-4D97-AF65-F5344CB8AC3E}">
        <p14:creationId xmlns:p14="http://schemas.microsoft.com/office/powerpoint/2010/main" val="14762027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DA2989-D904-EC9B-CF1E-2A7F2B057C05}"/>
              </a:ext>
            </a:extLst>
          </p:cNvPr>
          <p:cNvSpPr>
            <a:spLocks noGrp="1"/>
          </p:cNvSpPr>
          <p:nvPr>
            <p:ph type="body" idx="1"/>
          </p:nvPr>
        </p:nvSpPr>
        <p:spPr>
          <a:xfrm>
            <a:off x="186547" y="506577"/>
            <a:ext cx="8361152" cy="3985862"/>
          </a:xfrm>
        </p:spPr>
        <p:txBody>
          <a:bodyPr/>
          <a:lstStyle/>
          <a:p>
            <a:pPr marL="139700" indent="0">
              <a:buNone/>
            </a:pPr>
            <a:r>
              <a:rPr lang="en-US" sz="1600" b="1" dirty="0"/>
              <a:t>Steps to generate a static c libraries in Linux:</a:t>
            </a:r>
            <a:endParaRPr lang="en-US" sz="1200" b="1"/>
          </a:p>
          <a:p>
            <a:r>
              <a:rPr lang="en-US" sz="1200" dirty="0">
                <a:latin typeface="Arial"/>
              </a:rPr>
              <a:t>Compile all of our  library source code into an object file, GCC do this using command: </a:t>
            </a:r>
          </a:p>
          <a:p>
            <a:pPr marL="742950" lvl="1" indent="0">
              <a:buNone/>
            </a:pPr>
            <a:r>
              <a:rPr lang="en-US" sz="1400" b="1" dirty="0" err="1"/>
              <a:t>gcc</a:t>
            </a:r>
            <a:r>
              <a:rPr lang="en-US" sz="1400" b="1" dirty="0"/>
              <a:t>  -c </a:t>
            </a:r>
            <a:r>
              <a:rPr lang="en-US" sz="1400" b="1" dirty="0" err="1"/>
              <a:t>calculator.c</a:t>
            </a:r>
            <a:r>
              <a:rPr lang="en-US" sz="1400" b="1" dirty="0"/>
              <a:t> </a:t>
            </a:r>
            <a:r>
              <a:rPr lang="en-US" sz="1400" b="1" dirty="0" err="1"/>
              <a:t>print_lib.c</a:t>
            </a:r>
            <a:endParaRPr lang="en-US" b="1" dirty="0" err="1"/>
          </a:p>
          <a:p>
            <a:r>
              <a:rPr lang="en-US" sz="1200" dirty="0">
                <a:latin typeface="Arial"/>
              </a:rPr>
              <a:t>We use  </a:t>
            </a:r>
            <a:r>
              <a:rPr lang="en-US" sz="1200" b="1" dirty="0">
                <a:latin typeface="Arial"/>
              </a:rPr>
              <a:t>GNU </a:t>
            </a:r>
            <a:r>
              <a:rPr lang="en-US" sz="1200" b="1" dirty="0" err="1">
                <a:latin typeface="Arial"/>
              </a:rPr>
              <a:t>ar</a:t>
            </a:r>
            <a:r>
              <a:rPr lang="en-US" sz="1200" dirty="0">
                <a:latin typeface="Arial"/>
              </a:rPr>
              <a:t> command to create final library or archive file:</a:t>
            </a:r>
            <a:endParaRPr lang="en-US" sz="1200" b="1" dirty="0">
              <a:latin typeface="Arial"/>
            </a:endParaRPr>
          </a:p>
          <a:p>
            <a:pPr marL="742950" lvl="1" indent="0">
              <a:buNone/>
            </a:pPr>
            <a:r>
              <a:rPr lang="en-US" sz="1400" b="1" i="1" dirty="0"/>
              <a:t>The archiver</a:t>
            </a:r>
            <a:r>
              <a:rPr lang="en-US" sz="1400" i="1" dirty="0"/>
              <a:t>, also called </a:t>
            </a:r>
            <a:r>
              <a:rPr lang="en-US" sz="1400" b="1" i="1" dirty="0" err="1"/>
              <a:t>ar</a:t>
            </a:r>
            <a:r>
              <a:rPr lang="en-US" sz="1400" i="1" dirty="0"/>
              <a:t>, is a Unix utility that maintains groups of files as a single </a:t>
            </a:r>
            <a:r>
              <a:rPr lang="en-US" sz="1400" b="1" i="1" dirty="0"/>
              <a:t>archive file.</a:t>
            </a:r>
            <a:endParaRPr lang="en-US" dirty="0"/>
          </a:p>
          <a:p>
            <a:pPr marL="742950" lvl="1" indent="0">
              <a:buNone/>
            </a:pPr>
            <a:r>
              <a:rPr lang="en-US" sz="1400" b="1" dirty="0" err="1"/>
              <a:t>ar</a:t>
            </a:r>
            <a:r>
              <a:rPr lang="en-US" sz="1400" b="1" dirty="0"/>
              <a:t> -</a:t>
            </a:r>
            <a:r>
              <a:rPr lang="en-US" sz="1400" b="1" dirty="0" err="1"/>
              <a:t>cr</a:t>
            </a:r>
            <a:r>
              <a:rPr lang="en-US" sz="1400" b="1" dirty="0"/>
              <a:t> </a:t>
            </a:r>
            <a:r>
              <a:rPr lang="en-US" sz="1400" b="1" dirty="0" err="1"/>
              <a:t>libDemo.a</a:t>
            </a:r>
            <a:r>
              <a:rPr lang="en-US" sz="1400" b="1" dirty="0"/>
              <a:t> *.o</a:t>
            </a:r>
            <a:br>
              <a:rPr lang="en-US" sz="1200" dirty="0"/>
            </a:br>
            <a:r>
              <a:rPr lang="en-US" sz="1200" dirty="0"/>
              <a:t>-c : Create the archive.</a:t>
            </a:r>
          </a:p>
          <a:p>
            <a:pPr marL="742950" lvl="1" indent="0">
              <a:buNone/>
            </a:pPr>
            <a:r>
              <a:rPr lang="en-US" sz="1200" dirty="0"/>
              <a:t>-r : updates the library with the most recent version of any existing object file. </a:t>
            </a:r>
          </a:p>
          <a:p>
            <a:pPr indent="-171450"/>
            <a:r>
              <a:rPr lang="en-US" sz="1200" dirty="0"/>
              <a:t>Now we can compile the </a:t>
            </a:r>
            <a:r>
              <a:rPr lang="en-US" sz="1200" b="1" dirty="0" err="1"/>
              <a:t>main.c</a:t>
            </a:r>
            <a:r>
              <a:rPr lang="en-US" sz="1200" b="1" dirty="0"/>
              <a:t> :</a:t>
            </a:r>
            <a:endParaRPr lang="en-US" dirty="0"/>
          </a:p>
          <a:p>
            <a:pPr marL="742950" lvl="1" indent="0">
              <a:buNone/>
            </a:pPr>
            <a:r>
              <a:rPr lang="en-US" sz="1400" b="1" dirty="0" err="1"/>
              <a:t>gcc</a:t>
            </a:r>
            <a:r>
              <a:rPr lang="en-US" sz="1400" b="1" dirty="0"/>
              <a:t> </a:t>
            </a:r>
            <a:r>
              <a:rPr lang="en-US" sz="1400" b="1" dirty="0" err="1"/>
              <a:t>main.c</a:t>
            </a:r>
            <a:r>
              <a:rPr lang="en-US" sz="1400" b="1" dirty="0"/>
              <a:t> -L. </a:t>
            </a:r>
            <a:r>
              <a:rPr lang="en-US" sz="1400" b="1" dirty="0" err="1"/>
              <a:t>libDemo.a</a:t>
            </a:r>
            <a:r>
              <a:rPr lang="en-US" sz="1400" b="1" dirty="0"/>
              <a:t> -o main</a:t>
            </a:r>
          </a:p>
          <a:p>
            <a:pPr marL="742950" lvl="1" indent="0">
              <a:buNone/>
            </a:pPr>
            <a:r>
              <a:rPr lang="en-US" sz="1200" dirty="0"/>
              <a:t>-L : flag indicates to the linker that libraries might be found in the current directory (referred to with </a:t>
            </a:r>
            <a:r>
              <a:rPr lang="en-US" sz="1200" b="1" dirty="0"/>
              <a:t>‘.’</a:t>
            </a:r>
            <a:r>
              <a:rPr lang="en-US" sz="1200" dirty="0"/>
              <a:t>)</a:t>
            </a:r>
          </a:p>
          <a:p>
            <a:pPr indent="-171450"/>
            <a:r>
              <a:rPr lang="en-US" sz="1200" dirty="0"/>
              <a:t>Run the </a:t>
            </a:r>
            <a:r>
              <a:rPr lang="en-US" sz="1200" b="1" dirty="0"/>
              <a:t>main </a:t>
            </a:r>
            <a:r>
              <a:rPr lang="en-US" sz="1200" dirty="0"/>
              <a:t>executable. </a:t>
            </a:r>
          </a:p>
          <a:p>
            <a:pPr marL="742950" lvl="1" indent="0">
              <a:buNone/>
            </a:pPr>
            <a:endParaRPr lang="en-US" sz="1200" dirty="0"/>
          </a:p>
          <a:p>
            <a:pPr indent="-171450"/>
            <a:endParaRPr lang="en-US" sz="1200" b="1" dirty="0"/>
          </a:p>
          <a:p>
            <a:pPr marL="742950" lvl="1" indent="0">
              <a:buNone/>
            </a:pPr>
            <a:br>
              <a:rPr lang="en-US" dirty="0"/>
            </a:br>
            <a:endParaRPr lang="en-US"/>
          </a:p>
          <a:p>
            <a:endParaRPr lang="en-US" sz="1600" b="1" dirty="0"/>
          </a:p>
          <a:p>
            <a:pPr marL="742950" lvl="1" indent="0">
              <a:buNone/>
            </a:pPr>
            <a:endParaRPr lang="en-US" sz="1600" dirty="0"/>
          </a:p>
          <a:p>
            <a:endParaRPr lang="en-US" dirty="0"/>
          </a:p>
        </p:txBody>
      </p:sp>
      <p:pic>
        <p:nvPicPr>
          <p:cNvPr id="7" name="Picture 7">
            <a:extLst>
              <a:ext uri="{FF2B5EF4-FFF2-40B4-BE49-F238E27FC236}">
                <a16:creationId xmlns:a16="http://schemas.microsoft.com/office/drawing/2014/main" id="{358228D7-458E-36E2-CF0C-2B2923016485}"/>
              </a:ext>
            </a:extLst>
          </p:cNvPr>
          <p:cNvPicPr>
            <a:picLocks noChangeAspect="1"/>
          </p:cNvPicPr>
          <p:nvPr/>
        </p:nvPicPr>
        <p:blipFill>
          <a:blip r:embed="rId2"/>
          <a:stretch>
            <a:fillRect/>
          </a:stretch>
        </p:blipFill>
        <p:spPr>
          <a:xfrm>
            <a:off x="3416060" y="3433911"/>
            <a:ext cx="4177340" cy="1596847"/>
          </a:xfrm>
          <a:prstGeom prst="rect">
            <a:avLst/>
          </a:prstGeom>
        </p:spPr>
      </p:pic>
      <p:sp>
        <p:nvSpPr>
          <p:cNvPr id="10" name="Title 1">
            <a:extLst>
              <a:ext uri="{FF2B5EF4-FFF2-40B4-BE49-F238E27FC236}">
                <a16:creationId xmlns:a16="http://schemas.microsoft.com/office/drawing/2014/main" id="{65937D8B-3DA0-DC3E-4322-3763DDC6EBDF}"/>
              </a:ext>
            </a:extLst>
          </p:cNvPr>
          <p:cNvSpPr txBox="1">
            <a:spLocks/>
          </p:cNvSpPr>
          <p:nvPr/>
        </p:nvSpPr>
        <p:spPr>
          <a:xfrm>
            <a:off x="62476" y="107626"/>
            <a:ext cx="7886700" cy="332464"/>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400"/>
              <a:buFont typeface="Helvetica Neue"/>
              <a:buNone/>
              <a:defRPr sz="3200" b="0" i="0" u="sng" strike="noStrike" cap="none">
                <a:solidFill>
                  <a:srgbClr val="000000"/>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9pPr>
          </a:lstStyle>
          <a:p>
            <a:r>
              <a:rPr lang="en-US" sz="2400" b="1" u="none" dirty="0"/>
              <a:t>Assignment - </a:t>
            </a:r>
            <a:r>
              <a:rPr lang="en-US" sz="2400" b="1" u="none" dirty="0">
                <a:latin typeface="Arial"/>
                <a:cs typeface="Arial"/>
              </a:rPr>
              <a:t>Creating Libraries</a:t>
            </a:r>
            <a:endParaRPr lang="en-US" sz="2400" b="1" u="none" dirty="0"/>
          </a:p>
        </p:txBody>
      </p:sp>
    </p:spTree>
    <p:extLst>
      <p:ext uri="{BB962C8B-B14F-4D97-AF65-F5344CB8AC3E}">
        <p14:creationId xmlns:p14="http://schemas.microsoft.com/office/powerpoint/2010/main" val="1939439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94656-7A87-80FD-7DFF-E57054343A49}"/>
              </a:ext>
            </a:extLst>
          </p:cNvPr>
          <p:cNvSpPr>
            <a:spLocks noGrp="1"/>
          </p:cNvSpPr>
          <p:nvPr>
            <p:ph type="title"/>
          </p:nvPr>
        </p:nvSpPr>
        <p:spPr/>
        <p:txBody>
          <a:bodyPr/>
          <a:lstStyle/>
          <a:p>
            <a:r>
              <a:rPr lang="en-US" b="1" u="none"/>
              <a:t>Dynamic Memory Allocation</a:t>
            </a:r>
          </a:p>
        </p:txBody>
      </p:sp>
      <p:graphicFrame>
        <p:nvGraphicFramePr>
          <p:cNvPr id="5" name="Table 4">
            <a:extLst>
              <a:ext uri="{FF2B5EF4-FFF2-40B4-BE49-F238E27FC236}">
                <a16:creationId xmlns:a16="http://schemas.microsoft.com/office/drawing/2014/main" id="{4B5F2D47-B7A4-EF18-E4CF-DD97B914EEE0}"/>
              </a:ext>
            </a:extLst>
          </p:cNvPr>
          <p:cNvGraphicFramePr>
            <a:graphicFrameLocks noGrp="1"/>
          </p:cNvGraphicFramePr>
          <p:nvPr>
            <p:extLst>
              <p:ext uri="{D42A27DB-BD31-4B8C-83A1-F6EECF244321}">
                <p14:modId xmlns:p14="http://schemas.microsoft.com/office/powerpoint/2010/main" val="3263398109"/>
              </p:ext>
            </p:extLst>
          </p:nvPr>
        </p:nvGraphicFramePr>
        <p:xfrm>
          <a:off x="790844" y="1597791"/>
          <a:ext cx="7648574" cy="1920240"/>
        </p:xfrm>
        <a:graphic>
          <a:graphicData uri="http://schemas.openxmlformats.org/drawingml/2006/table">
            <a:tbl>
              <a:tblPr firstRow="1" bandRow="1">
                <a:tableStyleId>{073A0DAA-6AF3-43AB-8588-CEC1D06C72B9}</a:tableStyleId>
              </a:tblPr>
              <a:tblGrid>
                <a:gridCol w="852194">
                  <a:extLst>
                    <a:ext uri="{9D8B030D-6E8A-4147-A177-3AD203B41FA5}">
                      <a16:colId xmlns:a16="http://schemas.microsoft.com/office/drawing/2014/main" val="2366018468"/>
                    </a:ext>
                  </a:extLst>
                </a:gridCol>
                <a:gridCol w="3398190">
                  <a:extLst>
                    <a:ext uri="{9D8B030D-6E8A-4147-A177-3AD203B41FA5}">
                      <a16:colId xmlns:a16="http://schemas.microsoft.com/office/drawing/2014/main" val="1085639818"/>
                    </a:ext>
                  </a:extLst>
                </a:gridCol>
                <a:gridCol w="3398190">
                  <a:extLst>
                    <a:ext uri="{9D8B030D-6E8A-4147-A177-3AD203B41FA5}">
                      <a16:colId xmlns:a16="http://schemas.microsoft.com/office/drawing/2014/main" val="966612117"/>
                    </a:ext>
                  </a:extLst>
                </a:gridCol>
              </a:tblGrid>
              <a:tr h="238125">
                <a:tc>
                  <a:txBody>
                    <a:bodyPr/>
                    <a:lstStyle/>
                    <a:p>
                      <a:pPr algn="ctr" fontAlgn="base"/>
                      <a:r>
                        <a:rPr lang="en-US" sz="1200" u="none" strike="noStrike">
                          <a:effectLst/>
                        </a:rPr>
                        <a:t>Function</a:t>
                      </a:r>
                      <a:r>
                        <a:rPr lang="en-US" sz="1200">
                          <a:effectLst/>
                        </a:rPr>
                        <a:t>​</a:t>
                      </a:r>
                      <a:endParaRPr lang="en-US">
                        <a:effectLst/>
                      </a:endParaRPr>
                    </a:p>
                  </a:txBody>
                  <a:tcPr anchor="ctr"/>
                </a:tc>
                <a:tc>
                  <a:txBody>
                    <a:bodyPr/>
                    <a:lstStyle/>
                    <a:p>
                      <a:pPr lvl="0" algn="ctr">
                        <a:buNone/>
                      </a:pPr>
                      <a:r>
                        <a:rPr lang="en-US" sz="1200">
                          <a:effectLst/>
                        </a:rPr>
                        <a:t>Syntax</a:t>
                      </a:r>
                    </a:p>
                  </a:txBody>
                  <a:tcPr anchor="ctr"/>
                </a:tc>
                <a:tc>
                  <a:txBody>
                    <a:bodyPr/>
                    <a:lstStyle/>
                    <a:p>
                      <a:pPr algn="ctr" fontAlgn="base"/>
                      <a:r>
                        <a:rPr lang="en-US" sz="1200" u="none" strike="noStrike">
                          <a:effectLst/>
                        </a:rPr>
                        <a:t>Description</a:t>
                      </a:r>
                      <a:r>
                        <a:rPr lang="en-US" sz="1200">
                          <a:effectLst/>
                        </a:rPr>
                        <a:t>​</a:t>
                      </a:r>
                      <a:endParaRPr lang="en-US">
                        <a:effectLst/>
                      </a:endParaRPr>
                    </a:p>
                  </a:txBody>
                  <a:tcPr anchor="ctr"/>
                </a:tc>
                <a:extLst>
                  <a:ext uri="{0D108BD9-81ED-4DB2-BD59-A6C34878D82A}">
                    <a16:rowId xmlns:a16="http://schemas.microsoft.com/office/drawing/2014/main" val="1199170188"/>
                  </a:ext>
                </a:extLst>
              </a:tr>
              <a:tr h="238125">
                <a:tc>
                  <a:txBody>
                    <a:bodyPr/>
                    <a:lstStyle/>
                    <a:p>
                      <a:pPr algn="l" fontAlgn="base"/>
                      <a:r>
                        <a:rPr lang="en-US" sz="1200" u="none" strike="noStrike">
                          <a:effectLst/>
                        </a:rPr>
                        <a:t>malloc</a:t>
                      </a:r>
                      <a:r>
                        <a:rPr lang="en-US" sz="1200">
                          <a:effectLst/>
                        </a:rPr>
                        <a:t>​</a:t>
                      </a:r>
                      <a:endParaRPr lang="en-US">
                        <a:effectLst/>
                      </a:endParaRPr>
                    </a:p>
                  </a:txBody>
                  <a:tcPr anchor="ctr"/>
                </a:tc>
                <a:tc>
                  <a:txBody>
                    <a:bodyPr/>
                    <a:lstStyle/>
                    <a:p>
                      <a:pPr lvl="0" algn="l">
                        <a:lnSpc>
                          <a:spcPct val="100000"/>
                        </a:lnSpc>
                        <a:spcBef>
                          <a:spcPts val="0"/>
                        </a:spcBef>
                        <a:spcAft>
                          <a:spcPts val="0"/>
                        </a:spcAft>
                        <a:buNone/>
                      </a:pPr>
                      <a:r>
                        <a:rPr lang="en-US" sz="1200" u="none" strike="noStrike" noProof="0">
                          <a:effectLst/>
                        </a:rPr>
                        <a:t>(cast-data-type *)malloc(size-in-bytes); </a:t>
                      </a:r>
                      <a:endParaRPr lang="en-US"/>
                    </a:p>
                  </a:txBody>
                  <a:tcPr anchor="ctr"/>
                </a:tc>
                <a:tc>
                  <a:txBody>
                    <a:bodyPr/>
                    <a:lstStyle/>
                    <a:p>
                      <a:pPr algn="l" fontAlgn="base"/>
                      <a:r>
                        <a:rPr lang="en-US" sz="1200" u="none" strike="noStrike">
                          <a:effectLst/>
                        </a:rPr>
                        <a:t>Allocates the specified number of bytes</a:t>
                      </a:r>
                      <a:r>
                        <a:rPr lang="en-US" sz="1200">
                          <a:effectLst/>
                        </a:rPr>
                        <a:t>​</a:t>
                      </a:r>
                      <a:endParaRPr lang="en-US">
                        <a:effectLst/>
                      </a:endParaRPr>
                    </a:p>
                  </a:txBody>
                  <a:tcPr anchor="ctr"/>
                </a:tc>
                <a:extLst>
                  <a:ext uri="{0D108BD9-81ED-4DB2-BD59-A6C34878D82A}">
                    <a16:rowId xmlns:a16="http://schemas.microsoft.com/office/drawing/2014/main" val="3091736887"/>
                  </a:ext>
                </a:extLst>
              </a:tr>
              <a:tr h="428625">
                <a:tc>
                  <a:txBody>
                    <a:bodyPr/>
                    <a:lstStyle/>
                    <a:p>
                      <a:pPr algn="l" fontAlgn="base"/>
                      <a:r>
                        <a:rPr lang="en-US" sz="1200" u="none" strike="noStrike" err="1">
                          <a:effectLst/>
                        </a:rPr>
                        <a:t>realloc</a:t>
                      </a:r>
                      <a:r>
                        <a:rPr lang="en-US" sz="1200">
                          <a:effectLst/>
                        </a:rPr>
                        <a:t>​</a:t>
                      </a:r>
                      <a:endParaRPr lang="en-US">
                        <a:effectLst/>
                      </a:endParaRPr>
                    </a:p>
                  </a:txBody>
                  <a:tcPr anchor="ctr"/>
                </a:tc>
                <a:tc>
                  <a:txBody>
                    <a:bodyPr/>
                    <a:lstStyle/>
                    <a:p>
                      <a:pPr lvl="0" algn="l">
                        <a:buNone/>
                      </a:pPr>
                      <a:r>
                        <a:rPr lang="en-US" sz="1200" u="none" strike="noStrike" noProof="0">
                          <a:effectLst/>
                        </a:rPr>
                        <a:t>void *</a:t>
                      </a:r>
                      <a:r>
                        <a:rPr lang="en-US" sz="1200" u="none" strike="noStrike" noProof="0" err="1">
                          <a:effectLst/>
                        </a:rPr>
                        <a:t>realloc</a:t>
                      </a:r>
                      <a:r>
                        <a:rPr lang="en-US" sz="1200" u="none" strike="noStrike" noProof="0">
                          <a:effectLst/>
                        </a:rPr>
                        <a:t>(void *</a:t>
                      </a:r>
                      <a:r>
                        <a:rPr lang="en-US" sz="1200" u="none" strike="noStrike" noProof="0" err="1">
                          <a:effectLst/>
                        </a:rPr>
                        <a:t>ptr</a:t>
                      </a:r>
                      <a:r>
                        <a:rPr lang="en-US" sz="1200" u="none" strike="noStrike" noProof="0">
                          <a:effectLst/>
                        </a:rPr>
                        <a:t>, </a:t>
                      </a:r>
                      <a:r>
                        <a:rPr lang="en-US" sz="1200" u="none" strike="noStrike" noProof="0" err="1">
                          <a:effectLst/>
                        </a:rPr>
                        <a:t>size_t</a:t>
                      </a:r>
                      <a:r>
                        <a:rPr lang="en-US" sz="1200" u="none" strike="noStrike" noProof="0">
                          <a:effectLst/>
                        </a:rPr>
                        <a:t> size);</a:t>
                      </a:r>
                      <a:endParaRPr lang="en-US"/>
                    </a:p>
                  </a:txBody>
                  <a:tcPr anchor="ctr"/>
                </a:tc>
                <a:tc>
                  <a:txBody>
                    <a:bodyPr/>
                    <a:lstStyle/>
                    <a:p>
                      <a:pPr algn="l" fontAlgn="base"/>
                      <a:r>
                        <a:rPr lang="en-US" sz="1200" u="none" strike="noStrike">
                          <a:effectLst/>
                        </a:rPr>
                        <a:t>Increases or decreases the size of the specified block of memory, moving it if necessary</a:t>
                      </a:r>
                      <a:r>
                        <a:rPr lang="en-US" sz="1200">
                          <a:effectLst/>
                        </a:rPr>
                        <a:t>​</a:t>
                      </a:r>
                      <a:endParaRPr lang="en-US">
                        <a:effectLst/>
                      </a:endParaRPr>
                    </a:p>
                  </a:txBody>
                  <a:tcPr anchor="ctr"/>
                </a:tc>
                <a:extLst>
                  <a:ext uri="{0D108BD9-81ED-4DB2-BD59-A6C34878D82A}">
                    <a16:rowId xmlns:a16="http://schemas.microsoft.com/office/drawing/2014/main" val="2284245294"/>
                  </a:ext>
                </a:extLst>
              </a:tr>
              <a:tr h="304800">
                <a:tc>
                  <a:txBody>
                    <a:bodyPr/>
                    <a:lstStyle/>
                    <a:p>
                      <a:pPr algn="l" fontAlgn="base"/>
                      <a:r>
                        <a:rPr lang="en-US" sz="1200" u="none" strike="noStrike" err="1">
                          <a:effectLst/>
                        </a:rPr>
                        <a:t>calloc</a:t>
                      </a:r>
                      <a:r>
                        <a:rPr lang="en-US" sz="1200">
                          <a:effectLst/>
                        </a:rPr>
                        <a:t>​</a:t>
                      </a:r>
                      <a:endParaRPr lang="en-US">
                        <a:effectLst/>
                      </a:endParaRPr>
                    </a:p>
                  </a:txBody>
                  <a:tcPr anchor="ctr"/>
                </a:tc>
                <a:tc>
                  <a:txBody>
                    <a:bodyPr/>
                    <a:lstStyle/>
                    <a:p>
                      <a:pPr lvl="0" algn="l">
                        <a:buNone/>
                      </a:pPr>
                      <a:r>
                        <a:rPr lang="en-US" sz="1200" u="none" strike="noStrike" noProof="0">
                          <a:effectLst/>
                        </a:rPr>
                        <a:t>(cast-type*)</a:t>
                      </a:r>
                      <a:r>
                        <a:rPr lang="en-US" sz="1200" u="none" strike="noStrike" noProof="0" err="1">
                          <a:effectLst/>
                        </a:rPr>
                        <a:t>calloc</a:t>
                      </a:r>
                      <a:r>
                        <a:rPr lang="en-US" sz="1200" u="none" strike="noStrike" noProof="0">
                          <a:effectLst/>
                        </a:rPr>
                        <a:t>(n, element-size); </a:t>
                      </a:r>
                      <a:endParaRPr lang="en-US"/>
                    </a:p>
                  </a:txBody>
                  <a:tcPr anchor="ctr"/>
                </a:tc>
                <a:tc>
                  <a:txBody>
                    <a:bodyPr/>
                    <a:lstStyle/>
                    <a:p>
                      <a:pPr algn="l" fontAlgn="base"/>
                      <a:r>
                        <a:rPr lang="en-US" sz="1200" u="none" strike="noStrike">
                          <a:effectLst/>
                        </a:rPr>
                        <a:t>Allocates the specified number of bytes and initializes them to zero</a:t>
                      </a:r>
                      <a:r>
                        <a:rPr lang="en-US" sz="1200">
                          <a:effectLst/>
                        </a:rPr>
                        <a:t>​</a:t>
                      </a:r>
                      <a:endParaRPr lang="en-US">
                        <a:effectLst/>
                      </a:endParaRPr>
                    </a:p>
                  </a:txBody>
                  <a:tcPr anchor="ctr"/>
                </a:tc>
                <a:extLst>
                  <a:ext uri="{0D108BD9-81ED-4DB2-BD59-A6C34878D82A}">
                    <a16:rowId xmlns:a16="http://schemas.microsoft.com/office/drawing/2014/main" val="1185629146"/>
                  </a:ext>
                </a:extLst>
              </a:tr>
              <a:tr h="428625">
                <a:tc>
                  <a:txBody>
                    <a:bodyPr/>
                    <a:lstStyle/>
                    <a:p>
                      <a:pPr algn="l" fontAlgn="base"/>
                      <a:r>
                        <a:rPr lang="en-US" sz="1200" u="none" strike="noStrike">
                          <a:effectLst/>
                        </a:rPr>
                        <a:t>free</a:t>
                      </a:r>
                      <a:r>
                        <a:rPr lang="en-US" sz="1200">
                          <a:effectLst/>
                        </a:rPr>
                        <a:t>​</a:t>
                      </a:r>
                      <a:endParaRPr lang="en-US">
                        <a:effectLst/>
                      </a:endParaRPr>
                    </a:p>
                  </a:txBody>
                  <a:tcPr anchor="ctr"/>
                </a:tc>
                <a:tc>
                  <a:txBody>
                    <a:bodyPr/>
                    <a:lstStyle/>
                    <a:p>
                      <a:pPr lvl="0" algn="l">
                        <a:buNone/>
                      </a:pPr>
                      <a:r>
                        <a:rPr lang="en-US" sz="1200" u="none" strike="noStrike" noProof="0">
                          <a:effectLst/>
                        </a:rPr>
                        <a:t>void free(void *</a:t>
                      </a:r>
                      <a:r>
                        <a:rPr lang="en-US" sz="1200" u="none" strike="noStrike" noProof="0" err="1">
                          <a:effectLst/>
                        </a:rPr>
                        <a:t>ptr</a:t>
                      </a:r>
                      <a:r>
                        <a:rPr lang="en-US" sz="1200" u="none" strike="noStrike" noProof="0">
                          <a:effectLst/>
                        </a:rPr>
                        <a:t>);</a:t>
                      </a:r>
                    </a:p>
                  </a:txBody>
                  <a:tcPr anchor="ctr"/>
                </a:tc>
                <a:tc>
                  <a:txBody>
                    <a:bodyPr/>
                    <a:lstStyle/>
                    <a:p>
                      <a:pPr algn="l" fontAlgn="base"/>
                      <a:r>
                        <a:rPr lang="en-US" sz="1200" u="none" strike="noStrike">
                          <a:effectLst/>
                        </a:rPr>
                        <a:t>Releases the specified block of memory back to the system</a:t>
                      </a:r>
                      <a:r>
                        <a:rPr lang="en-US" sz="1200">
                          <a:effectLst/>
                        </a:rPr>
                        <a:t>​</a:t>
                      </a:r>
                      <a:endParaRPr lang="en-US">
                        <a:effectLst/>
                      </a:endParaRPr>
                    </a:p>
                  </a:txBody>
                  <a:tcPr anchor="ctr"/>
                </a:tc>
                <a:extLst>
                  <a:ext uri="{0D108BD9-81ED-4DB2-BD59-A6C34878D82A}">
                    <a16:rowId xmlns:a16="http://schemas.microsoft.com/office/drawing/2014/main" val="925541555"/>
                  </a:ext>
                </a:extLst>
              </a:tr>
            </a:tbl>
          </a:graphicData>
        </a:graphic>
      </p:graphicFrame>
    </p:spTree>
    <p:extLst>
      <p:ext uri="{BB962C8B-B14F-4D97-AF65-F5344CB8AC3E}">
        <p14:creationId xmlns:p14="http://schemas.microsoft.com/office/powerpoint/2010/main" val="9995435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C4C1F2-F24F-5C88-9406-6C0C1B17802B}"/>
              </a:ext>
            </a:extLst>
          </p:cNvPr>
          <p:cNvSpPr>
            <a:spLocks noGrp="1"/>
          </p:cNvSpPr>
          <p:nvPr>
            <p:ph type="body" idx="1"/>
          </p:nvPr>
        </p:nvSpPr>
        <p:spPr>
          <a:xfrm>
            <a:off x="218896" y="743804"/>
            <a:ext cx="8706208" cy="4126041"/>
          </a:xfrm>
        </p:spPr>
        <p:txBody>
          <a:bodyPr/>
          <a:lstStyle/>
          <a:p>
            <a:pPr marL="139700" indent="0">
              <a:buNone/>
            </a:pPr>
            <a:r>
              <a:rPr lang="en-US" sz="1600" b="1" dirty="0">
                <a:latin typeface="Arial"/>
              </a:rPr>
              <a:t>Dynamic libraries:</a:t>
            </a:r>
            <a:endParaRPr lang="en-US" sz="1600">
              <a:latin typeface="Arial"/>
            </a:endParaRPr>
          </a:p>
          <a:p>
            <a:r>
              <a:rPr lang="en-US" sz="1200" dirty="0">
                <a:latin typeface="Arial"/>
              </a:rPr>
              <a:t>Also called Shared Libraries.</a:t>
            </a:r>
          </a:p>
          <a:p>
            <a:r>
              <a:rPr lang="en-US" sz="1200" i="1" dirty="0">
                <a:latin typeface="Arial"/>
              </a:rPr>
              <a:t>A shared library or Dynamic Library is loaded dynamically at runtime for each application that needs it.</a:t>
            </a:r>
            <a:endParaRPr lang="en-US" sz="1200" dirty="0">
              <a:latin typeface="Arial"/>
            </a:endParaRPr>
          </a:p>
          <a:p>
            <a:r>
              <a:rPr lang="en-US" sz="1200" i="1" dirty="0">
                <a:latin typeface="Arial"/>
              </a:rPr>
              <a:t>Dynamic Linking doesn’t require the code to be copied.</a:t>
            </a:r>
          </a:p>
          <a:p>
            <a:r>
              <a:rPr lang="en-US" sz="1200" i="1" dirty="0">
                <a:latin typeface="Arial"/>
              </a:rPr>
              <a:t>It is done by  placing name of the library in the binary file.</a:t>
            </a:r>
            <a:endParaRPr lang="en-US"/>
          </a:p>
          <a:p>
            <a:r>
              <a:rPr lang="en-US" sz="1200" i="1" dirty="0">
                <a:latin typeface="Arial"/>
              </a:rPr>
              <a:t> Actual linking is done when the program is executed, both the binary file &amp; the library are in memory.</a:t>
            </a:r>
          </a:p>
          <a:p>
            <a:pPr marL="139700" indent="0">
              <a:buNone/>
            </a:pPr>
            <a:r>
              <a:rPr lang="en-US" sz="1200" b="1" dirty="0"/>
              <a:t>Example code:</a:t>
            </a:r>
            <a:endParaRPr lang="en-US" sz="1200" dirty="0"/>
          </a:p>
          <a:p>
            <a:pPr marL="139700" indent="0">
              <a:buNone/>
            </a:pPr>
            <a:r>
              <a:rPr lang="en-US" sz="1200" dirty="0"/>
              <a:t>To demonstrate static library creation we have set of code files inside directory:</a:t>
            </a:r>
          </a:p>
          <a:p>
            <a:pPr marL="139700" indent="0">
              <a:buNone/>
            </a:pPr>
            <a:r>
              <a:rPr lang="en-US" sz="1200" b="1" dirty="0"/>
              <a:t>"Chapter9_C_Library_functions/Assignment2/dynamic-lib"</a:t>
            </a:r>
            <a:endParaRPr lang="en-US" sz="1200" dirty="0"/>
          </a:p>
          <a:p>
            <a:pPr marL="139700" indent="0">
              <a:buNone/>
            </a:pPr>
            <a:r>
              <a:rPr lang="en-US" sz="1200" b="1" dirty="0" err="1"/>
              <a:t>calculator.c</a:t>
            </a:r>
            <a:r>
              <a:rPr lang="en-US" sz="1200" b="1" dirty="0"/>
              <a:t> : </a:t>
            </a:r>
            <a:r>
              <a:rPr lang="en-US" sz="1200" dirty="0"/>
              <a:t>Library to perform basic math operation.</a:t>
            </a:r>
          </a:p>
          <a:p>
            <a:pPr marL="139700" indent="0">
              <a:buNone/>
            </a:pPr>
            <a:r>
              <a:rPr lang="en-US" sz="1200" b="1" dirty="0" err="1"/>
              <a:t>print_lib.c</a:t>
            </a:r>
            <a:r>
              <a:rPr lang="en-US" sz="1200" b="1" dirty="0"/>
              <a:t> : </a:t>
            </a:r>
            <a:r>
              <a:rPr lang="en-US" sz="1200" dirty="0"/>
              <a:t>Print the terminal characters in </a:t>
            </a:r>
            <a:r>
              <a:rPr lang="en-US" sz="1200" dirty="0" err="1"/>
              <a:t>colour</a:t>
            </a:r>
            <a:r>
              <a:rPr lang="en-US" sz="1200" dirty="0"/>
              <a:t>.</a:t>
            </a:r>
            <a:r>
              <a:rPr lang="en-US" sz="1200" b="1" dirty="0"/>
              <a:t>  </a:t>
            </a:r>
            <a:endParaRPr lang="en-US" sz="1200" dirty="0"/>
          </a:p>
          <a:p>
            <a:pPr marL="139700" indent="0">
              <a:buNone/>
            </a:pPr>
            <a:r>
              <a:rPr lang="en-US" sz="1200" b="1" dirty="0" err="1"/>
              <a:t>header.h</a:t>
            </a:r>
            <a:r>
              <a:rPr lang="en-US" sz="1200" b="1" dirty="0"/>
              <a:t> : </a:t>
            </a:r>
            <a:r>
              <a:rPr lang="en-US" sz="1200" dirty="0"/>
              <a:t>Include file with all function prototypes.</a:t>
            </a:r>
          </a:p>
          <a:p>
            <a:pPr marL="139700" indent="0">
              <a:buNone/>
            </a:pPr>
            <a:r>
              <a:rPr lang="en-US" sz="1200" b="1" dirty="0" err="1"/>
              <a:t>main.c</a:t>
            </a:r>
            <a:r>
              <a:rPr lang="en-US" sz="1200" b="1" dirty="0"/>
              <a:t> : </a:t>
            </a:r>
            <a:r>
              <a:rPr lang="en-US" sz="1200" dirty="0"/>
              <a:t>Application code</a:t>
            </a:r>
          </a:p>
          <a:p>
            <a:pPr marL="139700" indent="0">
              <a:buNone/>
            </a:pPr>
            <a:endParaRPr lang="en-US" sz="1200" b="1" dirty="0"/>
          </a:p>
          <a:p>
            <a:endParaRPr lang="en-US" sz="1200" b="1" dirty="0"/>
          </a:p>
          <a:p>
            <a:pPr marL="139700" indent="0">
              <a:buNone/>
            </a:pPr>
            <a:endParaRPr lang="en-US" sz="1200" b="1" dirty="0"/>
          </a:p>
        </p:txBody>
      </p:sp>
      <p:pic>
        <p:nvPicPr>
          <p:cNvPr id="8" name="Picture 8">
            <a:extLst>
              <a:ext uri="{FF2B5EF4-FFF2-40B4-BE49-F238E27FC236}">
                <a16:creationId xmlns:a16="http://schemas.microsoft.com/office/drawing/2014/main" id="{82B44B1B-AB1F-F90F-DE30-3700140F236E}"/>
              </a:ext>
            </a:extLst>
          </p:cNvPr>
          <p:cNvPicPr>
            <a:picLocks noChangeAspect="1"/>
          </p:cNvPicPr>
          <p:nvPr/>
        </p:nvPicPr>
        <p:blipFill>
          <a:blip r:embed="rId2"/>
          <a:stretch>
            <a:fillRect/>
          </a:stretch>
        </p:blipFill>
        <p:spPr>
          <a:xfrm>
            <a:off x="4380692" y="3486780"/>
            <a:ext cx="2409825" cy="1038225"/>
          </a:xfrm>
          <a:prstGeom prst="rect">
            <a:avLst/>
          </a:prstGeom>
        </p:spPr>
      </p:pic>
      <p:sp>
        <p:nvSpPr>
          <p:cNvPr id="7" name="Title 1">
            <a:extLst>
              <a:ext uri="{FF2B5EF4-FFF2-40B4-BE49-F238E27FC236}">
                <a16:creationId xmlns:a16="http://schemas.microsoft.com/office/drawing/2014/main" id="{4F66FCA3-8F78-40A0-BF8B-B46163FC133D}"/>
              </a:ext>
            </a:extLst>
          </p:cNvPr>
          <p:cNvSpPr txBox="1">
            <a:spLocks/>
          </p:cNvSpPr>
          <p:nvPr/>
        </p:nvSpPr>
        <p:spPr>
          <a:xfrm>
            <a:off x="71406" y="107626"/>
            <a:ext cx="7886700" cy="332464"/>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400"/>
              <a:buFont typeface="Helvetica Neue"/>
              <a:buNone/>
              <a:defRPr sz="3200" b="0" i="0" u="sng" strike="noStrike" cap="none">
                <a:solidFill>
                  <a:srgbClr val="000000"/>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9pPr>
          </a:lstStyle>
          <a:p>
            <a:r>
              <a:rPr lang="en-US" sz="2400" b="1" u="none" dirty="0"/>
              <a:t>Assignment - </a:t>
            </a:r>
            <a:r>
              <a:rPr lang="en-US" sz="2400" b="1" u="none" dirty="0">
                <a:latin typeface="Arial"/>
                <a:cs typeface="Arial"/>
              </a:rPr>
              <a:t>Creating Libraries</a:t>
            </a:r>
            <a:endParaRPr lang="en-US" sz="2400" b="1" u="none" dirty="0"/>
          </a:p>
        </p:txBody>
      </p:sp>
    </p:spTree>
    <p:extLst>
      <p:ext uri="{BB962C8B-B14F-4D97-AF65-F5344CB8AC3E}">
        <p14:creationId xmlns:p14="http://schemas.microsoft.com/office/powerpoint/2010/main" val="42551137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DA2989-D904-EC9B-CF1E-2A7F2B057C05}"/>
              </a:ext>
            </a:extLst>
          </p:cNvPr>
          <p:cNvSpPr>
            <a:spLocks noGrp="1"/>
          </p:cNvSpPr>
          <p:nvPr>
            <p:ph type="body" idx="1"/>
          </p:nvPr>
        </p:nvSpPr>
        <p:spPr>
          <a:xfrm>
            <a:off x="57151" y="700671"/>
            <a:ext cx="9029699" cy="3985862"/>
          </a:xfrm>
        </p:spPr>
        <p:txBody>
          <a:bodyPr/>
          <a:lstStyle/>
          <a:p>
            <a:pPr marL="139700" indent="0">
              <a:buNone/>
            </a:pPr>
            <a:r>
              <a:rPr lang="en-US" sz="1600" b="1" dirty="0"/>
              <a:t>Steps to generate a dynamic c libraries in Linux:</a:t>
            </a:r>
            <a:endParaRPr lang="en-US" sz="1200" b="1" dirty="0"/>
          </a:p>
          <a:p>
            <a:r>
              <a:rPr lang="en-US" sz="1200" dirty="0">
                <a:latin typeface="Arial"/>
              </a:rPr>
              <a:t>We need to compile all of our library source code into an object file so we inform GCC to do this using command : </a:t>
            </a:r>
            <a:endParaRPr lang="en-US" b="1" dirty="0"/>
          </a:p>
          <a:p>
            <a:pPr lvl="1" indent="0">
              <a:buNone/>
            </a:pPr>
            <a:r>
              <a:rPr lang="en-US" sz="1400" b="1" dirty="0" err="1"/>
              <a:t>gcc</a:t>
            </a:r>
            <a:r>
              <a:rPr lang="en-US" sz="1400" b="1" dirty="0"/>
              <a:t> -c -</a:t>
            </a:r>
            <a:r>
              <a:rPr lang="en-US" sz="1400" b="1" dirty="0" err="1"/>
              <a:t>fPIC</a:t>
            </a:r>
            <a:r>
              <a:rPr lang="en-US" sz="1400" b="1" dirty="0"/>
              <a:t> </a:t>
            </a:r>
            <a:r>
              <a:rPr lang="en-US" sz="1400" b="1" dirty="0" err="1"/>
              <a:t>calculator.c</a:t>
            </a:r>
            <a:r>
              <a:rPr lang="en-US" sz="1400" b="1" dirty="0"/>
              <a:t> </a:t>
            </a:r>
            <a:r>
              <a:rPr lang="en-US" sz="1400" b="1" dirty="0" err="1"/>
              <a:t>print_lib.c</a:t>
            </a:r>
            <a:endParaRPr lang="en-US" b="1" dirty="0" err="1"/>
          </a:p>
          <a:p>
            <a:pPr lvl="1" indent="0">
              <a:buNone/>
            </a:pPr>
            <a:r>
              <a:rPr lang="en-US" sz="1200" b="1" dirty="0"/>
              <a:t>-</a:t>
            </a:r>
            <a:r>
              <a:rPr lang="en-US" sz="1200" b="1" dirty="0" err="1"/>
              <a:t>fPIC</a:t>
            </a:r>
            <a:r>
              <a:rPr lang="en-US" sz="1200" b="1" dirty="0"/>
              <a:t> </a:t>
            </a:r>
            <a:r>
              <a:rPr lang="en-US" sz="1200" dirty="0"/>
              <a:t>flag generates position-independent code, which accesses all constant addresses stored in the Global Offset Table (GOT).</a:t>
            </a:r>
          </a:p>
          <a:p>
            <a:r>
              <a:rPr lang="en-US" sz="1200" dirty="0"/>
              <a:t>Create Library file:</a:t>
            </a:r>
          </a:p>
          <a:p>
            <a:pPr lvl="1" indent="0"/>
            <a:r>
              <a:rPr lang="en-US" sz="1200" dirty="0"/>
              <a:t> It has a format that is specific to the architecture for which the lib is created.</a:t>
            </a:r>
            <a:endParaRPr lang="en-US" dirty="0"/>
          </a:p>
          <a:p>
            <a:pPr lvl="1" indent="0"/>
            <a:r>
              <a:rPr lang="en-US" sz="1200" dirty="0"/>
              <a:t> We need to use the compiler to create a library, for this we need to inform compiler that it should create a shared library, not a final program executable file.</a:t>
            </a:r>
            <a:endParaRPr lang="en-US"/>
          </a:p>
          <a:p>
            <a:pPr lvl="1" indent="0"/>
            <a:r>
              <a:rPr lang="en-US" sz="1200" dirty="0"/>
              <a:t> This is achieved using the </a:t>
            </a:r>
            <a:r>
              <a:rPr lang="en-US" sz="1200" b="1" dirty="0"/>
              <a:t>'-shared'</a:t>
            </a:r>
            <a:r>
              <a:rPr lang="en-US" sz="1200" dirty="0"/>
              <a:t> flag.</a:t>
            </a:r>
            <a:endParaRPr lang="en-US" dirty="0"/>
          </a:p>
          <a:p>
            <a:pPr lvl="1" indent="0">
              <a:buNone/>
            </a:pPr>
            <a:r>
              <a:rPr lang="en-US" sz="1200" b="1" dirty="0" err="1"/>
              <a:t>gcc</a:t>
            </a:r>
            <a:r>
              <a:rPr lang="en-US" sz="1200" b="1" dirty="0"/>
              <a:t> -shared -o libDemo.so *.o</a:t>
            </a:r>
          </a:p>
          <a:p>
            <a:r>
              <a:rPr lang="en-US" sz="1200" dirty="0"/>
              <a:t>Install Library:</a:t>
            </a:r>
            <a:endParaRPr lang="en-US" sz="1200" b="1" dirty="0"/>
          </a:p>
          <a:p>
            <a:pPr lvl="1" indent="0"/>
            <a:r>
              <a:rPr lang="en-US" sz="1200" dirty="0"/>
              <a:t> The shared library will not be found at runtime if its directory is not in the variable </a:t>
            </a:r>
            <a:r>
              <a:rPr lang="en-US" sz="1200" b="1" dirty="0"/>
              <a:t>LD_LIBRARY_PATH.</a:t>
            </a:r>
          </a:p>
          <a:p>
            <a:pPr lvl="1" indent="0"/>
            <a:r>
              <a:rPr lang="en-US" sz="1200" dirty="0"/>
              <a:t>Type the following command add it:</a:t>
            </a:r>
          </a:p>
          <a:p>
            <a:pPr lvl="1" indent="0">
              <a:buNone/>
            </a:pPr>
            <a:r>
              <a:rPr lang="en-US" sz="1200" b="1" dirty="0"/>
              <a:t>export LD_LIBRARY_PATH=.:$LD_LIBRARY_PATH</a:t>
            </a:r>
          </a:p>
          <a:p>
            <a:pPr lvl="1" indent="0"/>
            <a:r>
              <a:rPr lang="en-US" sz="1200" dirty="0"/>
              <a:t> In our example the local directory </a:t>
            </a:r>
            <a:r>
              <a:rPr lang="en-US" sz="1200" b="1" dirty="0"/>
              <a:t>('.')</a:t>
            </a:r>
            <a:r>
              <a:rPr lang="en-US" sz="1200" dirty="0"/>
              <a:t> is added to the search.</a:t>
            </a:r>
          </a:p>
          <a:p>
            <a:pPr lvl="1" indent="0"/>
            <a:r>
              <a:rPr lang="en-US" sz="1200" dirty="0"/>
              <a:t> The new path list will be effective only in the shell where you applied the command.</a:t>
            </a:r>
          </a:p>
          <a:p>
            <a:endParaRPr lang="en-US" sz="1200" dirty="0"/>
          </a:p>
          <a:p>
            <a:endParaRPr lang="en-US" sz="1200" dirty="0"/>
          </a:p>
          <a:p>
            <a:endParaRPr lang="en-US" sz="1200" dirty="0"/>
          </a:p>
          <a:p>
            <a:endParaRPr lang="en-US" sz="1200" b="1" dirty="0"/>
          </a:p>
          <a:p>
            <a:endParaRPr lang="en-US" sz="1200" dirty="0"/>
          </a:p>
          <a:p>
            <a:pPr indent="-171450"/>
            <a:endParaRPr lang="en-US" sz="1200" dirty="0"/>
          </a:p>
          <a:p>
            <a:pPr indent="-171450"/>
            <a:endParaRPr lang="en-US" sz="1200" b="1" dirty="0"/>
          </a:p>
          <a:p>
            <a:pPr marL="742950" lvl="1" indent="0">
              <a:buNone/>
            </a:pPr>
            <a:br>
              <a:rPr lang="en-US" dirty="0"/>
            </a:br>
            <a:endParaRPr lang="en-US"/>
          </a:p>
          <a:p>
            <a:endParaRPr lang="en-US" sz="1600" b="1" dirty="0"/>
          </a:p>
          <a:p>
            <a:pPr marL="742950" lvl="1" indent="0">
              <a:buNone/>
            </a:pPr>
            <a:endParaRPr lang="en-US" sz="1600" dirty="0"/>
          </a:p>
          <a:p>
            <a:endParaRPr lang="en-US" dirty="0"/>
          </a:p>
        </p:txBody>
      </p:sp>
      <p:sp>
        <p:nvSpPr>
          <p:cNvPr id="7" name="Title 1">
            <a:extLst>
              <a:ext uri="{FF2B5EF4-FFF2-40B4-BE49-F238E27FC236}">
                <a16:creationId xmlns:a16="http://schemas.microsoft.com/office/drawing/2014/main" id="{29C8B7EB-067D-E6BD-0B93-2A9A40E75CBD}"/>
              </a:ext>
            </a:extLst>
          </p:cNvPr>
          <p:cNvSpPr txBox="1">
            <a:spLocks/>
          </p:cNvSpPr>
          <p:nvPr/>
        </p:nvSpPr>
        <p:spPr>
          <a:xfrm>
            <a:off x="-31" y="107626"/>
            <a:ext cx="7886700" cy="332464"/>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400"/>
              <a:buFont typeface="Helvetica Neue"/>
              <a:buNone/>
              <a:defRPr sz="3200" b="0" i="0" u="sng" strike="noStrike" cap="none">
                <a:solidFill>
                  <a:srgbClr val="000000"/>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9pPr>
          </a:lstStyle>
          <a:p>
            <a:r>
              <a:rPr lang="en-US" sz="2400" b="1" u="none" dirty="0"/>
              <a:t>Assignment - </a:t>
            </a:r>
            <a:r>
              <a:rPr lang="en-US" sz="2400" b="1" u="none" dirty="0">
                <a:latin typeface="Arial"/>
                <a:cs typeface="Arial"/>
              </a:rPr>
              <a:t>Creating Libraries</a:t>
            </a:r>
            <a:endParaRPr lang="en-US" sz="2400" b="1" u="none" dirty="0"/>
          </a:p>
        </p:txBody>
      </p:sp>
    </p:spTree>
    <p:extLst>
      <p:ext uri="{BB962C8B-B14F-4D97-AF65-F5344CB8AC3E}">
        <p14:creationId xmlns:p14="http://schemas.microsoft.com/office/powerpoint/2010/main" val="1219274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DA2989-D904-EC9B-CF1E-2A7F2B057C05}"/>
              </a:ext>
            </a:extLst>
          </p:cNvPr>
          <p:cNvSpPr>
            <a:spLocks noGrp="1"/>
          </p:cNvSpPr>
          <p:nvPr>
            <p:ph type="body" idx="1"/>
          </p:nvPr>
        </p:nvSpPr>
        <p:spPr>
          <a:xfrm>
            <a:off x="57151" y="700671"/>
            <a:ext cx="9029699" cy="3985862"/>
          </a:xfrm>
        </p:spPr>
        <p:txBody>
          <a:bodyPr/>
          <a:lstStyle/>
          <a:p>
            <a:pPr marL="139700" indent="0">
              <a:buNone/>
            </a:pPr>
            <a:r>
              <a:rPr lang="en-US" sz="1600" b="1" dirty="0"/>
              <a:t>Steps to generate a dynamic c libraries in Linux::</a:t>
            </a:r>
            <a:endParaRPr lang="en-US" sz="1200" b="1" dirty="0"/>
          </a:p>
          <a:p>
            <a:r>
              <a:rPr lang="en-US" sz="1200" dirty="0"/>
              <a:t>Build the executable:</a:t>
            </a:r>
          </a:p>
          <a:p>
            <a:pPr lvl="1" indent="-171450"/>
            <a:r>
              <a:rPr lang="en-US" sz="1200" dirty="0"/>
              <a:t>To create the executable, you first compile the source file:</a:t>
            </a:r>
          </a:p>
          <a:p>
            <a:pPr marL="742950" lvl="1" indent="0">
              <a:buNone/>
            </a:pPr>
            <a:r>
              <a:rPr lang="en-US" sz="1200" b="1" dirty="0" err="1"/>
              <a:t>gcc</a:t>
            </a:r>
            <a:r>
              <a:rPr lang="en-US" sz="1200" b="1" dirty="0"/>
              <a:t> -c </a:t>
            </a:r>
            <a:r>
              <a:rPr lang="en-US" sz="1200" b="1" dirty="0" err="1"/>
              <a:t>main.c</a:t>
            </a:r>
            <a:r>
              <a:rPr lang="en-US" sz="1200" b="1" dirty="0"/>
              <a:t> </a:t>
            </a:r>
          </a:p>
          <a:p>
            <a:pPr lvl="1" indent="-171450"/>
            <a:r>
              <a:rPr lang="en-US" sz="1200" dirty="0"/>
              <a:t>Then link the created code </a:t>
            </a:r>
            <a:r>
              <a:rPr lang="en-US" sz="1200" dirty="0" err="1"/>
              <a:t>main.o</a:t>
            </a:r>
            <a:r>
              <a:rPr lang="en-US" sz="1200" dirty="0"/>
              <a:t> with the library:</a:t>
            </a:r>
          </a:p>
          <a:p>
            <a:pPr marL="742950" lvl="1" indent="0">
              <a:buNone/>
            </a:pPr>
            <a:r>
              <a:rPr lang="en-US" sz="1200" b="1" err="1"/>
              <a:t>gcc</a:t>
            </a:r>
            <a:r>
              <a:rPr lang="en-US" sz="1200" b="1" dirty="0"/>
              <a:t> -o main </a:t>
            </a:r>
            <a:r>
              <a:rPr lang="en-US" sz="1200" b="1" err="1"/>
              <a:t>main.o</a:t>
            </a:r>
            <a:r>
              <a:rPr lang="en-US" sz="1200" b="1" dirty="0"/>
              <a:t> -L. -</a:t>
            </a:r>
            <a:r>
              <a:rPr lang="en-US" sz="1200" b="1" err="1"/>
              <a:t>lDemo</a:t>
            </a:r>
            <a:endParaRPr lang="en-US" sz="1200" b="1"/>
          </a:p>
          <a:p>
            <a:pPr marL="742950" lvl="1" indent="0">
              <a:buNone/>
            </a:pPr>
            <a:r>
              <a:rPr lang="en-US" sz="1200" dirty="0"/>
              <a:t>'-L' indicates where the library is to be found </a:t>
            </a:r>
            <a:endParaRPr lang="en-US" dirty="0"/>
          </a:p>
          <a:p>
            <a:pPr marL="742950" lvl="1" indent="0">
              <a:buNone/>
            </a:pPr>
            <a:r>
              <a:rPr lang="en-US" sz="1200" dirty="0"/>
              <a:t>'-l' specifies the library, without the prepending 'lib' and file extension '.so'.</a:t>
            </a:r>
            <a:endParaRPr lang="en-US" dirty="0"/>
          </a:p>
          <a:p>
            <a:r>
              <a:rPr lang="en-US" sz="1200" dirty="0">
                <a:latin typeface="Arial"/>
              </a:rPr>
              <a:t>Finally run the executable</a:t>
            </a:r>
          </a:p>
          <a:p>
            <a:endParaRPr lang="en-US" sz="1200" dirty="0"/>
          </a:p>
          <a:p>
            <a:endParaRPr lang="en-US" sz="1200" dirty="0"/>
          </a:p>
          <a:p>
            <a:endParaRPr lang="en-US" sz="1200" b="1" dirty="0"/>
          </a:p>
          <a:p>
            <a:endParaRPr lang="en-US" sz="1200" dirty="0"/>
          </a:p>
          <a:p>
            <a:pPr indent="-171450"/>
            <a:endParaRPr lang="en-US" sz="1200" dirty="0"/>
          </a:p>
          <a:p>
            <a:pPr indent="-171450"/>
            <a:endParaRPr lang="en-US" sz="1200" b="1" dirty="0"/>
          </a:p>
          <a:p>
            <a:pPr marL="742950" lvl="1" indent="0">
              <a:buNone/>
            </a:pPr>
            <a:br>
              <a:rPr lang="en-US" dirty="0"/>
            </a:br>
            <a:endParaRPr lang="en-US"/>
          </a:p>
          <a:p>
            <a:endParaRPr lang="en-US" sz="1600" b="1" dirty="0"/>
          </a:p>
          <a:p>
            <a:pPr marL="742950" lvl="1" indent="0">
              <a:buNone/>
            </a:pPr>
            <a:endParaRPr lang="en-US" sz="1600" dirty="0"/>
          </a:p>
          <a:p>
            <a:endParaRPr lang="en-US" dirty="0"/>
          </a:p>
        </p:txBody>
      </p:sp>
      <p:pic>
        <p:nvPicPr>
          <p:cNvPr id="2" name="Picture 3">
            <a:extLst>
              <a:ext uri="{FF2B5EF4-FFF2-40B4-BE49-F238E27FC236}">
                <a16:creationId xmlns:a16="http://schemas.microsoft.com/office/drawing/2014/main" id="{182D5517-E3F7-8605-B6EE-1D6B2EEFFD91}"/>
              </a:ext>
            </a:extLst>
          </p:cNvPr>
          <p:cNvPicPr>
            <a:picLocks noChangeAspect="1"/>
          </p:cNvPicPr>
          <p:nvPr/>
        </p:nvPicPr>
        <p:blipFill>
          <a:blip r:embed="rId2"/>
          <a:stretch>
            <a:fillRect/>
          </a:stretch>
        </p:blipFill>
        <p:spPr>
          <a:xfrm>
            <a:off x="3275881" y="2756954"/>
            <a:ext cx="5018416" cy="2163601"/>
          </a:xfrm>
          <a:prstGeom prst="rect">
            <a:avLst/>
          </a:prstGeom>
        </p:spPr>
      </p:pic>
      <p:sp>
        <p:nvSpPr>
          <p:cNvPr id="7" name="Title 1">
            <a:extLst>
              <a:ext uri="{FF2B5EF4-FFF2-40B4-BE49-F238E27FC236}">
                <a16:creationId xmlns:a16="http://schemas.microsoft.com/office/drawing/2014/main" id="{F27D97A9-5906-DE02-F036-9302E308ACDD}"/>
              </a:ext>
            </a:extLst>
          </p:cNvPr>
          <p:cNvSpPr>
            <a:spLocks noGrp="1"/>
          </p:cNvSpPr>
          <p:nvPr/>
        </p:nvSpPr>
        <p:spPr>
          <a:xfrm>
            <a:off x="53547" y="152274"/>
            <a:ext cx="7886700" cy="332464"/>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400"/>
              <a:buFont typeface="Helvetica Neue"/>
              <a:buNone/>
              <a:defRPr sz="3200" b="0" i="0" u="sng" strike="noStrike" cap="none">
                <a:solidFill>
                  <a:srgbClr val="000000"/>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9pPr>
          </a:lstStyle>
          <a:p>
            <a:r>
              <a:rPr lang="en-US" sz="2400" b="1" u="none" dirty="0"/>
              <a:t>Assignment - </a:t>
            </a:r>
            <a:r>
              <a:rPr lang="en-US" sz="2400" b="1" u="none" dirty="0">
                <a:latin typeface="Arial"/>
                <a:cs typeface="Arial"/>
              </a:rPr>
              <a:t>Creating Libraries</a:t>
            </a:r>
            <a:endParaRPr lang="en-US" sz="2400" b="1" u="none" dirty="0"/>
          </a:p>
        </p:txBody>
      </p:sp>
    </p:spTree>
    <p:extLst>
      <p:ext uri="{BB962C8B-B14F-4D97-AF65-F5344CB8AC3E}">
        <p14:creationId xmlns:p14="http://schemas.microsoft.com/office/powerpoint/2010/main" val="22936293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DA2989-D904-EC9B-CF1E-2A7F2B057C05}"/>
              </a:ext>
            </a:extLst>
          </p:cNvPr>
          <p:cNvSpPr>
            <a:spLocks noGrp="1"/>
          </p:cNvSpPr>
          <p:nvPr>
            <p:ph type="body" idx="1"/>
          </p:nvPr>
        </p:nvSpPr>
        <p:spPr>
          <a:xfrm>
            <a:off x="3573" y="441710"/>
            <a:ext cx="9029699" cy="3985862"/>
          </a:xfrm>
        </p:spPr>
        <p:txBody>
          <a:bodyPr/>
          <a:lstStyle/>
          <a:p>
            <a:pPr marL="139700" indent="0">
              <a:buNone/>
            </a:pPr>
            <a:r>
              <a:rPr lang="en-US" sz="1200" b="1" dirty="0"/>
              <a:t>Consider you have a big project with multiple .c/.h files:</a:t>
            </a:r>
          </a:p>
          <a:p>
            <a:pPr marL="139700" indent="0">
              <a:buNone/>
            </a:pPr>
            <a:r>
              <a:rPr lang="en-US" sz="1200" dirty="0"/>
              <a:t>Consider the Example : </a:t>
            </a:r>
            <a:r>
              <a:rPr lang="en-US" sz="1200" b="1" dirty="0"/>
              <a:t>Chapter9_C_Library_functions/Assignment2/c-utils</a:t>
            </a:r>
          </a:p>
          <a:p>
            <a:pPr marL="139700" indent="0">
              <a:buNone/>
            </a:pPr>
            <a:r>
              <a:rPr lang="en-US" sz="1200" dirty="0"/>
              <a:t>You can create for </a:t>
            </a:r>
            <a:r>
              <a:rPr lang="en-US" sz="1200" dirty="0" err="1"/>
              <a:t>eg</a:t>
            </a:r>
            <a:r>
              <a:rPr lang="en-US" sz="1200" dirty="0"/>
              <a:t> : shared library of all the Source files. </a:t>
            </a:r>
            <a:endParaRPr lang="en-US" sz="1200" b="1" dirty="0"/>
          </a:p>
          <a:p>
            <a:pPr marL="139700" indent="0">
              <a:buNone/>
            </a:pPr>
            <a:r>
              <a:rPr lang="en-US" sz="1200" dirty="0"/>
              <a:t>In our case consider directory </a:t>
            </a:r>
            <a:r>
              <a:rPr lang="en-US" sz="1400" b="1" dirty="0" err="1"/>
              <a:t>src</a:t>
            </a:r>
            <a:r>
              <a:rPr lang="en-US" sz="1400" b="1" dirty="0"/>
              <a:t>/ </a:t>
            </a:r>
            <a:r>
              <a:rPr lang="en-US" sz="1200" dirty="0"/>
              <a:t>,</a:t>
            </a:r>
            <a:r>
              <a:rPr lang="en-US" sz="1200" b="1" dirty="0"/>
              <a:t> </a:t>
            </a:r>
            <a:r>
              <a:rPr lang="en-US" sz="1200" dirty="0"/>
              <a:t>It contains all the source files what we can use in our main app.</a:t>
            </a:r>
          </a:p>
          <a:p>
            <a:pPr marL="139700" indent="0">
              <a:buNone/>
            </a:pPr>
            <a:r>
              <a:rPr lang="en-US" sz="1200" dirty="0"/>
              <a:t>In directory </a:t>
            </a:r>
            <a:r>
              <a:rPr lang="en-US" sz="1200" b="1" dirty="0"/>
              <a:t>examples/ </a:t>
            </a:r>
            <a:r>
              <a:rPr lang="en-US" sz="1200" dirty="0"/>
              <a:t>contains the application programs that use the files from </a:t>
            </a:r>
            <a:r>
              <a:rPr lang="en-US" sz="1200" b="1" dirty="0" err="1"/>
              <a:t>Src</a:t>
            </a:r>
            <a:r>
              <a:rPr lang="en-US" sz="1200" b="1" dirty="0"/>
              <a:t>/.</a:t>
            </a:r>
          </a:p>
          <a:p>
            <a:pPr marL="139700" indent="0">
              <a:buNone/>
            </a:pPr>
            <a:r>
              <a:rPr lang="en-US" sz="1200" b="1" dirty="0"/>
              <a:t>Go through all the source codes. </a:t>
            </a:r>
          </a:p>
          <a:p>
            <a:pPr marL="139700" indent="0">
              <a:buNone/>
            </a:pPr>
            <a:r>
              <a:rPr lang="en-US" sz="1200" b="1" dirty="0" err="1"/>
              <a:t>Makefile</a:t>
            </a:r>
            <a:r>
              <a:rPr lang="en-US" sz="1200" b="1" dirty="0"/>
              <a:t> – </a:t>
            </a:r>
            <a:r>
              <a:rPr lang="en-US" sz="1200" dirty="0"/>
              <a:t>Since there are many files we can write a </a:t>
            </a:r>
            <a:r>
              <a:rPr lang="en-US" sz="1200" dirty="0" err="1"/>
              <a:t>makefile</a:t>
            </a:r>
            <a:r>
              <a:rPr lang="en-US" sz="1200" dirty="0"/>
              <a:t> to build the library and example codes.</a:t>
            </a:r>
          </a:p>
          <a:p>
            <a:pPr marL="139700" indent="0">
              <a:buNone/>
            </a:pPr>
            <a:endParaRPr lang="en-US" dirty="0"/>
          </a:p>
          <a:p>
            <a:endParaRPr lang="en-US" sz="1200" dirty="0"/>
          </a:p>
          <a:p>
            <a:endParaRPr lang="en-US" sz="1200" dirty="0"/>
          </a:p>
          <a:p>
            <a:endParaRPr lang="en-US" sz="1200" b="1" dirty="0"/>
          </a:p>
          <a:p>
            <a:endParaRPr lang="en-US" sz="1200" dirty="0"/>
          </a:p>
          <a:p>
            <a:pPr indent="-171450"/>
            <a:endParaRPr lang="en-US" sz="1200" dirty="0"/>
          </a:p>
          <a:p>
            <a:pPr indent="-171450"/>
            <a:endParaRPr lang="en-US" sz="1200" b="1" dirty="0"/>
          </a:p>
          <a:p>
            <a:pPr marL="742950" lvl="1" indent="0">
              <a:buNone/>
            </a:pPr>
            <a:br>
              <a:rPr lang="en-US" dirty="0"/>
            </a:br>
            <a:endParaRPr lang="en-US" sz="1200" dirty="0"/>
          </a:p>
          <a:p>
            <a:endParaRPr lang="en-US" sz="1200" b="1" dirty="0"/>
          </a:p>
          <a:p>
            <a:pPr marL="742950" lvl="1" indent="0">
              <a:buNone/>
            </a:pPr>
            <a:endParaRPr lang="en-US" sz="1200" dirty="0"/>
          </a:p>
          <a:p>
            <a:endParaRPr lang="en-US" sz="1200" dirty="0"/>
          </a:p>
        </p:txBody>
      </p:sp>
      <p:sp>
        <p:nvSpPr>
          <p:cNvPr id="7" name="Title 1">
            <a:extLst>
              <a:ext uri="{FF2B5EF4-FFF2-40B4-BE49-F238E27FC236}">
                <a16:creationId xmlns:a16="http://schemas.microsoft.com/office/drawing/2014/main" id="{F27D97A9-5906-DE02-F036-9302E308ACDD}"/>
              </a:ext>
            </a:extLst>
          </p:cNvPr>
          <p:cNvSpPr>
            <a:spLocks noGrp="1"/>
          </p:cNvSpPr>
          <p:nvPr/>
        </p:nvSpPr>
        <p:spPr>
          <a:xfrm>
            <a:off x="53547" y="152274"/>
            <a:ext cx="7886700" cy="332464"/>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400"/>
              <a:buFont typeface="Helvetica Neue"/>
              <a:buNone/>
              <a:defRPr sz="3200" b="0" i="0" u="sng" strike="noStrike" cap="none">
                <a:solidFill>
                  <a:srgbClr val="000000"/>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9pPr>
          </a:lstStyle>
          <a:p>
            <a:r>
              <a:rPr lang="en-US" sz="2400" b="1" u="none" dirty="0"/>
              <a:t>Assignment - </a:t>
            </a:r>
            <a:r>
              <a:rPr lang="en-US" sz="2400" b="1" u="none" dirty="0">
                <a:latin typeface="Arial"/>
                <a:cs typeface="Arial"/>
              </a:rPr>
              <a:t>Creating Libraries</a:t>
            </a:r>
            <a:endParaRPr lang="en-US" sz="2400" b="1" u="none" dirty="0"/>
          </a:p>
        </p:txBody>
      </p:sp>
      <p:pic>
        <p:nvPicPr>
          <p:cNvPr id="4" name="Picture 4">
            <a:extLst>
              <a:ext uri="{FF2B5EF4-FFF2-40B4-BE49-F238E27FC236}">
                <a16:creationId xmlns:a16="http://schemas.microsoft.com/office/drawing/2014/main" id="{370B7E2F-1AB7-522A-F02B-F122A69D657F}"/>
              </a:ext>
            </a:extLst>
          </p:cNvPr>
          <p:cNvPicPr>
            <a:picLocks noChangeAspect="1"/>
          </p:cNvPicPr>
          <p:nvPr/>
        </p:nvPicPr>
        <p:blipFill>
          <a:blip r:embed="rId2"/>
          <a:stretch>
            <a:fillRect/>
          </a:stretch>
        </p:blipFill>
        <p:spPr>
          <a:xfrm>
            <a:off x="6770314" y="878032"/>
            <a:ext cx="1900263" cy="4114800"/>
          </a:xfrm>
          <a:prstGeom prst="rect">
            <a:avLst/>
          </a:prstGeom>
        </p:spPr>
      </p:pic>
      <p:grpSp>
        <p:nvGrpSpPr>
          <p:cNvPr id="12" name="Group 11">
            <a:extLst>
              <a:ext uri="{FF2B5EF4-FFF2-40B4-BE49-F238E27FC236}">
                <a16:creationId xmlns:a16="http://schemas.microsoft.com/office/drawing/2014/main" id="{8109DD7A-0FE6-91FF-8BFF-AA55AACD0AC1}"/>
              </a:ext>
            </a:extLst>
          </p:cNvPr>
          <p:cNvGrpSpPr/>
          <p:nvPr/>
        </p:nvGrpSpPr>
        <p:grpSpPr>
          <a:xfrm>
            <a:off x="57150" y="2473549"/>
            <a:ext cx="4055864" cy="1241172"/>
            <a:chOff x="83939" y="2312815"/>
            <a:chExt cx="4055864" cy="1241172"/>
          </a:xfrm>
        </p:grpSpPr>
        <p:grpSp>
          <p:nvGrpSpPr>
            <p:cNvPr id="9" name="Group 8">
              <a:extLst>
                <a:ext uri="{FF2B5EF4-FFF2-40B4-BE49-F238E27FC236}">
                  <a16:creationId xmlns:a16="http://schemas.microsoft.com/office/drawing/2014/main" id="{48A617D4-4111-4FE0-AD36-5FE7A385A82D}"/>
                </a:ext>
              </a:extLst>
            </p:cNvPr>
            <p:cNvGrpSpPr/>
            <p:nvPr/>
          </p:nvGrpSpPr>
          <p:grpSpPr>
            <a:xfrm>
              <a:off x="83939" y="2312815"/>
              <a:ext cx="4055864" cy="1241172"/>
              <a:chOff x="30361" y="2437831"/>
              <a:chExt cx="4055864" cy="1241172"/>
            </a:xfrm>
          </p:grpSpPr>
          <p:pic>
            <p:nvPicPr>
              <p:cNvPr id="5" name="Picture 5">
                <a:extLst>
                  <a:ext uri="{FF2B5EF4-FFF2-40B4-BE49-F238E27FC236}">
                    <a16:creationId xmlns:a16="http://schemas.microsoft.com/office/drawing/2014/main" id="{652C9DB9-CCBA-99FC-7B04-BA9F6B4FCF94}"/>
                  </a:ext>
                </a:extLst>
              </p:cNvPr>
              <p:cNvPicPr>
                <a:picLocks noChangeAspect="1"/>
              </p:cNvPicPr>
              <p:nvPr/>
            </p:nvPicPr>
            <p:blipFill>
              <a:blip r:embed="rId3"/>
              <a:stretch>
                <a:fillRect/>
              </a:stretch>
            </p:blipFill>
            <p:spPr>
              <a:xfrm>
                <a:off x="30361" y="2437831"/>
                <a:ext cx="4055864" cy="1241172"/>
              </a:xfrm>
              <a:prstGeom prst="rect">
                <a:avLst/>
              </a:prstGeom>
            </p:spPr>
          </p:pic>
          <p:sp>
            <p:nvSpPr>
              <p:cNvPr id="8" name="TextBox 7">
                <a:extLst>
                  <a:ext uri="{FF2B5EF4-FFF2-40B4-BE49-F238E27FC236}">
                    <a16:creationId xmlns:a16="http://schemas.microsoft.com/office/drawing/2014/main" id="{9D55D644-9031-5CFD-8002-E4D0903C3D9E}"/>
                  </a:ext>
                </a:extLst>
              </p:cNvPr>
              <p:cNvSpPr txBox="1"/>
              <p:nvPr/>
            </p:nvSpPr>
            <p:spPr>
              <a:xfrm>
                <a:off x="1994893" y="3225403"/>
                <a:ext cx="19413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Directory structure, Library name &amp; Compile flags</a:t>
                </a:r>
              </a:p>
            </p:txBody>
          </p:sp>
        </p:grpSp>
        <p:sp>
          <p:nvSpPr>
            <p:cNvPr id="11" name="TextBox 10">
              <a:extLst>
                <a:ext uri="{FF2B5EF4-FFF2-40B4-BE49-F238E27FC236}">
                  <a16:creationId xmlns:a16="http://schemas.microsoft.com/office/drawing/2014/main" id="{58EBBCDA-FD57-E7E4-CA73-F10318FD334A}"/>
                </a:ext>
              </a:extLst>
            </p:cNvPr>
            <p:cNvSpPr txBox="1"/>
            <p:nvPr/>
          </p:nvSpPr>
          <p:spPr>
            <a:xfrm>
              <a:off x="3406379" y="2315170"/>
              <a:ext cx="70008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err="1">
                  <a:solidFill>
                    <a:schemeClr val="bg1"/>
                  </a:solidFill>
                </a:rPr>
                <a:t>Makefile</a:t>
              </a:r>
              <a:endParaRPr lang="en-US" dirty="0" err="1"/>
            </a:p>
          </p:txBody>
        </p:sp>
      </p:grpSp>
      <p:grpSp>
        <p:nvGrpSpPr>
          <p:cNvPr id="17" name="Group 16">
            <a:extLst>
              <a:ext uri="{FF2B5EF4-FFF2-40B4-BE49-F238E27FC236}">
                <a16:creationId xmlns:a16="http://schemas.microsoft.com/office/drawing/2014/main" id="{B82D950E-6D37-C891-6B02-B15224481FBC}"/>
              </a:ext>
            </a:extLst>
          </p:cNvPr>
          <p:cNvGrpSpPr/>
          <p:nvPr/>
        </p:nvGrpSpPr>
        <p:grpSpPr>
          <a:xfrm>
            <a:off x="3571" y="3717727"/>
            <a:ext cx="5895378" cy="1308744"/>
            <a:chOff x="3571" y="3717727"/>
            <a:chExt cx="5895378" cy="1308744"/>
          </a:xfrm>
        </p:grpSpPr>
        <p:pic>
          <p:nvPicPr>
            <p:cNvPr id="6" name="Picture 7">
              <a:extLst>
                <a:ext uri="{FF2B5EF4-FFF2-40B4-BE49-F238E27FC236}">
                  <a16:creationId xmlns:a16="http://schemas.microsoft.com/office/drawing/2014/main" id="{0586C748-15CB-474C-BBF6-5D7944EB3476}"/>
                </a:ext>
              </a:extLst>
            </p:cNvPr>
            <p:cNvPicPr>
              <a:picLocks noChangeAspect="1"/>
            </p:cNvPicPr>
            <p:nvPr/>
          </p:nvPicPr>
          <p:blipFill>
            <a:blip r:embed="rId4"/>
            <a:stretch>
              <a:fillRect/>
            </a:stretch>
          </p:blipFill>
          <p:spPr>
            <a:xfrm>
              <a:off x="3571" y="3760342"/>
              <a:ext cx="5895378" cy="1266129"/>
            </a:xfrm>
            <a:prstGeom prst="rect">
              <a:avLst/>
            </a:prstGeom>
          </p:spPr>
        </p:pic>
        <p:sp>
          <p:nvSpPr>
            <p:cNvPr id="14" name="TextBox 13">
              <a:extLst>
                <a:ext uri="{FF2B5EF4-FFF2-40B4-BE49-F238E27FC236}">
                  <a16:creationId xmlns:a16="http://schemas.microsoft.com/office/drawing/2014/main" id="{A6D3B06B-DC3D-A924-C44A-374A46006372}"/>
                </a:ext>
              </a:extLst>
            </p:cNvPr>
            <p:cNvSpPr txBox="1"/>
            <p:nvPr/>
          </p:nvSpPr>
          <p:spPr>
            <a:xfrm>
              <a:off x="5076826" y="3762375"/>
              <a:ext cx="70008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err="1">
                  <a:solidFill>
                    <a:schemeClr val="bg1"/>
                  </a:solidFill>
                </a:rPr>
                <a:t>Makefile</a:t>
              </a:r>
              <a:endParaRPr lang="en-US" dirty="0" err="1"/>
            </a:p>
          </p:txBody>
        </p:sp>
        <p:sp>
          <p:nvSpPr>
            <p:cNvPr id="16" name="TextBox 15">
              <a:extLst>
                <a:ext uri="{FF2B5EF4-FFF2-40B4-BE49-F238E27FC236}">
                  <a16:creationId xmlns:a16="http://schemas.microsoft.com/office/drawing/2014/main" id="{3CA26A52-681D-37FE-2F93-D759E6396466}"/>
                </a:ext>
              </a:extLst>
            </p:cNvPr>
            <p:cNvSpPr txBox="1"/>
            <p:nvPr/>
          </p:nvSpPr>
          <p:spPr>
            <a:xfrm>
              <a:off x="2112170" y="3717727"/>
              <a:ext cx="248602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bg1"/>
                  </a:solidFill>
                </a:rPr>
                <a:t>This section compiles the Shared library &amp; builds example codes</a:t>
              </a:r>
            </a:p>
          </p:txBody>
        </p:sp>
      </p:grpSp>
    </p:spTree>
    <p:extLst>
      <p:ext uri="{BB962C8B-B14F-4D97-AF65-F5344CB8AC3E}">
        <p14:creationId xmlns:p14="http://schemas.microsoft.com/office/powerpoint/2010/main" val="20052697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DA2989-D904-EC9B-CF1E-2A7F2B057C05}"/>
              </a:ext>
            </a:extLst>
          </p:cNvPr>
          <p:cNvSpPr>
            <a:spLocks noGrp="1"/>
          </p:cNvSpPr>
          <p:nvPr>
            <p:ph type="body" idx="1"/>
          </p:nvPr>
        </p:nvSpPr>
        <p:spPr>
          <a:xfrm>
            <a:off x="3573" y="441710"/>
            <a:ext cx="9029699" cy="3985862"/>
          </a:xfrm>
        </p:spPr>
        <p:txBody>
          <a:bodyPr/>
          <a:lstStyle/>
          <a:p>
            <a:pPr marL="139700" indent="0">
              <a:buNone/>
            </a:pPr>
            <a:r>
              <a:rPr lang="en-US" sz="1200" dirty="0"/>
              <a:t>Build Library &amp; Example Codes:</a:t>
            </a:r>
            <a:r>
              <a:rPr lang="en-US" sz="1200" b="1" dirty="0"/>
              <a:t> make all</a:t>
            </a:r>
          </a:p>
          <a:p>
            <a:pPr marL="139700" indent="0">
              <a:buNone/>
            </a:pPr>
            <a:endParaRPr lang="en-US" sz="1200" b="1" dirty="0"/>
          </a:p>
          <a:p>
            <a:pPr marL="139700" indent="0">
              <a:buNone/>
            </a:pPr>
            <a:endParaRPr lang="en-US" sz="1200" b="1" dirty="0"/>
          </a:p>
          <a:p>
            <a:pPr marL="139700" indent="0">
              <a:buNone/>
            </a:pPr>
            <a:endParaRPr lang="en-US" sz="1200" b="1" dirty="0"/>
          </a:p>
          <a:p>
            <a:pPr marL="139700" indent="0">
              <a:buNone/>
            </a:pPr>
            <a:endParaRPr lang="en-US" sz="1200" b="1" dirty="0"/>
          </a:p>
          <a:p>
            <a:pPr marL="139700" indent="0">
              <a:buNone/>
            </a:pPr>
            <a:endParaRPr lang="en-US" sz="1200" b="1" dirty="0"/>
          </a:p>
          <a:p>
            <a:pPr marL="139700" indent="0">
              <a:buNone/>
            </a:pPr>
            <a:endParaRPr lang="en-US" sz="1200" b="1" dirty="0"/>
          </a:p>
          <a:p>
            <a:pPr marL="139700" indent="0">
              <a:buNone/>
            </a:pPr>
            <a:endParaRPr lang="en-US" sz="1200" b="1" dirty="0"/>
          </a:p>
          <a:p>
            <a:pPr marL="139700" indent="0">
              <a:buNone/>
            </a:pPr>
            <a:endParaRPr lang="en-US" sz="1200" b="1" dirty="0"/>
          </a:p>
          <a:p>
            <a:pPr marL="139700" indent="0">
              <a:buNone/>
            </a:pPr>
            <a:endParaRPr lang="en-US" sz="1200" b="1" dirty="0"/>
          </a:p>
          <a:p>
            <a:pPr marL="139700" indent="0">
              <a:buNone/>
            </a:pPr>
            <a:endParaRPr lang="en-US" sz="1200" b="1" dirty="0"/>
          </a:p>
          <a:p>
            <a:pPr marL="139700" indent="0">
              <a:buNone/>
            </a:pPr>
            <a:endParaRPr lang="en-US" sz="1200" b="1" dirty="0"/>
          </a:p>
          <a:p>
            <a:pPr marL="139700" indent="0">
              <a:buNone/>
            </a:pPr>
            <a:r>
              <a:rPr lang="en-US" sz="1200" dirty="0"/>
              <a:t>Final Build Executables of Example codes are output to directory </a:t>
            </a:r>
            <a:r>
              <a:rPr lang="en-US" sz="1200" b="1" dirty="0" err="1"/>
              <a:t>dist</a:t>
            </a:r>
            <a:r>
              <a:rPr lang="en-US" sz="1200" b="1" dirty="0"/>
              <a:t>/</a:t>
            </a:r>
          </a:p>
          <a:p>
            <a:pPr marL="139700" indent="0">
              <a:buNone/>
            </a:pPr>
            <a:endParaRPr lang="en-US" dirty="0"/>
          </a:p>
          <a:p>
            <a:endParaRPr lang="en-US" sz="1200" dirty="0"/>
          </a:p>
          <a:p>
            <a:endParaRPr lang="en-US" sz="1200" dirty="0"/>
          </a:p>
          <a:p>
            <a:endParaRPr lang="en-US" sz="1200" b="1" dirty="0"/>
          </a:p>
          <a:p>
            <a:endParaRPr lang="en-US" sz="1200" dirty="0"/>
          </a:p>
          <a:p>
            <a:pPr indent="-171450"/>
            <a:endParaRPr lang="en-US" sz="1200" dirty="0"/>
          </a:p>
          <a:p>
            <a:pPr indent="-171450"/>
            <a:endParaRPr lang="en-US" sz="1200" b="1" dirty="0"/>
          </a:p>
          <a:p>
            <a:pPr marL="742950" lvl="1" indent="0">
              <a:buNone/>
            </a:pPr>
            <a:br>
              <a:rPr lang="en-US" dirty="0"/>
            </a:br>
            <a:endParaRPr lang="en-US" sz="1200" dirty="0"/>
          </a:p>
          <a:p>
            <a:endParaRPr lang="en-US" sz="1200" b="1" dirty="0"/>
          </a:p>
          <a:p>
            <a:pPr marL="742950" lvl="1" indent="0">
              <a:buNone/>
            </a:pPr>
            <a:endParaRPr lang="en-US" sz="1200" dirty="0"/>
          </a:p>
          <a:p>
            <a:endParaRPr lang="en-US" sz="1200" dirty="0"/>
          </a:p>
        </p:txBody>
      </p:sp>
      <p:sp>
        <p:nvSpPr>
          <p:cNvPr id="7" name="Title 1">
            <a:extLst>
              <a:ext uri="{FF2B5EF4-FFF2-40B4-BE49-F238E27FC236}">
                <a16:creationId xmlns:a16="http://schemas.microsoft.com/office/drawing/2014/main" id="{F27D97A9-5906-DE02-F036-9302E308ACDD}"/>
              </a:ext>
            </a:extLst>
          </p:cNvPr>
          <p:cNvSpPr>
            <a:spLocks noGrp="1"/>
          </p:cNvSpPr>
          <p:nvPr/>
        </p:nvSpPr>
        <p:spPr>
          <a:xfrm>
            <a:off x="53547" y="152274"/>
            <a:ext cx="7886700" cy="332464"/>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400"/>
              <a:buFont typeface="Helvetica Neue"/>
              <a:buNone/>
              <a:defRPr sz="3200" b="0" i="0" u="sng" strike="noStrike" cap="none">
                <a:solidFill>
                  <a:srgbClr val="000000"/>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9pPr>
          </a:lstStyle>
          <a:p>
            <a:r>
              <a:rPr lang="en-US" sz="2400" b="1" u="none" dirty="0"/>
              <a:t>Assignment - </a:t>
            </a:r>
            <a:r>
              <a:rPr lang="en-US" sz="2400" b="1" u="none" dirty="0">
                <a:latin typeface="Arial"/>
                <a:cs typeface="Arial"/>
              </a:rPr>
              <a:t>Creating Libraries</a:t>
            </a:r>
            <a:endParaRPr lang="en-US" sz="2400" b="1" u="none" dirty="0"/>
          </a:p>
        </p:txBody>
      </p:sp>
      <p:grpSp>
        <p:nvGrpSpPr>
          <p:cNvPr id="23" name="Group 22">
            <a:extLst>
              <a:ext uri="{FF2B5EF4-FFF2-40B4-BE49-F238E27FC236}">
                <a16:creationId xmlns:a16="http://schemas.microsoft.com/office/drawing/2014/main" id="{36D309E5-03E5-C82F-3247-B2AACF20972F}"/>
              </a:ext>
            </a:extLst>
          </p:cNvPr>
          <p:cNvGrpSpPr/>
          <p:nvPr/>
        </p:nvGrpSpPr>
        <p:grpSpPr>
          <a:xfrm>
            <a:off x="101798" y="806028"/>
            <a:ext cx="8731448" cy="2545638"/>
            <a:chOff x="30360" y="1288232"/>
            <a:chExt cx="8731448" cy="2545638"/>
          </a:xfrm>
        </p:grpSpPr>
        <p:grpSp>
          <p:nvGrpSpPr>
            <p:cNvPr id="19" name="Group 18">
              <a:extLst>
                <a:ext uri="{FF2B5EF4-FFF2-40B4-BE49-F238E27FC236}">
                  <a16:creationId xmlns:a16="http://schemas.microsoft.com/office/drawing/2014/main" id="{CE65CB78-953E-4E27-63E0-945550A7A901}"/>
                </a:ext>
              </a:extLst>
            </p:cNvPr>
            <p:cNvGrpSpPr/>
            <p:nvPr/>
          </p:nvGrpSpPr>
          <p:grpSpPr>
            <a:xfrm>
              <a:off x="30360" y="1288232"/>
              <a:ext cx="8731448" cy="2495599"/>
              <a:chOff x="182165" y="1323951"/>
              <a:chExt cx="8731448" cy="2495599"/>
            </a:xfrm>
          </p:grpSpPr>
          <p:pic>
            <p:nvPicPr>
              <p:cNvPr id="2" name="Picture 9">
                <a:extLst>
                  <a:ext uri="{FF2B5EF4-FFF2-40B4-BE49-F238E27FC236}">
                    <a16:creationId xmlns:a16="http://schemas.microsoft.com/office/drawing/2014/main" id="{FFBBD1ED-0D88-C5A7-9722-9544E9AA8B9D}"/>
                  </a:ext>
                </a:extLst>
              </p:cNvPr>
              <p:cNvPicPr>
                <a:picLocks noChangeAspect="1"/>
              </p:cNvPicPr>
              <p:nvPr/>
            </p:nvPicPr>
            <p:blipFill>
              <a:blip r:embed="rId2"/>
              <a:stretch>
                <a:fillRect/>
              </a:stretch>
            </p:blipFill>
            <p:spPr>
              <a:xfrm>
                <a:off x="182165" y="1323951"/>
                <a:ext cx="8726090" cy="2495599"/>
              </a:xfrm>
              <a:prstGeom prst="rect">
                <a:avLst/>
              </a:prstGeom>
            </p:spPr>
          </p:pic>
          <p:sp>
            <p:nvSpPr>
              <p:cNvPr id="10" name="TextBox 9">
                <a:extLst>
                  <a:ext uri="{FF2B5EF4-FFF2-40B4-BE49-F238E27FC236}">
                    <a16:creationId xmlns:a16="http://schemas.microsoft.com/office/drawing/2014/main" id="{DB6FE1BA-C029-5023-5E6D-62EB035FD532}"/>
                  </a:ext>
                </a:extLst>
              </p:cNvPr>
              <p:cNvSpPr txBox="1"/>
              <p:nvPr/>
            </p:nvSpPr>
            <p:spPr>
              <a:xfrm>
                <a:off x="7427713" y="1556444"/>
                <a:ext cx="124390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dirty="0">
                    <a:solidFill>
                      <a:schemeClr val="bg1"/>
                    </a:solidFill>
                  </a:rPr>
                  <a:t>Compile all of our  library source code into an object file</a:t>
                </a:r>
              </a:p>
            </p:txBody>
          </p:sp>
          <p:sp>
            <p:nvSpPr>
              <p:cNvPr id="13" name="Right Brace 12">
                <a:extLst>
                  <a:ext uri="{FF2B5EF4-FFF2-40B4-BE49-F238E27FC236}">
                    <a16:creationId xmlns:a16="http://schemas.microsoft.com/office/drawing/2014/main" id="{40875D4A-E8F8-028C-ECDF-774862F0352D}"/>
                  </a:ext>
                </a:extLst>
              </p:cNvPr>
              <p:cNvSpPr/>
              <p:nvPr/>
            </p:nvSpPr>
            <p:spPr>
              <a:xfrm>
                <a:off x="6778525" y="1559123"/>
                <a:ext cx="544710" cy="892968"/>
              </a:xfrm>
              <a:prstGeom prst="rightBrac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38717B14-0D09-26CE-F701-2D4B070E1AF9}"/>
                  </a:ext>
                </a:extLst>
              </p:cNvPr>
              <p:cNvSpPr txBox="1"/>
              <p:nvPr/>
            </p:nvSpPr>
            <p:spPr>
              <a:xfrm>
                <a:off x="6790134" y="2435124"/>
                <a:ext cx="212347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accent4"/>
                    </a:solidFill>
                  </a:rPr>
                  <a:t>Create final library or archive file</a:t>
                </a:r>
              </a:p>
            </p:txBody>
          </p:sp>
          <p:cxnSp>
            <p:nvCxnSpPr>
              <p:cNvPr id="18" name="Straight Arrow Connector 17">
                <a:extLst>
                  <a:ext uri="{FF2B5EF4-FFF2-40B4-BE49-F238E27FC236}">
                    <a16:creationId xmlns:a16="http://schemas.microsoft.com/office/drawing/2014/main" id="{EB6D81B2-EE39-1F46-277A-FF026841E3AE}"/>
                  </a:ext>
                </a:extLst>
              </p:cNvPr>
              <p:cNvCxnSpPr/>
              <p:nvPr/>
            </p:nvCxnSpPr>
            <p:spPr>
              <a:xfrm flipH="1">
                <a:off x="2091334" y="2561034"/>
                <a:ext cx="4720232" cy="3572"/>
              </a:xfrm>
              <a:prstGeom prst="straightConnector1">
                <a:avLst/>
              </a:prstGeom>
              <a:ln w="28575">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22A4AEB8-719D-DDCF-C8CD-498DF028DD27}"/>
                </a:ext>
              </a:extLst>
            </p:cNvPr>
            <p:cNvSpPr txBox="1"/>
            <p:nvPr/>
          </p:nvSpPr>
          <p:spPr>
            <a:xfrm>
              <a:off x="3361729" y="3587649"/>
              <a:ext cx="24181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rgbClr val="FF0000"/>
                  </a:solidFill>
                </a:rPr>
                <a:t>Compile Example codes with Library </a:t>
              </a:r>
              <a:endParaRPr lang="en-US">
                <a:solidFill>
                  <a:srgbClr val="FF0000"/>
                </a:solidFill>
              </a:endParaRPr>
            </a:p>
          </p:txBody>
        </p:sp>
        <p:cxnSp>
          <p:nvCxnSpPr>
            <p:cNvPr id="22" name="Straight Arrow Connector 21">
              <a:extLst>
                <a:ext uri="{FF2B5EF4-FFF2-40B4-BE49-F238E27FC236}">
                  <a16:creationId xmlns:a16="http://schemas.microsoft.com/office/drawing/2014/main" id="{A7EB3FC6-7EE7-73F3-BB95-FF63F5D11049}"/>
                </a:ext>
              </a:extLst>
            </p:cNvPr>
            <p:cNvCxnSpPr/>
            <p:nvPr/>
          </p:nvCxnSpPr>
          <p:spPr>
            <a:xfrm flipV="1">
              <a:off x="5668327" y="3662962"/>
              <a:ext cx="1226939" cy="5357"/>
            </a:xfrm>
            <a:prstGeom prst="straightConnector1">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pic>
        <p:nvPicPr>
          <p:cNvPr id="24" name="Picture 24">
            <a:extLst>
              <a:ext uri="{FF2B5EF4-FFF2-40B4-BE49-F238E27FC236}">
                <a16:creationId xmlns:a16="http://schemas.microsoft.com/office/drawing/2014/main" id="{6D51B2B0-8A69-8E0D-D0D6-78ED8A1481A0}"/>
              </a:ext>
            </a:extLst>
          </p:cNvPr>
          <p:cNvPicPr>
            <a:picLocks noChangeAspect="1"/>
          </p:cNvPicPr>
          <p:nvPr/>
        </p:nvPicPr>
        <p:blipFill>
          <a:blip r:embed="rId3"/>
          <a:stretch>
            <a:fillRect/>
          </a:stretch>
        </p:blipFill>
        <p:spPr>
          <a:xfrm>
            <a:off x="4957167" y="3443883"/>
            <a:ext cx="2006799" cy="1657946"/>
          </a:xfrm>
          <a:prstGeom prst="rect">
            <a:avLst/>
          </a:prstGeom>
        </p:spPr>
      </p:pic>
    </p:spTree>
    <p:extLst>
      <p:ext uri="{BB962C8B-B14F-4D97-AF65-F5344CB8AC3E}">
        <p14:creationId xmlns:p14="http://schemas.microsoft.com/office/powerpoint/2010/main" val="4649284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DA2989-D904-EC9B-CF1E-2A7F2B057C05}"/>
              </a:ext>
            </a:extLst>
          </p:cNvPr>
          <p:cNvSpPr>
            <a:spLocks noGrp="1"/>
          </p:cNvSpPr>
          <p:nvPr>
            <p:ph type="body" idx="1"/>
          </p:nvPr>
        </p:nvSpPr>
        <p:spPr>
          <a:xfrm>
            <a:off x="3573" y="513147"/>
            <a:ext cx="9029699" cy="3985862"/>
          </a:xfrm>
        </p:spPr>
        <p:txBody>
          <a:bodyPr/>
          <a:lstStyle/>
          <a:p>
            <a:pPr marL="139700" indent="0">
              <a:buNone/>
            </a:pPr>
            <a:r>
              <a:rPr lang="en-US" sz="1200" b="1" dirty="0"/>
              <a:t>Run the examples:</a:t>
            </a:r>
          </a:p>
          <a:p>
            <a:pPr marL="139700" indent="0">
              <a:buNone/>
            </a:pPr>
            <a:endParaRPr lang="en-US" sz="1200" b="1" dirty="0"/>
          </a:p>
          <a:p>
            <a:pPr marL="139700" indent="0">
              <a:buNone/>
            </a:pPr>
            <a:endParaRPr lang="en-US" dirty="0"/>
          </a:p>
          <a:p>
            <a:endParaRPr lang="en-US" sz="1200" dirty="0"/>
          </a:p>
          <a:p>
            <a:endParaRPr lang="en-US" sz="1200" dirty="0"/>
          </a:p>
          <a:p>
            <a:endParaRPr lang="en-US" sz="1200" b="1" dirty="0"/>
          </a:p>
          <a:p>
            <a:endParaRPr lang="en-US" sz="1200" dirty="0"/>
          </a:p>
          <a:p>
            <a:pPr indent="-171450"/>
            <a:endParaRPr lang="en-US" sz="1200" dirty="0"/>
          </a:p>
          <a:p>
            <a:pPr indent="-171450"/>
            <a:endParaRPr lang="en-US" sz="1200" b="1" dirty="0"/>
          </a:p>
          <a:p>
            <a:pPr marL="742950" lvl="1" indent="0">
              <a:buNone/>
            </a:pPr>
            <a:br>
              <a:rPr lang="en-US" dirty="0"/>
            </a:br>
            <a:endParaRPr lang="en-US" sz="1200" dirty="0"/>
          </a:p>
          <a:p>
            <a:endParaRPr lang="en-US" sz="1200" b="1" dirty="0"/>
          </a:p>
          <a:p>
            <a:pPr marL="742950" lvl="1" indent="0">
              <a:buNone/>
            </a:pPr>
            <a:endParaRPr lang="en-US" sz="1200" dirty="0"/>
          </a:p>
          <a:p>
            <a:endParaRPr lang="en-US" sz="1200" dirty="0"/>
          </a:p>
        </p:txBody>
      </p:sp>
      <p:sp>
        <p:nvSpPr>
          <p:cNvPr id="7" name="Title 1">
            <a:extLst>
              <a:ext uri="{FF2B5EF4-FFF2-40B4-BE49-F238E27FC236}">
                <a16:creationId xmlns:a16="http://schemas.microsoft.com/office/drawing/2014/main" id="{F27D97A9-5906-DE02-F036-9302E308ACDD}"/>
              </a:ext>
            </a:extLst>
          </p:cNvPr>
          <p:cNvSpPr>
            <a:spLocks noGrp="1"/>
          </p:cNvSpPr>
          <p:nvPr/>
        </p:nvSpPr>
        <p:spPr>
          <a:xfrm>
            <a:off x="53547" y="152274"/>
            <a:ext cx="7886700" cy="332464"/>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400"/>
              <a:buFont typeface="Helvetica Neue"/>
              <a:buNone/>
              <a:defRPr sz="3200" b="0" i="0" u="sng" strike="noStrike" cap="none">
                <a:solidFill>
                  <a:srgbClr val="000000"/>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1100"/>
              <a:buFont typeface="Helvetica Neue"/>
              <a:buNone/>
              <a:defRPr sz="3200" b="0" i="0" u="sng" strike="noStrike" cap="none">
                <a:solidFill>
                  <a:srgbClr val="000000"/>
                </a:solidFill>
                <a:latin typeface="Helvetica Neue"/>
                <a:ea typeface="Helvetica Neue"/>
                <a:cs typeface="Helvetica Neue"/>
                <a:sym typeface="Helvetica Neue"/>
              </a:defRPr>
            </a:lvl9pPr>
          </a:lstStyle>
          <a:p>
            <a:r>
              <a:rPr lang="en-US" sz="2400" b="1" u="none" dirty="0"/>
              <a:t>Assignment - </a:t>
            </a:r>
            <a:r>
              <a:rPr lang="en-US" sz="2400" b="1" u="none" dirty="0">
                <a:latin typeface="Arial"/>
                <a:cs typeface="Arial"/>
              </a:rPr>
              <a:t>Creating Libraries</a:t>
            </a:r>
            <a:endParaRPr lang="en-US" sz="2400" b="1" u="none" dirty="0"/>
          </a:p>
        </p:txBody>
      </p:sp>
      <p:pic>
        <p:nvPicPr>
          <p:cNvPr id="4" name="Picture 4">
            <a:extLst>
              <a:ext uri="{FF2B5EF4-FFF2-40B4-BE49-F238E27FC236}">
                <a16:creationId xmlns:a16="http://schemas.microsoft.com/office/drawing/2014/main" id="{9B775DAB-7338-B5DE-8B6B-90ED10B2858C}"/>
              </a:ext>
            </a:extLst>
          </p:cNvPr>
          <p:cNvPicPr>
            <a:picLocks noChangeAspect="1"/>
          </p:cNvPicPr>
          <p:nvPr/>
        </p:nvPicPr>
        <p:blipFill>
          <a:blip r:embed="rId2"/>
          <a:stretch>
            <a:fillRect/>
          </a:stretch>
        </p:blipFill>
        <p:spPr>
          <a:xfrm>
            <a:off x="217884" y="954285"/>
            <a:ext cx="3832621" cy="2243732"/>
          </a:xfrm>
          <a:prstGeom prst="rect">
            <a:avLst/>
          </a:prstGeom>
        </p:spPr>
      </p:pic>
      <p:pic>
        <p:nvPicPr>
          <p:cNvPr id="5" name="Picture 5">
            <a:extLst>
              <a:ext uri="{FF2B5EF4-FFF2-40B4-BE49-F238E27FC236}">
                <a16:creationId xmlns:a16="http://schemas.microsoft.com/office/drawing/2014/main" id="{6300F242-3C54-07CA-6838-E4B45EF674EB}"/>
              </a:ext>
            </a:extLst>
          </p:cNvPr>
          <p:cNvPicPr>
            <a:picLocks noChangeAspect="1"/>
          </p:cNvPicPr>
          <p:nvPr/>
        </p:nvPicPr>
        <p:blipFill>
          <a:blip r:embed="rId3"/>
          <a:stretch>
            <a:fillRect/>
          </a:stretch>
        </p:blipFill>
        <p:spPr>
          <a:xfrm>
            <a:off x="4450556" y="921862"/>
            <a:ext cx="4395192" cy="2308582"/>
          </a:xfrm>
          <a:prstGeom prst="rect">
            <a:avLst/>
          </a:prstGeom>
        </p:spPr>
      </p:pic>
      <p:pic>
        <p:nvPicPr>
          <p:cNvPr id="6" name="Picture 7">
            <a:extLst>
              <a:ext uri="{FF2B5EF4-FFF2-40B4-BE49-F238E27FC236}">
                <a16:creationId xmlns:a16="http://schemas.microsoft.com/office/drawing/2014/main" id="{EFBC9446-0134-6A4E-67BB-680B4669F283}"/>
              </a:ext>
            </a:extLst>
          </p:cNvPr>
          <p:cNvPicPr>
            <a:picLocks noChangeAspect="1"/>
          </p:cNvPicPr>
          <p:nvPr/>
        </p:nvPicPr>
        <p:blipFill>
          <a:blip r:embed="rId4"/>
          <a:stretch>
            <a:fillRect/>
          </a:stretch>
        </p:blipFill>
        <p:spPr>
          <a:xfrm>
            <a:off x="798314" y="3714392"/>
            <a:ext cx="6556176" cy="1241944"/>
          </a:xfrm>
          <a:prstGeom prst="rect">
            <a:avLst/>
          </a:prstGeom>
        </p:spPr>
      </p:pic>
    </p:spTree>
    <p:extLst>
      <p:ext uri="{BB962C8B-B14F-4D97-AF65-F5344CB8AC3E}">
        <p14:creationId xmlns:p14="http://schemas.microsoft.com/office/powerpoint/2010/main" val="60980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51BD1-B372-9E32-A572-6A2157ABBE7E}"/>
              </a:ext>
            </a:extLst>
          </p:cNvPr>
          <p:cNvSpPr>
            <a:spLocks noGrp="1"/>
          </p:cNvSpPr>
          <p:nvPr>
            <p:ph type="title"/>
          </p:nvPr>
        </p:nvSpPr>
        <p:spPr/>
        <p:txBody>
          <a:bodyPr/>
          <a:lstStyle/>
          <a:p>
            <a:r>
              <a:rPr lang="en-US" b="1" u="none"/>
              <a:t>Process Control</a:t>
            </a:r>
          </a:p>
        </p:txBody>
      </p:sp>
      <p:graphicFrame>
        <p:nvGraphicFramePr>
          <p:cNvPr id="5" name="Table 4">
            <a:extLst>
              <a:ext uri="{FF2B5EF4-FFF2-40B4-BE49-F238E27FC236}">
                <a16:creationId xmlns:a16="http://schemas.microsoft.com/office/drawing/2014/main" id="{AE5D0EDE-EC9E-C1CB-5131-D60B4EDB9F9A}"/>
              </a:ext>
            </a:extLst>
          </p:cNvPr>
          <p:cNvGraphicFramePr>
            <a:graphicFrameLocks noGrp="1"/>
          </p:cNvGraphicFramePr>
          <p:nvPr>
            <p:extLst>
              <p:ext uri="{D42A27DB-BD31-4B8C-83A1-F6EECF244321}">
                <p14:modId xmlns:p14="http://schemas.microsoft.com/office/powerpoint/2010/main" val="91671641"/>
              </p:ext>
            </p:extLst>
          </p:nvPr>
        </p:nvGraphicFramePr>
        <p:xfrm>
          <a:off x="479574" y="1864923"/>
          <a:ext cx="8175023" cy="1851660"/>
        </p:xfrm>
        <a:graphic>
          <a:graphicData uri="http://schemas.openxmlformats.org/drawingml/2006/table">
            <a:tbl>
              <a:tblPr firstRow="1" bandRow="1">
                <a:tableStyleId>{073A0DAA-6AF3-43AB-8588-CEC1D06C72B9}</a:tableStyleId>
              </a:tblPr>
              <a:tblGrid>
                <a:gridCol w="988409">
                  <a:extLst>
                    <a:ext uri="{9D8B030D-6E8A-4147-A177-3AD203B41FA5}">
                      <a16:colId xmlns:a16="http://schemas.microsoft.com/office/drawing/2014/main" val="2792494861"/>
                    </a:ext>
                  </a:extLst>
                </a:gridCol>
                <a:gridCol w="2802580">
                  <a:extLst>
                    <a:ext uri="{9D8B030D-6E8A-4147-A177-3AD203B41FA5}">
                      <a16:colId xmlns:a16="http://schemas.microsoft.com/office/drawing/2014/main" val="578814774"/>
                    </a:ext>
                  </a:extLst>
                </a:gridCol>
                <a:gridCol w="4384034">
                  <a:extLst>
                    <a:ext uri="{9D8B030D-6E8A-4147-A177-3AD203B41FA5}">
                      <a16:colId xmlns:a16="http://schemas.microsoft.com/office/drawing/2014/main" val="168022928"/>
                    </a:ext>
                  </a:extLst>
                </a:gridCol>
              </a:tblGrid>
              <a:tr h="0">
                <a:tc>
                  <a:txBody>
                    <a:bodyPr/>
                    <a:lstStyle/>
                    <a:p>
                      <a:pPr lvl="0">
                        <a:buNone/>
                      </a:pPr>
                      <a:r>
                        <a:rPr lang="en-US" u="none" strike="noStrike">
                          <a:effectLst/>
                        </a:rPr>
                        <a:t>Function</a:t>
                      </a:r>
                    </a:p>
                  </a:txBody>
                  <a:tcPr marL="38099" marR="38099" marT="47625" marB="47625" anchor="ctr"/>
                </a:tc>
                <a:tc>
                  <a:txBody>
                    <a:bodyPr/>
                    <a:lstStyle/>
                    <a:p>
                      <a:pPr lvl="0">
                        <a:buNone/>
                      </a:pPr>
                      <a:r>
                        <a:rPr lang="en-US" u="none" strike="noStrike">
                          <a:effectLst/>
                        </a:rPr>
                        <a:t>Syntax</a:t>
                      </a:r>
                    </a:p>
                  </a:txBody>
                  <a:tcPr marL="38099" marR="38099" marT="47625" marB="47625" anchor="ctr"/>
                </a:tc>
                <a:tc>
                  <a:txBody>
                    <a:bodyPr/>
                    <a:lstStyle/>
                    <a:p>
                      <a:pPr lvl="0">
                        <a:buNone/>
                      </a:pPr>
                      <a:r>
                        <a:rPr lang="en-US">
                          <a:effectLst/>
                        </a:rPr>
                        <a:t>Description</a:t>
                      </a:r>
                    </a:p>
                  </a:txBody>
                  <a:tcPr marL="38099" marR="38099" marT="47625" marB="47625" anchor="ctr"/>
                </a:tc>
                <a:extLst>
                  <a:ext uri="{0D108BD9-81ED-4DB2-BD59-A6C34878D82A}">
                    <a16:rowId xmlns:a16="http://schemas.microsoft.com/office/drawing/2014/main" val="1305485608"/>
                  </a:ext>
                </a:extLst>
              </a:tr>
              <a:tr h="0">
                <a:tc>
                  <a:txBody>
                    <a:bodyPr/>
                    <a:lstStyle/>
                    <a:p>
                      <a:r>
                        <a:rPr lang="en-US" u="none" strike="noStrike">
                          <a:effectLst/>
                        </a:rPr>
                        <a:t>abort</a:t>
                      </a:r>
                      <a:endParaRPr lang="en-US">
                        <a:effectLst/>
                      </a:endParaRPr>
                    </a:p>
                  </a:txBody>
                  <a:tcPr marL="38100" marR="38100" marT="47625" marB="47625" anchor="ctr"/>
                </a:tc>
                <a:tc>
                  <a:txBody>
                    <a:bodyPr/>
                    <a:lstStyle/>
                    <a:p>
                      <a:pPr lvl="0">
                        <a:buNone/>
                      </a:pPr>
                      <a:r>
                        <a:rPr lang="en-US" sz="1400" u="none" strike="noStrike" noProof="0">
                          <a:effectLst/>
                        </a:rPr>
                        <a:t>void abort(void)</a:t>
                      </a:r>
                      <a:endParaRPr lang="en-US"/>
                    </a:p>
                  </a:txBody>
                  <a:tcPr marL="38099" marR="38099" marT="47625" marB="47625" anchor="ctr"/>
                </a:tc>
                <a:tc>
                  <a:txBody>
                    <a:bodyPr/>
                    <a:lstStyle/>
                    <a:p>
                      <a:r>
                        <a:rPr lang="en-US">
                          <a:effectLst/>
                        </a:rPr>
                        <a:t>Abort Program</a:t>
                      </a:r>
                    </a:p>
                  </a:txBody>
                  <a:tcPr marL="38100" marR="38100" marT="47625" marB="47625" anchor="ctr"/>
                </a:tc>
                <a:extLst>
                  <a:ext uri="{0D108BD9-81ED-4DB2-BD59-A6C34878D82A}">
                    <a16:rowId xmlns:a16="http://schemas.microsoft.com/office/drawing/2014/main" val="1358295479"/>
                  </a:ext>
                </a:extLst>
              </a:tr>
              <a:tr h="0">
                <a:tc>
                  <a:txBody>
                    <a:bodyPr/>
                    <a:lstStyle/>
                    <a:p>
                      <a:r>
                        <a:rPr lang="en-US" u="none" strike="noStrike" err="1">
                          <a:effectLst/>
                        </a:rPr>
                        <a:t>atexit</a:t>
                      </a:r>
                      <a:endParaRPr lang="en-US" err="1">
                        <a:effectLst/>
                      </a:endParaRPr>
                    </a:p>
                  </a:txBody>
                  <a:tcPr marL="38100" marR="38100" marT="47625" marB="47625" anchor="ctr"/>
                </a:tc>
                <a:tc>
                  <a:txBody>
                    <a:bodyPr/>
                    <a:lstStyle/>
                    <a:p>
                      <a:pPr lvl="0">
                        <a:buNone/>
                      </a:pPr>
                      <a:r>
                        <a:rPr lang="en-US" sz="1400" u="none" strike="noStrike" noProof="0">
                          <a:effectLst/>
                        </a:rPr>
                        <a:t>int </a:t>
                      </a:r>
                      <a:r>
                        <a:rPr lang="en-US" sz="1400" u="none" strike="noStrike" noProof="0" err="1">
                          <a:effectLst/>
                        </a:rPr>
                        <a:t>atexit</a:t>
                      </a:r>
                      <a:r>
                        <a:rPr lang="en-US" sz="1400" u="none" strike="noStrike" noProof="0">
                          <a:effectLst/>
                        </a:rPr>
                        <a:t>(void (*</a:t>
                      </a:r>
                      <a:r>
                        <a:rPr lang="en-US" sz="1400" u="none" strike="noStrike" noProof="0" err="1">
                          <a:effectLst/>
                        </a:rPr>
                        <a:t>func</a:t>
                      </a:r>
                      <a:r>
                        <a:rPr lang="en-US" sz="1400" u="none" strike="noStrike" noProof="0">
                          <a:effectLst/>
                        </a:rPr>
                        <a:t>)(void))</a:t>
                      </a:r>
                      <a:endParaRPr lang="en-US"/>
                    </a:p>
                  </a:txBody>
                  <a:tcPr marL="38099" marR="38099" marT="47625" marB="47625" anchor="ctr"/>
                </a:tc>
                <a:tc>
                  <a:txBody>
                    <a:bodyPr/>
                    <a:lstStyle/>
                    <a:p>
                      <a:r>
                        <a:rPr lang="en-US">
                          <a:effectLst/>
                        </a:rPr>
                        <a:t>Register Function to be Called at Program Exit</a:t>
                      </a:r>
                    </a:p>
                  </a:txBody>
                  <a:tcPr marL="38100" marR="38100" marT="47625" marB="47625" anchor="ctr"/>
                </a:tc>
                <a:extLst>
                  <a:ext uri="{0D108BD9-81ED-4DB2-BD59-A6C34878D82A}">
                    <a16:rowId xmlns:a16="http://schemas.microsoft.com/office/drawing/2014/main" val="3548685318"/>
                  </a:ext>
                </a:extLst>
              </a:tr>
              <a:tr h="0">
                <a:tc>
                  <a:txBody>
                    <a:bodyPr/>
                    <a:lstStyle/>
                    <a:p>
                      <a:r>
                        <a:rPr lang="en-US" u="none" strike="noStrike">
                          <a:effectLst/>
                        </a:rPr>
                        <a:t>exit</a:t>
                      </a:r>
                      <a:endParaRPr lang="en-US">
                        <a:effectLst/>
                      </a:endParaRPr>
                    </a:p>
                  </a:txBody>
                  <a:tcPr marL="38100" marR="38100" marT="47625" marB="47625" anchor="ctr"/>
                </a:tc>
                <a:tc>
                  <a:txBody>
                    <a:bodyPr/>
                    <a:lstStyle/>
                    <a:p>
                      <a:pPr lvl="0">
                        <a:buNone/>
                      </a:pPr>
                      <a:r>
                        <a:rPr lang="en-US" sz="1400" u="none" strike="noStrike" noProof="0">
                          <a:effectLst/>
                        </a:rPr>
                        <a:t>void exit(int status)</a:t>
                      </a:r>
                      <a:endParaRPr lang="en-US"/>
                    </a:p>
                  </a:txBody>
                  <a:tcPr marL="38099" marR="38099" marT="47625" marB="47625" anchor="ctr"/>
                </a:tc>
                <a:tc>
                  <a:txBody>
                    <a:bodyPr/>
                    <a:lstStyle/>
                    <a:p>
                      <a:r>
                        <a:rPr lang="en-US">
                          <a:effectLst/>
                        </a:rPr>
                        <a:t>Exit from Program</a:t>
                      </a:r>
                    </a:p>
                  </a:txBody>
                  <a:tcPr marL="38100" marR="38100" marT="47625" marB="47625" anchor="ctr"/>
                </a:tc>
                <a:extLst>
                  <a:ext uri="{0D108BD9-81ED-4DB2-BD59-A6C34878D82A}">
                    <a16:rowId xmlns:a16="http://schemas.microsoft.com/office/drawing/2014/main" val="1758044998"/>
                  </a:ext>
                </a:extLst>
              </a:tr>
              <a:tr h="0">
                <a:tc>
                  <a:txBody>
                    <a:bodyPr/>
                    <a:lstStyle/>
                    <a:p>
                      <a:r>
                        <a:rPr lang="en-US" u="none" strike="noStrike" err="1">
                          <a:effectLst/>
                        </a:rPr>
                        <a:t>getenv</a:t>
                      </a:r>
                      <a:endParaRPr lang="en-US" err="1">
                        <a:effectLst/>
                      </a:endParaRPr>
                    </a:p>
                  </a:txBody>
                  <a:tcPr marL="38100" marR="38100" marT="47625" marB="47625" anchor="ctr"/>
                </a:tc>
                <a:tc>
                  <a:txBody>
                    <a:bodyPr/>
                    <a:lstStyle/>
                    <a:p>
                      <a:pPr lvl="0">
                        <a:buNone/>
                      </a:pPr>
                      <a:r>
                        <a:rPr lang="en-US" sz="1400" u="none" strike="noStrike" noProof="0">
                          <a:effectLst/>
                        </a:rPr>
                        <a:t>char *</a:t>
                      </a:r>
                      <a:r>
                        <a:rPr lang="en-US" sz="1400" u="none" strike="noStrike" noProof="0" err="1">
                          <a:effectLst/>
                        </a:rPr>
                        <a:t>getenv</a:t>
                      </a:r>
                      <a:r>
                        <a:rPr lang="en-US" sz="1400" u="none" strike="noStrike" noProof="0">
                          <a:effectLst/>
                        </a:rPr>
                        <a:t>(const char *name)</a:t>
                      </a:r>
                      <a:endParaRPr lang="en-US"/>
                    </a:p>
                  </a:txBody>
                  <a:tcPr marL="38099" marR="38099" marT="47625" marB="47625" anchor="ctr"/>
                </a:tc>
                <a:tc>
                  <a:txBody>
                    <a:bodyPr/>
                    <a:lstStyle/>
                    <a:p>
                      <a:r>
                        <a:rPr lang="en-US">
                          <a:effectLst/>
                        </a:rPr>
                        <a:t>Get Environment String</a:t>
                      </a:r>
                    </a:p>
                  </a:txBody>
                  <a:tcPr marL="38100" marR="38100" marT="47625" marB="47625" anchor="ctr"/>
                </a:tc>
                <a:extLst>
                  <a:ext uri="{0D108BD9-81ED-4DB2-BD59-A6C34878D82A}">
                    <a16:rowId xmlns:a16="http://schemas.microsoft.com/office/drawing/2014/main" val="1544953662"/>
                  </a:ext>
                </a:extLst>
              </a:tr>
              <a:tr h="0">
                <a:tc>
                  <a:txBody>
                    <a:bodyPr/>
                    <a:lstStyle/>
                    <a:p>
                      <a:r>
                        <a:rPr lang="en-US" u="none" strike="noStrike">
                          <a:effectLst/>
                        </a:rPr>
                        <a:t>system</a:t>
                      </a:r>
                      <a:endParaRPr lang="en-US">
                        <a:effectLst/>
                      </a:endParaRPr>
                    </a:p>
                  </a:txBody>
                  <a:tcPr marL="38100" marR="38100" marT="47625" marB="47625" anchor="ctr"/>
                </a:tc>
                <a:tc>
                  <a:txBody>
                    <a:bodyPr/>
                    <a:lstStyle/>
                    <a:p>
                      <a:pPr lvl="0">
                        <a:buNone/>
                      </a:pPr>
                      <a:r>
                        <a:rPr lang="en-US" sz="1400" u="none" strike="noStrike" noProof="0">
                          <a:effectLst/>
                        </a:rPr>
                        <a:t>int system(const char *string)</a:t>
                      </a:r>
                      <a:endParaRPr lang="en-US"/>
                    </a:p>
                  </a:txBody>
                  <a:tcPr marL="38099" marR="38099" marT="47625" marB="47625" anchor="ctr"/>
                </a:tc>
                <a:tc>
                  <a:txBody>
                    <a:bodyPr/>
                    <a:lstStyle/>
                    <a:p>
                      <a:r>
                        <a:rPr lang="en-US">
                          <a:effectLst/>
                        </a:rPr>
                        <a:t>Perform Operating System Command</a:t>
                      </a:r>
                    </a:p>
                  </a:txBody>
                  <a:tcPr marL="38100" marR="38100" marT="47625" marB="47625" anchor="ctr"/>
                </a:tc>
                <a:extLst>
                  <a:ext uri="{0D108BD9-81ED-4DB2-BD59-A6C34878D82A}">
                    <a16:rowId xmlns:a16="http://schemas.microsoft.com/office/drawing/2014/main" val="3169497483"/>
                  </a:ext>
                </a:extLst>
              </a:tr>
            </a:tbl>
          </a:graphicData>
        </a:graphic>
      </p:graphicFrame>
    </p:spTree>
    <p:extLst>
      <p:ext uri="{BB962C8B-B14F-4D97-AF65-F5344CB8AC3E}">
        <p14:creationId xmlns:p14="http://schemas.microsoft.com/office/powerpoint/2010/main" val="3434269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51BD1-B372-9E32-A572-6A2157ABBE7E}"/>
              </a:ext>
            </a:extLst>
          </p:cNvPr>
          <p:cNvSpPr>
            <a:spLocks noGrp="1"/>
          </p:cNvSpPr>
          <p:nvPr>
            <p:ph type="title"/>
          </p:nvPr>
        </p:nvSpPr>
        <p:spPr>
          <a:xfrm>
            <a:off x="186546" y="68967"/>
            <a:ext cx="7886700" cy="994200"/>
          </a:xfrm>
        </p:spPr>
        <p:txBody>
          <a:bodyPr/>
          <a:lstStyle/>
          <a:p>
            <a:r>
              <a:rPr lang="en-US" b="1" u="none"/>
              <a:t>Binary Search</a:t>
            </a:r>
          </a:p>
        </p:txBody>
      </p:sp>
      <p:graphicFrame>
        <p:nvGraphicFramePr>
          <p:cNvPr id="4" name="Table 3">
            <a:extLst>
              <a:ext uri="{FF2B5EF4-FFF2-40B4-BE49-F238E27FC236}">
                <a16:creationId xmlns:a16="http://schemas.microsoft.com/office/drawing/2014/main" id="{201FB3AE-6B9B-CF15-191F-5B521CB0B040}"/>
              </a:ext>
            </a:extLst>
          </p:cNvPr>
          <p:cNvGraphicFramePr>
            <a:graphicFrameLocks noGrp="1"/>
          </p:cNvGraphicFramePr>
          <p:nvPr>
            <p:extLst>
              <p:ext uri="{D42A27DB-BD31-4B8C-83A1-F6EECF244321}">
                <p14:modId xmlns:p14="http://schemas.microsoft.com/office/powerpoint/2010/main" val="3032349504"/>
              </p:ext>
            </p:extLst>
          </p:nvPr>
        </p:nvGraphicFramePr>
        <p:xfrm>
          <a:off x="479575" y="915263"/>
          <a:ext cx="8123066" cy="4104335"/>
        </p:xfrm>
        <a:graphic>
          <a:graphicData uri="http://schemas.openxmlformats.org/drawingml/2006/table">
            <a:tbl>
              <a:tblPr firstRow="1" bandRow="1">
                <a:tableStyleId>{073A0DAA-6AF3-43AB-8588-CEC1D06C72B9}</a:tableStyleId>
              </a:tblPr>
              <a:tblGrid>
                <a:gridCol w="896215">
                  <a:extLst>
                    <a:ext uri="{9D8B030D-6E8A-4147-A177-3AD203B41FA5}">
                      <a16:colId xmlns:a16="http://schemas.microsoft.com/office/drawing/2014/main" val="230912219"/>
                    </a:ext>
                  </a:extLst>
                </a:gridCol>
                <a:gridCol w="6052704">
                  <a:extLst>
                    <a:ext uri="{9D8B030D-6E8A-4147-A177-3AD203B41FA5}">
                      <a16:colId xmlns:a16="http://schemas.microsoft.com/office/drawing/2014/main" val="3828898195"/>
                    </a:ext>
                  </a:extLst>
                </a:gridCol>
                <a:gridCol w="1174147">
                  <a:extLst>
                    <a:ext uri="{9D8B030D-6E8A-4147-A177-3AD203B41FA5}">
                      <a16:colId xmlns:a16="http://schemas.microsoft.com/office/drawing/2014/main" val="1891080390"/>
                    </a:ext>
                  </a:extLst>
                </a:gridCol>
              </a:tblGrid>
              <a:tr h="265540">
                <a:tc>
                  <a:txBody>
                    <a:bodyPr/>
                    <a:lstStyle/>
                    <a:p>
                      <a:pPr lvl="0">
                        <a:buNone/>
                      </a:pPr>
                      <a:r>
                        <a:rPr lang="en-US" sz="1200">
                          <a:effectLst/>
                        </a:rPr>
                        <a:t>Function</a:t>
                      </a:r>
                    </a:p>
                  </a:txBody>
                  <a:tcPr marL="38099" marR="38099" marT="47625" marB="47625" anchor="ctr"/>
                </a:tc>
                <a:tc>
                  <a:txBody>
                    <a:bodyPr/>
                    <a:lstStyle/>
                    <a:p>
                      <a:pPr lvl="0">
                        <a:buNone/>
                      </a:pPr>
                      <a:r>
                        <a:rPr lang="en-US" sz="1200">
                          <a:effectLst/>
                        </a:rPr>
                        <a:t>Syntax</a:t>
                      </a:r>
                    </a:p>
                  </a:txBody>
                  <a:tcPr marL="38099" marR="38099" marT="47625" marB="47625" anchor="ctr"/>
                </a:tc>
                <a:tc>
                  <a:txBody>
                    <a:bodyPr/>
                    <a:lstStyle/>
                    <a:p>
                      <a:pPr lvl="0">
                        <a:buNone/>
                      </a:pPr>
                      <a:r>
                        <a:rPr lang="en-US" sz="1200">
                          <a:effectLst/>
                        </a:rPr>
                        <a:t>Description</a:t>
                      </a:r>
                    </a:p>
                  </a:txBody>
                  <a:tcPr marL="38099" marR="38099" marT="47625" marB="47625" anchor="ctr"/>
                </a:tc>
                <a:extLst>
                  <a:ext uri="{0D108BD9-81ED-4DB2-BD59-A6C34878D82A}">
                    <a16:rowId xmlns:a16="http://schemas.microsoft.com/office/drawing/2014/main" val="2768221289"/>
                  </a:ext>
                </a:extLst>
              </a:tr>
              <a:tr h="3826205">
                <a:tc>
                  <a:txBody>
                    <a:bodyPr/>
                    <a:lstStyle/>
                    <a:p>
                      <a:r>
                        <a:rPr lang="en-US" sz="1200" err="1">
                          <a:effectLst/>
                        </a:rPr>
                        <a:t>bsearch</a:t>
                      </a:r>
                    </a:p>
                  </a:txBody>
                  <a:tcPr marL="38100" marR="38100" marT="47625" marB="47625" anchor="ctr"/>
                </a:tc>
                <a:tc>
                  <a:txBody>
                    <a:bodyPr/>
                    <a:lstStyle/>
                    <a:p>
                      <a:pPr lvl="0" algn="l">
                        <a:buNone/>
                      </a:pPr>
                      <a:r>
                        <a:rPr lang="en-US" sz="1200" u="none" strike="noStrike" noProof="0">
                          <a:effectLst/>
                        </a:rPr>
                        <a:t>void *</a:t>
                      </a:r>
                      <a:r>
                        <a:rPr lang="en-US" sz="1200" u="none" strike="noStrike" noProof="0" err="1">
                          <a:effectLst/>
                        </a:rPr>
                        <a:t>bsearch</a:t>
                      </a:r>
                      <a:r>
                        <a:rPr lang="en-US" sz="1200" u="none" strike="noStrike" noProof="0">
                          <a:effectLst/>
                        </a:rPr>
                        <a:t>(const void *key, const void *base, </a:t>
                      </a:r>
                      <a:r>
                        <a:rPr lang="en-US" sz="1200" u="none" strike="noStrike" noProof="0" err="1">
                          <a:effectLst/>
                        </a:rPr>
                        <a:t>size_t</a:t>
                      </a:r>
                      <a:r>
                        <a:rPr lang="en-US" sz="1200" u="none" strike="noStrike" noProof="0">
                          <a:effectLst/>
                        </a:rPr>
                        <a:t> </a:t>
                      </a:r>
                      <a:r>
                        <a:rPr lang="en-US" sz="1200" u="none" strike="noStrike" noProof="0" err="1">
                          <a:effectLst/>
                        </a:rPr>
                        <a:t>num_members</a:t>
                      </a:r>
                      <a:r>
                        <a:rPr lang="en-US" sz="1200" u="none" strike="noStrike" noProof="0">
                          <a:effectLst/>
                        </a:rPr>
                        <a:t>, </a:t>
                      </a:r>
                      <a:endParaRPr lang="en-US" sz="1200"/>
                    </a:p>
                    <a:p>
                      <a:pPr lvl="0" algn="l">
                        <a:buNone/>
                      </a:pPr>
                      <a:r>
                        <a:rPr lang="en-US" sz="1200" u="none" strike="noStrike" noProof="0" err="1">
                          <a:effectLst/>
                        </a:rPr>
                        <a:t>size_t</a:t>
                      </a:r>
                      <a:r>
                        <a:rPr lang="en-US" sz="1200" u="none" strike="noStrike" noProof="0">
                          <a:effectLst/>
                        </a:rPr>
                        <a:t> size, int (*</a:t>
                      </a:r>
                      <a:r>
                        <a:rPr lang="en-US" sz="1200" u="none" strike="noStrike" noProof="0" err="1">
                          <a:effectLst/>
                        </a:rPr>
                        <a:t>compare_function</a:t>
                      </a:r>
                      <a:r>
                        <a:rPr lang="en-US" sz="1200" u="none" strike="noStrike" noProof="0">
                          <a:effectLst/>
                        </a:rPr>
                        <a:t>) (const void *, const void *));</a:t>
                      </a:r>
                      <a:endParaRPr lang="en-US" sz="1200"/>
                    </a:p>
                    <a:p>
                      <a:pPr lvl="0" algn="l">
                        <a:buNone/>
                      </a:pPr>
                      <a:endParaRPr lang="en-US" sz="1200" u="none" strike="noStrike" noProof="0">
                        <a:effectLst/>
                      </a:endParaRPr>
                    </a:p>
                    <a:p>
                      <a:pPr lvl="0" algn="l">
                        <a:lnSpc>
                          <a:spcPct val="100000"/>
                        </a:lnSpc>
                        <a:spcBef>
                          <a:spcPts val="0"/>
                        </a:spcBef>
                        <a:spcAft>
                          <a:spcPts val="0"/>
                        </a:spcAft>
                        <a:buNone/>
                      </a:pPr>
                      <a:r>
                        <a:rPr lang="en-US" sz="1200"/>
                        <a:t>Parameters or Arguments</a:t>
                      </a:r>
                    </a:p>
                    <a:p>
                      <a:pPr lvl="0" algn="l">
                        <a:lnSpc>
                          <a:spcPct val="100000"/>
                        </a:lnSpc>
                        <a:spcBef>
                          <a:spcPts val="0"/>
                        </a:spcBef>
                        <a:spcAft>
                          <a:spcPts val="0"/>
                        </a:spcAft>
                        <a:buNone/>
                      </a:pPr>
                      <a:r>
                        <a:rPr lang="en-US" sz="1200" u="none" strike="noStrike" noProof="0">
                          <a:effectLst/>
                        </a:rPr>
                        <a:t>key</a:t>
                      </a:r>
                      <a:endParaRPr lang="en-US" sz="1200"/>
                    </a:p>
                    <a:p>
                      <a:pPr lvl="0" algn="l">
                        <a:lnSpc>
                          <a:spcPct val="100000"/>
                        </a:lnSpc>
                        <a:spcBef>
                          <a:spcPts val="0"/>
                        </a:spcBef>
                        <a:spcAft>
                          <a:spcPts val="0"/>
                        </a:spcAft>
                        <a:buNone/>
                      </a:pPr>
                      <a:r>
                        <a:rPr lang="en-US" sz="1200" u="none" strike="noStrike" noProof="0">
                          <a:effectLst/>
                        </a:rPr>
                        <a:t>The value to search for.</a:t>
                      </a:r>
                      <a:endParaRPr lang="en-US" sz="1200"/>
                    </a:p>
                    <a:p>
                      <a:pPr lvl="0" algn="l">
                        <a:lnSpc>
                          <a:spcPct val="100000"/>
                        </a:lnSpc>
                        <a:spcBef>
                          <a:spcPts val="0"/>
                        </a:spcBef>
                        <a:spcAft>
                          <a:spcPts val="0"/>
                        </a:spcAft>
                        <a:buNone/>
                      </a:pPr>
                      <a:r>
                        <a:rPr lang="en-US" sz="1200" u="none" strike="noStrike" noProof="0">
                          <a:effectLst/>
                        </a:rPr>
                        <a:t>base</a:t>
                      </a:r>
                      <a:endParaRPr lang="en-US" sz="1200"/>
                    </a:p>
                    <a:p>
                      <a:pPr lvl="0" algn="l">
                        <a:lnSpc>
                          <a:spcPct val="100000"/>
                        </a:lnSpc>
                        <a:spcBef>
                          <a:spcPts val="0"/>
                        </a:spcBef>
                        <a:spcAft>
                          <a:spcPts val="0"/>
                        </a:spcAft>
                        <a:buNone/>
                      </a:pPr>
                      <a:r>
                        <a:rPr lang="en-US" sz="1200" u="none" strike="noStrike" noProof="0">
                          <a:effectLst/>
                        </a:rPr>
                        <a:t>The address in a sorted array to begin the search.</a:t>
                      </a:r>
                      <a:endParaRPr lang="en-US" sz="1200"/>
                    </a:p>
                    <a:p>
                      <a:pPr lvl="0" algn="l">
                        <a:lnSpc>
                          <a:spcPct val="100000"/>
                        </a:lnSpc>
                        <a:spcBef>
                          <a:spcPts val="0"/>
                        </a:spcBef>
                        <a:spcAft>
                          <a:spcPts val="0"/>
                        </a:spcAft>
                        <a:buNone/>
                      </a:pPr>
                      <a:r>
                        <a:rPr lang="en-US" sz="1200" u="none" strike="noStrike" noProof="0" err="1">
                          <a:effectLst/>
                        </a:rPr>
                        <a:t>num_members</a:t>
                      </a:r>
                      <a:endParaRPr lang="en-US" sz="1200"/>
                    </a:p>
                    <a:p>
                      <a:pPr lvl="0" algn="l">
                        <a:lnSpc>
                          <a:spcPct val="100000"/>
                        </a:lnSpc>
                        <a:spcBef>
                          <a:spcPts val="0"/>
                        </a:spcBef>
                        <a:spcAft>
                          <a:spcPts val="0"/>
                        </a:spcAft>
                        <a:buNone/>
                      </a:pPr>
                      <a:r>
                        <a:rPr lang="en-US" sz="1200" u="none" strike="noStrike" noProof="0">
                          <a:effectLst/>
                        </a:rPr>
                        <a:t>The number of elements.</a:t>
                      </a:r>
                      <a:endParaRPr lang="en-US" sz="1200"/>
                    </a:p>
                    <a:p>
                      <a:pPr lvl="0" algn="l">
                        <a:lnSpc>
                          <a:spcPct val="100000"/>
                        </a:lnSpc>
                        <a:spcBef>
                          <a:spcPts val="0"/>
                        </a:spcBef>
                        <a:spcAft>
                          <a:spcPts val="0"/>
                        </a:spcAft>
                        <a:buNone/>
                      </a:pPr>
                      <a:r>
                        <a:rPr lang="en-US" sz="1200" u="none" strike="noStrike" noProof="0">
                          <a:effectLst/>
                        </a:rPr>
                        <a:t>size</a:t>
                      </a:r>
                      <a:endParaRPr lang="en-US" sz="1200"/>
                    </a:p>
                    <a:p>
                      <a:pPr lvl="0" algn="l">
                        <a:lnSpc>
                          <a:spcPct val="100000"/>
                        </a:lnSpc>
                        <a:spcBef>
                          <a:spcPts val="0"/>
                        </a:spcBef>
                        <a:spcAft>
                          <a:spcPts val="0"/>
                        </a:spcAft>
                        <a:buNone/>
                      </a:pPr>
                      <a:r>
                        <a:rPr lang="en-US" sz="1200" u="none" strike="noStrike" noProof="0">
                          <a:effectLst/>
                        </a:rPr>
                        <a:t>The size of the elements in bytes.</a:t>
                      </a:r>
                      <a:endParaRPr lang="en-US" sz="1200"/>
                    </a:p>
                    <a:p>
                      <a:pPr lvl="0" algn="l">
                        <a:lnSpc>
                          <a:spcPct val="100000"/>
                        </a:lnSpc>
                        <a:spcBef>
                          <a:spcPts val="0"/>
                        </a:spcBef>
                        <a:spcAft>
                          <a:spcPts val="0"/>
                        </a:spcAft>
                        <a:buNone/>
                      </a:pPr>
                      <a:r>
                        <a:rPr lang="en-US" sz="1200" u="none" strike="noStrike" noProof="0" err="1">
                          <a:effectLst/>
                        </a:rPr>
                        <a:t>compare_function</a:t>
                      </a:r>
                      <a:endParaRPr lang="en-US" sz="1200"/>
                    </a:p>
                    <a:p>
                      <a:pPr lvl="0" algn="l">
                        <a:lnSpc>
                          <a:spcPct val="100000"/>
                        </a:lnSpc>
                        <a:spcBef>
                          <a:spcPts val="0"/>
                        </a:spcBef>
                        <a:spcAft>
                          <a:spcPts val="0"/>
                        </a:spcAft>
                        <a:buNone/>
                      </a:pPr>
                      <a:r>
                        <a:rPr lang="en-US" sz="1200" u="none" strike="noStrike" noProof="0">
                          <a:effectLst/>
                        </a:rPr>
                        <a:t>A pointer to a comparison function.</a:t>
                      </a:r>
                    </a:p>
                    <a:p>
                      <a:pPr lvl="0" algn="l">
                        <a:lnSpc>
                          <a:spcPct val="100000"/>
                        </a:lnSpc>
                        <a:spcBef>
                          <a:spcPts val="0"/>
                        </a:spcBef>
                        <a:spcAft>
                          <a:spcPts val="0"/>
                        </a:spcAft>
                        <a:buNone/>
                      </a:pPr>
                      <a:endParaRPr lang="en-US" sz="1200" u="none" strike="noStrike" noProof="0">
                        <a:effectLst/>
                      </a:endParaRPr>
                    </a:p>
                    <a:p>
                      <a:pPr lvl="0" algn="l">
                        <a:lnSpc>
                          <a:spcPct val="100000"/>
                        </a:lnSpc>
                        <a:spcBef>
                          <a:spcPts val="0"/>
                        </a:spcBef>
                        <a:spcAft>
                          <a:spcPts val="0"/>
                        </a:spcAft>
                        <a:buNone/>
                      </a:pPr>
                      <a:r>
                        <a:rPr lang="en-US"/>
                        <a:t>Returns</a:t>
                      </a:r>
                    </a:p>
                    <a:p>
                      <a:pPr lvl="0" algn="l">
                        <a:lnSpc>
                          <a:spcPct val="100000"/>
                        </a:lnSpc>
                        <a:spcBef>
                          <a:spcPts val="0"/>
                        </a:spcBef>
                        <a:spcAft>
                          <a:spcPts val="0"/>
                        </a:spcAft>
                        <a:buNone/>
                      </a:pPr>
                      <a:r>
                        <a:rPr lang="en-US" sz="1200" u="none" strike="noStrike" noProof="0">
                          <a:effectLst/>
                        </a:rPr>
                        <a:t>The </a:t>
                      </a:r>
                      <a:r>
                        <a:rPr lang="en-US" sz="1200" u="none" strike="noStrike" noProof="0" err="1">
                          <a:effectLst/>
                        </a:rPr>
                        <a:t>bsearch</a:t>
                      </a:r>
                      <a:r>
                        <a:rPr lang="en-US" sz="1200" u="none" strike="noStrike" noProof="0">
                          <a:effectLst/>
                        </a:rPr>
                        <a:t> function returns:</a:t>
                      </a:r>
                      <a:endParaRPr lang="en-US"/>
                    </a:p>
                    <a:p>
                      <a:pPr lvl="0" algn="l">
                        <a:lnSpc>
                          <a:spcPct val="100000"/>
                        </a:lnSpc>
                        <a:spcBef>
                          <a:spcPts val="0"/>
                        </a:spcBef>
                        <a:spcAft>
                          <a:spcPts val="0"/>
                        </a:spcAft>
                        <a:buNone/>
                      </a:pPr>
                      <a:r>
                        <a:rPr lang="en-US" sz="1200" u="none" strike="noStrike" noProof="0">
                          <a:effectLst/>
                        </a:rPr>
                        <a:t> Negative = key less than the </a:t>
                      </a:r>
                      <a:r>
                        <a:rPr lang="en-US" sz="1200" u="none" strike="noStrike" noProof="0" err="1">
                          <a:effectLst/>
                        </a:rPr>
                        <a:t>elemen</a:t>
                      </a:r>
                      <a:r>
                        <a:rPr lang="en-US" sz="1200" u="none" strike="noStrike" noProof="0">
                          <a:effectLst/>
                        </a:rPr>
                        <a:t> </a:t>
                      </a:r>
                      <a:endParaRPr lang="en-US"/>
                    </a:p>
                    <a:p>
                      <a:pPr lvl="0" algn="l">
                        <a:lnSpc>
                          <a:spcPct val="100000"/>
                        </a:lnSpc>
                        <a:spcBef>
                          <a:spcPts val="0"/>
                        </a:spcBef>
                        <a:spcAft>
                          <a:spcPts val="0"/>
                        </a:spcAft>
                        <a:buNone/>
                      </a:pPr>
                      <a:r>
                        <a:rPr lang="en-US" sz="1200" u="none" strike="noStrike" noProof="0">
                          <a:effectLst/>
                        </a:rPr>
                        <a:t>Zero = key equal to element in array</a:t>
                      </a:r>
                      <a:endParaRPr lang="en-US"/>
                    </a:p>
                    <a:p>
                      <a:pPr lvl="0" algn="l">
                        <a:lnSpc>
                          <a:spcPct val="100000"/>
                        </a:lnSpc>
                        <a:spcBef>
                          <a:spcPts val="0"/>
                        </a:spcBef>
                        <a:spcAft>
                          <a:spcPts val="0"/>
                        </a:spcAft>
                        <a:buNone/>
                      </a:pPr>
                      <a:r>
                        <a:rPr lang="en-US" sz="1200" u="none" strike="noStrike" noProof="0">
                          <a:effectLst/>
                        </a:rPr>
                        <a:t>Positive integer =  key greater than the element in the array</a:t>
                      </a:r>
                      <a:endParaRPr lang="en-US"/>
                    </a:p>
                  </a:txBody>
                  <a:tcPr marL="38099" marR="38099" marT="47625" marB="47625"/>
                </a:tc>
                <a:tc>
                  <a:txBody>
                    <a:bodyPr/>
                    <a:lstStyle/>
                    <a:p>
                      <a:r>
                        <a:rPr lang="en-US" sz="1200">
                          <a:effectLst/>
                        </a:rPr>
                        <a:t>Binary Search</a:t>
                      </a:r>
                    </a:p>
                  </a:txBody>
                  <a:tcPr marL="38100" marR="38100" marT="47625" marB="47625" anchor="ctr"/>
                </a:tc>
                <a:extLst>
                  <a:ext uri="{0D108BD9-81ED-4DB2-BD59-A6C34878D82A}">
                    <a16:rowId xmlns:a16="http://schemas.microsoft.com/office/drawing/2014/main" val="1847098306"/>
                  </a:ext>
                </a:extLst>
              </a:tr>
            </a:tbl>
          </a:graphicData>
        </a:graphic>
      </p:graphicFrame>
    </p:spTree>
    <p:extLst>
      <p:ext uri="{BB962C8B-B14F-4D97-AF65-F5344CB8AC3E}">
        <p14:creationId xmlns:p14="http://schemas.microsoft.com/office/powerpoint/2010/main" val="1056889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87876-445E-D06D-3520-2E6CD148832A}"/>
              </a:ext>
            </a:extLst>
          </p:cNvPr>
          <p:cNvSpPr>
            <a:spLocks noGrp="1"/>
          </p:cNvSpPr>
          <p:nvPr>
            <p:ph type="title"/>
          </p:nvPr>
        </p:nvSpPr>
        <p:spPr>
          <a:xfrm>
            <a:off x="197329" y="-49647"/>
            <a:ext cx="7886700" cy="994200"/>
          </a:xfrm>
        </p:spPr>
        <p:txBody>
          <a:bodyPr/>
          <a:lstStyle/>
          <a:p>
            <a:r>
              <a:rPr lang="en-US" b="1" u="none"/>
              <a:t>Sort</a:t>
            </a:r>
          </a:p>
        </p:txBody>
      </p:sp>
      <p:graphicFrame>
        <p:nvGraphicFramePr>
          <p:cNvPr id="5" name="Table 4">
            <a:extLst>
              <a:ext uri="{FF2B5EF4-FFF2-40B4-BE49-F238E27FC236}">
                <a16:creationId xmlns:a16="http://schemas.microsoft.com/office/drawing/2014/main" id="{8F1CD57C-B0A4-7F7C-C198-E5DB12A6F47B}"/>
              </a:ext>
            </a:extLst>
          </p:cNvPr>
          <p:cNvGraphicFramePr>
            <a:graphicFrameLocks noGrp="1"/>
          </p:cNvGraphicFramePr>
          <p:nvPr>
            <p:extLst>
              <p:ext uri="{D42A27DB-BD31-4B8C-83A1-F6EECF244321}">
                <p14:modId xmlns:p14="http://schemas.microsoft.com/office/powerpoint/2010/main" val="1622809791"/>
              </p:ext>
            </p:extLst>
          </p:nvPr>
        </p:nvGraphicFramePr>
        <p:xfrm>
          <a:off x="328613" y="731952"/>
          <a:ext cx="8123066" cy="4104335"/>
        </p:xfrm>
        <a:graphic>
          <a:graphicData uri="http://schemas.openxmlformats.org/drawingml/2006/table">
            <a:tbl>
              <a:tblPr firstRow="1" bandRow="1">
                <a:tableStyleId>{073A0DAA-6AF3-43AB-8588-CEC1D06C72B9}</a:tableStyleId>
              </a:tblPr>
              <a:tblGrid>
                <a:gridCol w="896215">
                  <a:extLst>
                    <a:ext uri="{9D8B030D-6E8A-4147-A177-3AD203B41FA5}">
                      <a16:colId xmlns:a16="http://schemas.microsoft.com/office/drawing/2014/main" val="230912219"/>
                    </a:ext>
                  </a:extLst>
                </a:gridCol>
                <a:gridCol w="6052704">
                  <a:extLst>
                    <a:ext uri="{9D8B030D-6E8A-4147-A177-3AD203B41FA5}">
                      <a16:colId xmlns:a16="http://schemas.microsoft.com/office/drawing/2014/main" val="3828898195"/>
                    </a:ext>
                  </a:extLst>
                </a:gridCol>
                <a:gridCol w="1174147">
                  <a:extLst>
                    <a:ext uri="{9D8B030D-6E8A-4147-A177-3AD203B41FA5}">
                      <a16:colId xmlns:a16="http://schemas.microsoft.com/office/drawing/2014/main" val="1891080390"/>
                    </a:ext>
                  </a:extLst>
                </a:gridCol>
              </a:tblGrid>
              <a:tr h="265540">
                <a:tc>
                  <a:txBody>
                    <a:bodyPr/>
                    <a:lstStyle/>
                    <a:p>
                      <a:pPr lvl="0">
                        <a:buNone/>
                      </a:pPr>
                      <a:r>
                        <a:rPr lang="en-US" sz="1200">
                          <a:effectLst/>
                        </a:rPr>
                        <a:t>Function</a:t>
                      </a:r>
                    </a:p>
                  </a:txBody>
                  <a:tcPr marL="38099" marR="38099" marT="47625" marB="47625" anchor="ctr"/>
                </a:tc>
                <a:tc>
                  <a:txBody>
                    <a:bodyPr/>
                    <a:lstStyle/>
                    <a:p>
                      <a:pPr lvl="0">
                        <a:buNone/>
                      </a:pPr>
                      <a:r>
                        <a:rPr lang="en-US" sz="1200">
                          <a:effectLst/>
                        </a:rPr>
                        <a:t>Syntax</a:t>
                      </a:r>
                    </a:p>
                  </a:txBody>
                  <a:tcPr marL="38099" marR="38099" marT="47625" marB="47625" anchor="ctr"/>
                </a:tc>
                <a:tc>
                  <a:txBody>
                    <a:bodyPr/>
                    <a:lstStyle/>
                    <a:p>
                      <a:pPr lvl="0">
                        <a:buNone/>
                      </a:pPr>
                      <a:r>
                        <a:rPr lang="en-US" sz="1200">
                          <a:effectLst/>
                        </a:rPr>
                        <a:t>Description</a:t>
                      </a:r>
                    </a:p>
                  </a:txBody>
                  <a:tcPr marL="38099" marR="38099" marT="47625" marB="47625" anchor="ctr"/>
                </a:tc>
                <a:extLst>
                  <a:ext uri="{0D108BD9-81ED-4DB2-BD59-A6C34878D82A}">
                    <a16:rowId xmlns:a16="http://schemas.microsoft.com/office/drawing/2014/main" val="2768221289"/>
                  </a:ext>
                </a:extLst>
              </a:tr>
              <a:tr h="3826205">
                <a:tc>
                  <a:txBody>
                    <a:bodyPr/>
                    <a:lstStyle/>
                    <a:p>
                      <a:pPr lvl="0">
                        <a:buNone/>
                      </a:pPr>
                      <a:r>
                        <a:rPr lang="en-US" sz="1200" u="none" strike="noStrike" noProof="0" err="1">
                          <a:effectLst/>
                        </a:rPr>
                        <a:t>qsort</a:t>
                      </a:r>
                      <a:endParaRPr lang="en-US" err="1"/>
                    </a:p>
                  </a:txBody>
                  <a:tcPr marL="38100" marR="38100" marT="47625" marB="47625" anchor="ctr"/>
                </a:tc>
                <a:tc>
                  <a:txBody>
                    <a:bodyPr/>
                    <a:lstStyle/>
                    <a:p>
                      <a:pPr lvl="0" algn="l">
                        <a:buNone/>
                      </a:pPr>
                      <a:r>
                        <a:rPr lang="en-US" sz="1200" u="none" strike="noStrike" noProof="0">
                          <a:effectLst/>
                        </a:rPr>
                        <a:t>void qsort(void *base, size_t num_members, size_t size, 
           int (*</a:t>
                      </a:r>
                      <a:r>
                        <a:rPr lang="en-US" sz="1200" u="none" strike="noStrike" noProof="0" err="1">
                          <a:effectLst/>
                        </a:rPr>
                        <a:t>compare_function</a:t>
                      </a:r>
                      <a:r>
                        <a:rPr lang="en-US" sz="1200" u="none" strike="noStrike" noProof="0">
                          <a:effectLst/>
                        </a:rPr>
                        <a:t>) (const void *, const void *));</a:t>
                      </a:r>
                    </a:p>
                    <a:p>
                      <a:pPr lvl="0" algn="l">
                        <a:buNone/>
                      </a:pPr>
                      <a:endParaRPr lang="en-US" sz="1200" u="none" strike="noStrike" noProof="0">
                        <a:effectLst/>
                      </a:endParaRPr>
                    </a:p>
                    <a:p>
                      <a:pPr lvl="0" algn="l">
                        <a:lnSpc>
                          <a:spcPct val="100000"/>
                        </a:lnSpc>
                        <a:spcBef>
                          <a:spcPts val="0"/>
                        </a:spcBef>
                        <a:spcAft>
                          <a:spcPts val="0"/>
                        </a:spcAft>
                        <a:buNone/>
                      </a:pPr>
                      <a:r>
                        <a:rPr lang="en-US"/>
                        <a:t>Parameters or Arguments</a:t>
                      </a:r>
                    </a:p>
                    <a:p>
                      <a:pPr lvl="0" algn="l">
                        <a:lnSpc>
                          <a:spcPct val="100000"/>
                        </a:lnSpc>
                        <a:spcBef>
                          <a:spcPts val="0"/>
                        </a:spcBef>
                        <a:spcAft>
                          <a:spcPts val="0"/>
                        </a:spcAft>
                        <a:buNone/>
                      </a:pPr>
                      <a:r>
                        <a:rPr lang="en-US" sz="1200" u="none" strike="noStrike" noProof="0">
                          <a:effectLst/>
                        </a:rPr>
                        <a:t>base</a:t>
                      </a:r>
                      <a:endParaRPr lang="en-US"/>
                    </a:p>
                    <a:p>
                      <a:pPr lvl="0" algn="l">
                        <a:lnSpc>
                          <a:spcPct val="100000"/>
                        </a:lnSpc>
                        <a:spcBef>
                          <a:spcPts val="0"/>
                        </a:spcBef>
                        <a:spcAft>
                          <a:spcPts val="0"/>
                        </a:spcAft>
                        <a:buNone/>
                      </a:pPr>
                      <a:r>
                        <a:rPr lang="en-US" sz="1200" u="none" strike="noStrike" noProof="0">
                          <a:effectLst/>
                        </a:rPr>
                        <a:t>The array to sort.</a:t>
                      </a:r>
                      <a:endParaRPr lang="en-US"/>
                    </a:p>
                    <a:p>
                      <a:pPr lvl="0" algn="l">
                        <a:lnSpc>
                          <a:spcPct val="100000"/>
                        </a:lnSpc>
                        <a:spcBef>
                          <a:spcPts val="0"/>
                        </a:spcBef>
                        <a:spcAft>
                          <a:spcPts val="0"/>
                        </a:spcAft>
                        <a:buNone/>
                      </a:pPr>
                      <a:r>
                        <a:rPr lang="en-US" sz="1200" u="none" strike="noStrike" noProof="0" err="1">
                          <a:effectLst/>
                        </a:rPr>
                        <a:t>num_members</a:t>
                      </a:r>
                      <a:endParaRPr lang="en-US" err="1"/>
                    </a:p>
                    <a:p>
                      <a:pPr lvl="0" algn="l">
                        <a:lnSpc>
                          <a:spcPct val="100000"/>
                        </a:lnSpc>
                        <a:spcBef>
                          <a:spcPts val="0"/>
                        </a:spcBef>
                        <a:spcAft>
                          <a:spcPts val="0"/>
                        </a:spcAft>
                        <a:buNone/>
                      </a:pPr>
                      <a:r>
                        <a:rPr lang="en-US" sz="1200" u="none" strike="noStrike" noProof="0">
                          <a:effectLst/>
                        </a:rPr>
                        <a:t>The number of elements in the array.</a:t>
                      </a:r>
                      <a:endParaRPr lang="en-US"/>
                    </a:p>
                    <a:p>
                      <a:pPr lvl="0" algn="l">
                        <a:lnSpc>
                          <a:spcPct val="100000"/>
                        </a:lnSpc>
                        <a:spcBef>
                          <a:spcPts val="0"/>
                        </a:spcBef>
                        <a:spcAft>
                          <a:spcPts val="0"/>
                        </a:spcAft>
                        <a:buNone/>
                      </a:pPr>
                      <a:r>
                        <a:rPr lang="en-US" sz="1200" u="none" strike="noStrike" noProof="0">
                          <a:effectLst/>
                        </a:rPr>
                        <a:t>size</a:t>
                      </a:r>
                      <a:endParaRPr lang="en-US"/>
                    </a:p>
                    <a:p>
                      <a:pPr lvl="0" algn="l">
                        <a:lnSpc>
                          <a:spcPct val="100000"/>
                        </a:lnSpc>
                        <a:spcBef>
                          <a:spcPts val="0"/>
                        </a:spcBef>
                        <a:spcAft>
                          <a:spcPts val="0"/>
                        </a:spcAft>
                        <a:buNone/>
                      </a:pPr>
                      <a:r>
                        <a:rPr lang="en-US" sz="1200" u="none" strike="noStrike" noProof="0">
                          <a:effectLst/>
                        </a:rPr>
                        <a:t>The size of the elements in bytes.</a:t>
                      </a:r>
                      <a:endParaRPr lang="en-US"/>
                    </a:p>
                    <a:p>
                      <a:pPr lvl="0" algn="l">
                        <a:lnSpc>
                          <a:spcPct val="100000"/>
                        </a:lnSpc>
                        <a:spcBef>
                          <a:spcPts val="0"/>
                        </a:spcBef>
                        <a:spcAft>
                          <a:spcPts val="0"/>
                        </a:spcAft>
                        <a:buNone/>
                      </a:pPr>
                      <a:r>
                        <a:rPr lang="en-US" sz="1200" u="none" strike="noStrike" noProof="0" err="1">
                          <a:effectLst/>
                        </a:rPr>
                        <a:t>compare_function</a:t>
                      </a:r>
                      <a:endParaRPr lang="en-US" err="1"/>
                    </a:p>
                    <a:p>
                      <a:pPr lvl="0" algn="l">
                        <a:lnSpc>
                          <a:spcPct val="100000"/>
                        </a:lnSpc>
                        <a:spcBef>
                          <a:spcPts val="0"/>
                        </a:spcBef>
                        <a:spcAft>
                          <a:spcPts val="0"/>
                        </a:spcAft>
                        <a:buNone/>
                      </a:pPr>
                      <a:r>
                        <a:rPr lang="en-US" sz="1200" u="none" strike="noStrike" noProof="0">
                          <a:effectLst/>
                        </a:rPr>
                        <a:t>A pointer to a comparison function.</a:t>
                      </a:r>
                      <a:endParaRPr lang="en-US"/>
                    </a:p>
                    <a:p>
                      <a:pPr lvl="0" algn="l">
                        <a:buNone/>
                      </a:pPr>
                      <a:endParaRPr lang="en-US" sz="1200" u="none" strike="noStrike" noProof="0">
                        <a:effectLst/>
                      </a:endParaRPr>
                    </a:p>
                    <a:p>
                      <a:pPr lvl="0" algn="l">
                        <a:lnSpc>
                          <a:spcPct val="100000"/>
                        </a:lnSpc>
                        <a:spcBef>
                          <a:spcPts val="0"/>
                        </a:spcBef>
                        <a:spcAft>
                          <a:spcPts val="0"/>
                        </a:spcAft>
                        <a:buNone/>
                      </a:pPr>
                      <a:r>
                        <a:rPr lang="en-US"/>
                        <a:t>Returns</a:t>
                      </a:r>
                    </a:p>
                    <a:p>
                      <a:pPr lvl="0" algn="l">
                        <a:buNone/>
                      </a:pPr>
                      <a:r>
                        <a:rPr lang="en-US" sz="1200" u="none" strike="noStrike" noProof="0">
                          <a:effectLst/>
                        </a:rPr>
                        <a:t>Negative = the first element in the array is less than  the second element in the array</a:t>
                      </a:r>
                    </a:p>
                    <a:p>
                      <a:pPr lvl="0" algn="l">
                        <a:buNone/>
                      </a:pPr>
                      <a:r>
                        <a:rPr lang="en-US" sz="1200" u="none" strike="noStrike" noProof="0">
                          <a:effectLst/>
                        </a:rPr>
                        <a:t>Zero = the first element in the array is equal to the second element in the array</a:t>
                      </a:r>
                    </a:p>
                    <a:p>
                      <a:pPr lvl="0" algn="l">
                        <a:buNone/>
                      </a:pPr>
                      <a:r>
                        <a:rPr lang="en-US" sz="1200" u="none" strike="noStrike" noProof="0">
                          <a:effectLst/>
                        </a:rPr>
                        <a:t>Positive = the first element in the array is greater than the second element in the array</a:t>
                      </a:r>
                      <a:endParaRPr lang="en-US"/>
                    </a:p>
                    <a:p>
                      <a:pPr lvl="0" algn="l">
                        <a:buNone/>
                      </a:pPr>
                      <a:endParaRPr lang="en-US" sz="1200" u="none" strike="noStrike" noProof="0">
                        <a:effectLst/>
                      </a:endParaRPr>
                    </a:p>
                  </a:txBody>
                  <a:tcPr marL="38099" marR="38099" marT="47625" marB="47625"/>
                </a:tc>
                <a:tc>
                  <a:txBody>
                    <a:bodyPr/>
                    <a:lstStyle/>
                    <a:p>
                      <a:pPr lvl="0">
                        <a:buNone/>
                      </a:pPr>
                      <a:r>
                        <a:rPr lang="en-US" sz="1200" u="none" strike="noStrike" noProof="0">
                          <a:effectLst/>
                        </a:rPr>
                        <a:t>Sort Array</a:t>
                      </a:r>
                      <a:endParaRPr lang="en-US"/>
                    </a:p>
                  </a:txBody>
                  <a:tcPr marL="38100" marR="38100" marT="47625" marB="47625" anchor="ctr"/>
                </a:tc>
                <a:extLst>
                  <a:ext uri="{0D108BD9-81ED-4DB2-BD59-A6C34878D82A}">
                    <a16:rowId xmlns:a16="http://schemas.microsoft.com/office/drawing/2014/main" val="1847098306"/>
                  </a:ext>
                </a:extLst>
              </a:tr>
            </a:tbl>
          </a:graphicData>
        </a:graphic>
      </p:graphicFrame>
    </p:spTree>
    <p:extLst>
      <p:ext uri="{BB962C8B-B14F-4D97-AF65-F5344CB8AC3E}">
        <p14:creationId xmlns:p14="http://schemas.microsoft.com/office/powerpoint/2010/main" val="230976218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65</Slides>
  <Notes>1</Notes>
  <HiddenSlides>0</HiddenSlide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System Programming using C</vt:lpstr>
      <vt:lpstr>Contents</vt:lpstr>
      <vt:lpstr>Assert()</vt:lpstr>
      <vt:lpstr>C Library Functions - &lt;stdlib.h&gt; </vt:lpstr>
      <vt:lpstr>Conversion functions</vt:lpstr>
      <vt:lpstr>Dynamic Memory Allocation</vt:lpstr>
      <vt:lpstr>Process Control</vt:lpstr>
      <vt:lpstr>Binary Search</vt:lpstr>
      <vt:lpstr>Sort</vt:lpstr>
      <vt:lpstr>Mathematics</vt:lpstr>
      <vt:lpstr>C Library Functions contd..</vt:lpstr>
      <vt:lpstr>Date and Time functions</vt:lpstr>
      <vt:lpstr>Time Format Conversions</vt:lpstr>
      <vt:lpstr>Date and Time functions contd..</vt:lpstr>
      <vt:lpstr>System Calls </vt:lpstr>
      <vt:lpstr>System Calls contd.. </vt:lpstr>
      <vt:lpstr>System Calls contd..</vt:lpstr>
      <vt:lpstr>System Calls contd..</vt:lpstr>
      <vt:lpstr>Fork() contd..</vt:lpstr>
      <vt:lpstr>File management system calls </vt:lpstr>
      <vt:lpstr>System Calls : ioctl()</vt:lpstr>
      <vt:lpstr>System Calls : ioctl() contd..</vt:lpstr>
      <vt:lpstr>System Calls : ioctl() contd..</vt:lpstr>
      <vt:lpstr>System Calls : ioctl() contd..</vt:lpstr>
      <vt:lpstr>System Calls : ioctl() contd..</vt:lpstr>
      <vt:lpstr>Oops concept</vt:lpstr>
      <vt:lpstr>Oops Concept contd..</vt:lpstr>
      <vt:lpstr>Oops Concept contd..</vt:lpstr>
      <vt:lpstr>Oops Concept contd..</vt:lpstr>
      <vt:lpstr>Oops Concept contd..</vt:lpstr>
      <vt:lpstr>Oops Concept contd..</vt:lpstr>
      <vt:lpstr>Oops Concept contd..</vt:lpstr>
      <vt:lpstr>Oops Concept contd..</vt:lpstr>
      <vt:lpstr>Oops Concept contd..</vt:lpstr>
      <vt:lpstr>Oops Concept contd..</vt:lpstr>
      <vt:lpstr>Oops Concept contd..</vt:lpstr>
      <vt:lpstr>Oops Concept contd..</vt:lpstr>
      <vt:lpstr>Oops Concept contd..</vt:lpstr>
      <vt:lpstr>Oops Concept contd..</vt:lpstr>
      <vt:lpstr>Oops Concept contd..</vt:lpstr>
      <vt:lpstr>Oops Concept contd..</vt:lpstr>
      <vt:lpstr>Assignment - Inter process communications</vt:lpstr>
      <vt:lpstr>Assignment - Inter process communications</vt:lpstr>
      <vt:lpstr>Assignment - Inter process communications</vt:lpstr>
      <vt:lpstr>Assignment - Inter process communications</vt:lpstr>
      <vt:lpstr>Assignment - Inter process communications</vt:lpstr>
      <vt:lpstr>Assignment - Inter process communications</vt:lpstr>
      <vt:lpstr>Assignment - Inter process communications</vt:lpstr>
      <vt:lpstr>PowerPoint Presentation</vt:lpstr>
      <vt:lpstr>PowerPoint Presentation</vt:lpstr>
      <vt:lpstr>PowerPoint Presentation</vt:lpstr>
      <vt:lpstr>PowerPoint Presentation</vt:lpstr>
      <vt:lpstr>GNU C Library (glibc) project</vt:lpstr>
      <vt:lpstr>GNU C Library (glibc) project contd..</vt:lpstr>
      <vt:lpstr>Linux Syscall Implementation:</vt:lpstr>
      <vt:lpstr>Linux Syscall Implementation:</vt:lpstr>
      <vt:lpstr>Linux Syscall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Programming using C</dc:title>
  <cp:revision>921</cp:revision>
  <dcterms:modified xsi:type="dcterms:W3CDTF">2022-12-24T12:16:05Z</dcterms:modified>
</cp:coreProperties>
</file>